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08" r:id="rId5"/>
    <p:sldMasterId id="2147483701" r:id="rId6"/>
    <p:sldMasterId id="2147483721" r:id="rId7"/>
    <p:sldMasterId id="2147483731" r:id="rId8"/>
  </p:sldMasterIdLst>
  <p:notesMasterIdLst>
    <p:notesMasterId r:id="rId29"/>
  </p:notesMasterIdLst>
  <p:sldIdLst>
    <p:sldId id="505" r:id="rId9"/>
    <p:sldId id="522" r:id="rId10"/>
    <p:sldId id="523" r:id="rId11"/>
    <p:sldId id="509" r:id="rId12"/>
    <p:sldId id="2003" r:id="rId13"/>
    <p:sldId id="520" r:id="rId14"/>
    <p:sldId id="516" r:id="rId15"/>
    <p:sldId id="517" r:id="rId16"/>
    <p:sldId id="2005" r:id="rId17"/>
    <p:sldId id="2006" r:id="rId18"/>
    <p:sldId id="2007" r:id="rId19"/>
    <p:sldId id="2008" r:id="rId20"/>
    <p:sldId id="519" r:id="rId21"/>
    <p:sldId id="2004" r:id="rId22"/>
    <p:sldId id="289" r:id="rId23"/>
    <p:sldId id="284" r:id="rId24"/>
    <p:sldId id="285" r:id="rId25"/>
    <p:sldId id="2011" r:id="rId26"/>
    <p:sldId id="502" r:id="rId27"/>
    <p:sldId id="287"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FFFFFF"/>
    <a:srgbClr val="EC2222"/>
    <a:srgbClr val="008080"/>
    <a:srgbClr val="F68222"/>
    <a:srgbClr val="0563C1"/>
    <a:srgbClr val="996633"/>
    <a:srgbClr val="CC0000"/>
    <a:srgbClr val="D10000"/>
    <a:srgbClr val="2635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AE028E-3C87-4CED-AE86-8AF84664C578}" v="1672" dt="2020-06-08T08:08:07.150"/>
    <p1510:client id="{6AF17C89-51E6-4D11-B24B-04CD0239AC55}" v="143" dt="2020-06-07T18:09:07.941"/>
    <p1510:client id="{72A03017-8961-448E-8BB3-A7BC79267FC8}" v="1181" dt="2020-06-08T10:04:29.149"/>
    <p1510:client id="{78D6B8B4-9DC9-4D45-B759-7C63519351C8}" v="80" dt="2020-06-07T18:41:30.982"/>
    <p1510:client id="{B9CE623C-AA80-4AED-AB8C-0C9DACE06677}" v="1" dt="2020-06-08T09:33:53.352"/>
    <p1510:client id="{FAC06D20-7589-4C37-9905-DFED6404AE40}" v="83" dt="2020-06-08T10:08:35.42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77"/>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63D1BF-144E-492F-9106-A92454A063CD}" type="datetimeFigureOut">
              <a:rPr lang="fr-FR" smtClean="0"/>
              <a:t>08/06/2020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CFB80-D399-4F8D-BE39-076239722522}" type="slidenum">
              <a:rPr lang="fr-FR" smtClean="0"/>
              <a:t>‹N°›</a:t>
            </a:fld>
            <a:endParaRPr lang="fr-FR"/>
          </a:p>
        </p:txBody>
      </p:sp>
    </p:spTree>
    <p:extLst>
      <p:ext uri="{BB962C8B-B14F-4D97-AF65-F5344CB8AC3E}">
        <p14:creationId xmlns:p14="http://schemas.microsoft.com/office/powerpoint/2010/main" val="1796582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2CFB80-D399-4F8D-BE39-076239722522}" type="slidenum">
              <a:rPr lang="fr-FR" smtClean="0"/>
              <a:t>2</a:t>
            </a:fld>
            <a:endParaRPr lang="fr-FR"/>
          </a:p>
        </p:txBody>
      </p:sp>
    </p:spTree>
    <p:extLst>
      <p:ext uri="{BB962C8B-B14F-4D97-AF65-F5344CB8AC3E}">
        <p14:creationId xmlns:p14="http://schemas.microsoft.com/office/powerpoint/2010/main" val="3858698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defTabSz="807049">
              <a:defRPr/>
            </a:pPr>
            <a:fld id="{532CFB80-D399-4F8D-BE39-076239722522}" type="slidenum">
              <a:rPr lang="fr-FR">
                <a:solidFill>
                  <a:prstClr val="black"/>
                </a:solidFill>
                <a:latin typeface="Calibri" panose="020F0502020204030204"/>
              </a:rPr>
              <a:pPr defTabSz="807049">
                <a:defRPr/>
              </a:pPr>
              <a:t>3</a:t>
            </a:fld>
            <a:endParaRPr lang="fr-FR">
              <a:solidFill>
                <a:prstClr val="black"/>
              </a:solidFill>
              <a:latin typeface="Calibri" panose="020F0502020204030204"/>
            </a:endParaRPr>
          </a:p>
        </p:txBody>
      </p:sp>
    </p:spTree>
    <p:extLst>
      <p:ext uri="{BB962C8B-B14F-4D97-AF65-F5344CB8AC3E}">
        <p14:creationId xmlns:p14="http://schemas.microsoft.com/office/powerpoint/2010/main" val="4052577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FR"/>
          </a:p>
        </p:txBody>
      </p:sp>
      <p:sp>
        <p:nvSpPr>
          <p:cNvPr id="4" name="Espace réservé du numéro de diapositive 3"/>
          <p:cNvSpPr>
            <a:spLocks noGrp="1"/>
          </p:cNvSpPr>
          <p:nvPr>
            <p:ph type="sldNum" sz="quarter" idx="5"/>
          </p:nvPr>
        </p:nvSpPr>
        <p:spPr/>
        <p:txBody>
          <a:bodyPr/>
          <a:lstStyle/>
          <a:p>
            <a:fld id="{532CFB80-D399-4F8D-BE39-076239722522}" type="slidenum">
              <a:rPr lang="fr-FR" smtClean="0"/>
              <a:t>4</a:t>
            </a:fld>
            <a:endParaRPr lang="fr-FR"/>
          </a:p>
        </p:txBody>
      </p:sp>
    </p:spTree>
    <p:extLst>
      <p:ext uri="{BB962C8B-B14F-4D97-AF65-F5344CB8AC3E}">
        <p14:creationId xmlns:p14="http://schemas.microsoft.com/office/powerpoint/2010/main" val="36123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a:t>L’Angola est entré en état de « calamité » après 1 mois d’état d’urgence. Cette nouvelle phase permet un retour progressif à un fonctionnement normal des services publics et activités commerciales mais prévoient encore des restrictions et limitations de circulation. Les frontières de l’Angola sont encore fermées à ce jour. </a:t>
            </a:r>
          </a:p>
          <a:p>
            <a:r>
              <a:rPr lang="fr-FR" i="1"/>
              <a:t>Quel est le quotidien de la vie pendant / après le confinement? </a:t>
            </a:r>
          </a:p>
          <a:p>
            <a:r>
              <a:rPr lang="fr-FR" b="1"/>
              <a:t>Respect des règles de distanciation sociale et port du masque pour tous les secteurs</a:t>
            </a:r>
          </a:p>
          <a:p>
            <a:pPr marL="171450" indent="-171450">
              <a:buFont typeface="Arial" panose="020B0604020202020204" pitchFamily="34" charset="0"/>
              <a:buChar char="•"/>
            </a:pPr>
            <a:r>
              <a:rPr lang="fr-FR" b="1"/>
              <a:t>Les services publics reprennent à 50% du staff (75% mi-juillet)</a:t>
            </a:r>
          </a:p>
          <a:p>
            <a:pPr marL="171450" indent="-171450">
              <a:buFont typeface="Arial" panose="020B0604020202020204" pitchFamily="34" charset="0"/>
              <a:buChar char="•"/>
            </a:pPr>
            <a:r>
              <a:rPr lang="fr-FR" b="1"/>
              <a:t>Les restaurants peuvent désormais accueillir le public pour déjeuner (11h-15h) du lundi au samedi (et à partir du 8 juin ouverture jusqu’à 22h30)</a:t>
            </a:r>
          </a:p>
          <a:p>
            <a:pPr marL="171450" indent="-171450">
              <a:buFont typeface="Arial" panose="020B0604020202020204" pitchFamily="34" charset="0"/>
              <a:buChar char="•"/>
            </a:pPr>
            <a:r>
              <a:rPr lang="fr-FR" b="1"/>
              <a:t>Les commerces et supermarchés sont ouverts de 7h à 19h</a:t>
            </a:r>
          </a:p>
          <a:p>
            <a:r>
              <a:rPr lang="fr-FR" i="1"/>
              <a:t>Quels sont les nouveaux comportements des consommateurs ? Quel est l’état d’esprit des acteurs de la filière (importateurs/</a:t>
            </a:r>
            <a:r>
              <a:rPr lang="fr-FR" i="1" err="1"/>
              <a:t>retaileurs</a:t>
            </a:r>
            <a:r>
              <a:rPr lang="fr-FR" i="1"/>
              <a:t>)?</a:t>
            </a:r>
          </a:p>
          <a:p>
            <a:r>
              <a:rPr lang="fr-FR" b="1"/>
              <a:t>Le </a:t>
            </a:r>
            <a:r>
              <a:rPr lang="fr-FR" b="1" err="1"/>
              <a:t>take-away</a:t>
            </a:r>
            <a:r>
              <a:rPr lang="fr-FR" b="1"/>
              <a:t> et la livraison à domicile sont devenus des pratiques courantes. </a:t>
            </a:r>
          </a:p>
          <a:p>
            <a:r>
              <a:rPr lang="fr-FR" b="1"/>
              <a:t>Les acteurs de la filière sont très inquiets de la baisse du prix du pétrole. En effet c’est secteur qui porte l’économie angolaise. Les variations du prix baril ont des conséquences directes sur le pouvoir d’achat des consommateurs et de leurs habitudes d’achat.</a:t>
            </a:r>
          </a:p>
          <a:p>
            <a:r>
              <a:rPr lang="fr-FR" i="1"/>
              <a:t>Le retour à chaud des opérateurs locaux.</a:t>
            </a:r>
          </a:p>
          <a:p>
            <a:r>
              <a:rPr lang="fr-FR" b="1"/>
              <a:t>Circuit HORECA à l’arrêt total pendant l’état d’urgence, devrait reprendre dans les semaines à venir.</a:t>
            </a:r>
          </a:p>
          <a:p>
            <a:r>
              <a:rPr lang="fr-FR" b="1"/>
              <a:t>Pas d’arrêt des importations ni de difficulté particulière.</a:t>
            </a:r>
          </a:p>
          <a:p>
            <a:pPr marL="171450" indent="-171450">
              <a:buFont typeface="Arial" panose="020B0604020202020204" pitchFamily="34" charset="0"/>
              <a:buChar char="•"/>
            </a:pPr>
            <a:endParaRPr lang="fr-FR" b="1"/>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a:p>
          <a:p>
            <a:endParaRPr lang="fr-FR"/>
          </a:p>
        </p:txBody>
      </p:sp>
      <p:sp>
        <p:nvSpPr>
          <p:cNvPr id="4" name="Espace réservé du numéro de diapositive 3"/>
          <p:cNvSpPr>
            <a:spLocks noGrp="1"/>
          </p:cNvSpPr>
          <p:nvPr>
            <p:ph type="sldNum" sz="quarter" idx="5"/>
          </p:nvPr>
        </p:nvSpPr>
        <p:spPr/>
        <p:txBody>
          <a:bodyPr/>
          <a:lstStyle/>
          <a:p>
            <a:fld id="{532CFB80-D399-4F8D-BE39-076239722522}" type="slidenum">
              <a:rPr lang="fr-FR" smtClean="0"/>
              <a:t>7</a:t>
            </a:fld>
            <a:endParaRPr lang="fr-FR"/>
          </a:p>
        </p:txBody>
      </p:sp>
    </p:spTree>
    <p:extLst>
      <p:ext uri="{BB962C8B-B14F-4D97-AF65-F5344CB8AC3E}">
        <p14:creationId xmlns:p14="http://schemas.microsoft.com/office/powerpoint/2010/main" val="818129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2CFB80-D399-4F8D-BE39-076239722522}" type="slidenum">
              <a:rPr lang="fr-FR" smtClean="0"/>
              <a:t>11</a:t>
            </a:fld>
            <a:endParaRPr lang="fr-FR"/>
          </a:p>
        </p:txBody>
      </p:sp>
    </p:spTree>
    <p:extLst>
      <p:ext uri="{BB962C8B-B14F-4D97-AF65-F5344CB8AC3E}">
        <p14:creationId xmlns:p14="http://schemas.microsoft.com/office/powerpoint/2010/main" val="3941271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A8749B-7391-4B6F-8EFC-0248731BCF4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33990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 1">
    <p:spTree>
      <p:nvGrpSpPr>
        <p:cNvPr id="1" name=""/>
        <p:cNvGrpSpPr/>
        <p:nvPr/>
      </p:nvGrpSpPr>
      <p:grpSpPr>
        <a:xfrm>
          <a:off x="0" y="0"/>
          <a:ext cx="0" cy="0"/>
          <a:chOff x="0" y="0"/>
          <a:chExt cx="0" cy="0"/>
        </a:xfrm>
      </p:grpSpPr>
      <p:sp>
        <p:nvSpPr>
          <p:cNvPr id="2" name="Rectangle 1"/>
          <p:cNvSpPr/>
          <p:nvPr userDrawn="1"/>
        </p:nvSpPr>
        <p:spPr>
          <a:xfrm>
            <a:off x="132723" y="111042"/>
            <a:ext cx="8878554" cy="4921416"/>
          </a:xfrm>
          <a:prstGeom prst="rect">
            <a:avLst/>
          </a:prstGeom>
          <a:solidFill>
            <a:srgbClr val="263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Text Placeholder 9">
            <a:extLst>
              <a:ext uri="{FF2B5EF4-FFF2-40B4-BE49-F238E27FC236}">
                <a16:creationId xmlns:a16="http://schemas.microsoft.com/office/drawing/2014/main" id="{EFF5F0F2-612B-46E4-87C9-0A28973235EE}"/>
              </a:ext>
            </a:extLst>
          </p:cNvPr>
          <p:cNvSpPr>
            <a:spLocks noGrp="1"/>
          </p:cNvSpPr>
          <p:nvPr>
            <p:ph type="body" sz="quarter" idx="11" hasCustomPrompt="1"/>
          </p:nvPr>
        </p:nvSpPr>
        <p:spPr>
          <a:xfrm>
            <a:off x="580913" y="1655428"/>
            <a:ext cx="7896112" cy="1925637"/>
          </a:xfrm>
          <a:prstGeom prst="rect">
            <a:avLst/>
          </a:prstGeom>
        </p:spPr>
        <p:txBody>
          <a:bodyPr vert="horz" anchor="ctr"/>
          <a:lstStyle>
            <a:lvl1pPr marL="0" indent="0" algn="ctr">
              <a:lnSpc>
                <a:spcPct val="90000"/>
              </a:lnSpc>
              <a:buNone/>
              <a:defRPr sz="5400">
                <a:ln>
                  <a:solidFill>
                    <a:srgbClr val="E30613"/>
                  </a:solidFill>
                </a:ln>
                <a:pattFill prst="wdUpDiag">
                  <a:fgClr>
                    <a:srgbClr val="E30613"/>
                  </a:fgClr>
                  <a:bgClr>
                    <a:srgbClr val="26358C"/>
                  </a:bgClr>
                </a:pattFill>
                <a:latin typeface="Arial Black" panose="020B0A04020102020204" pitchFamily="34" charset="0"/>
                <a:cs typeface="Arial" panose="020B0604020202020204" pitchFamily="34" charset="0"/>
              </a:defRPr>
            </a:lvl1pPr>
          </a:lstStyle>
          <a:p>
            <a:pPr lvl="0"/>
            <a:r>
              <a:rPr lang="fr-FR"/>
              <a:t>TITRE DE LA PRÉSENTATION</a:t>
            </a:r>
          </a:p>
        </p:txBody>
      </p:sp>
      <p:sp>
        <p:nvSpPr>
          <p:cNvPr id="3" name="Isosceles Triangle 2"/>
          <p:cNvSpPr/>
          <p:nvPr userDrawn="1"/>
        </p:nvSpPr>
        <p:spPr>
          <a:xfrm flipV="1">
            <a:off x="3739229" y="0"/>
            <a:ext cx="1665542" cy="950003"/>
          </a:xfrm>
          <a:prstGeom prst="triangle">
            <a:avLst/>
          </a:prstGeom>
          <a:solidFill>
            <a:srgbClr val="4DEA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Rectangle 3"/>
          <p:cNvSpPr/>
          <p:nvPr userDrawn="1"/>
        </p:nvSpPr>
        <p:spPr>
          <a:xfrm>
            <a:off x="4054988" y="4324608"/>
            <a:ext cx="1034024" cy="8188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5" name="Picture 4" descr="LOGO TFE.png"/>
          <p:cNvPicPr>
            <a:picLocks noChangeAspect="1"/>
          </p:cNvPicPr>
          <p:nvPr userDrawn="1"/>
        </p:nvPicPr>
        <p:blipFill rotWithShape="1">
          <a:blip r:embed="rId2">
            <a:extLst>
              <a:ext uri="{28A0092B-C50C-407E-A947-70E740481C1C}">
                <a14:useLocalDpi xmlns:a14="http://schemas.microsoft.com/office/drawing/2010/main" val="0"/>
              </a:ext>
            </a:extLst>
          </a:blip>
          <a:srcRect l="4033"/>
          <a:stretch/>
        </p:blipFill>
        <p:spPr>
          <a:xfrm>
            <a:off x="4147375" y="4394804"/>
            <a:ext cx="849252" cy="684526"/>
          </a:xfrm>
          <a:prstGeom prst="rect">
            <a:avLst/>
          </a:prstGeom>
        </p:spPr>
      </p:pic>
      <p:sp>
        <p:nvSpPr>
          <p:cNvPr id="10" name="Text Placeholder 9"/>
          <p:cNvSpPr>
            <a:spLocks noGrp="1"/>
          </p:cNvSpPr>
          <p:nvPr>
            <p:ph type="body" sz="quarter" idx="10" hasCustomPrompt="1"/>
          </p:nvPr>
        </p:nvSpPr>
        <p:spPr>
          <a:xfrm>
            <a:off x="1129553" y="1608932"/>
            <a:ext cx="6884894" cy="1925637"/>
          </a:xfrm>
          <a:prstGeom prst="rect">
            <a:avLst/>
          </a:prstGeom>
        </p:spPr>
        <p:txBody>
          <a:bodyPr vert="horz" anchor="ctr"/>
          <a:lstStyle>
            <a:lvl1pPr marL="0" indent="0" algn="ctr">
              <a:lnSpc>
                <a:spcPct val="90000"/>
              </a:lnSpc>
              <a:buNone/>
              <a:defRPr sz="5400">
                <a:ln>
                  <a:solidFill>
                    <a:schemeClr val="bg1"/>
                  </a:solidFill>
                </a:ln>
                <a:solidFill>
                  <a:srgbClr val="FFFFFF"/>
                </a:solidFill>
                <a:latin typeface="Arial Black" panose="020B0A04020102020204" pitchFamily="34" charset="0"/>
                <a:cs typeface="Arial" panose="020B0604020202020204" pitchFamily="34" charset="0"/>
              </a:defRPr>
            </a:lvl1pPr>
          </a:lstStyle>
          <a:p>
            <a:pPr lvl="0"/>
            <a:r>
              <a:rPr lang="fr-FR"/>
              <a:t>TITRE DE LA PRÉSENTATION</a:t>
            </a:r>
          </a:p>
        </p:txBody>
      </p:sp>
    </p:spTree>
    <p:extLst>
      <p:ext uri="{BB962C8B-B14F-4D97-AF65-F5344CB8AC3E}">
        <p14:creationId xmlns:p14="http://schemas.microsoft.com/office/powerpoint/2010/main" val="991448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u 3">
    <p:spTree>
      <p:nvGrpSpPr>
        <p:cNvPr id="1" name=""/>
        <p:cNvGrpSpPr/>
        <p:nvPr/>
      </p:nvGrpSpPr>
      <p:grpSpPr>
        <a:xfrm>
          <a:off x="0" y="0"/>
          <a:ext cx="0" cy="0"/>
          <a:chOff x="0" y="0"/>
          <a:chExt cx="0" cy="0"/>
        </a:xfrm>
      </p:grpSpPr>
      <p:sp>
        <p:nvSpPr>
          <p:cNvPr id="3" name="Isosceles Triangle 2"/>
          <p:cNvSpPr/>
          <p:nvPr userDrawn="1"/>
        </p:nvSpPr>
        <p:spPr>
          <a:xfrm rot="16200000" flipV="1">
            <a:off x="-89315" y="321456"/>
            <a:ext cx="415790" cy="237161"/>
          </a:xfrm>
          <a:prstGeom prst="triangle">
            <a:avLst/>
          </a:prstGeom>
          <a:solidFill>
            <a:srgbClr val="4DEA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Text Placeholder 9"/>
          <p:cNvSpPr>
            <a:spLocks noGrp="1"/>
          </p:cNvSpPr>
          <p:nvPr>
            <p:ph type="body" sz="quarter" idx="10" hasCustomPrompt="1"/>
          </p:nvPr>
        </p:nvSpPr>
        <p:spPr>
          <a:xfrm>
            <a:off x="319102" y="309892"/>
            <a:ext cx="1927212" cy="744077"/>
          </a:xfrm>
          <a:prstGeom prst="rect">
            <a:avLst/>
          </a:prstGeom>
        </p:spPr>
        <p:txBody>
          <a:bodyPr vert="horz" anchor="t"/>
          <a:lstStyle>
            <a:lvl1pPr marL="0" indent="0" algn="l">
              <a:lnSpc>
                <a:spcPct val="90000"/>
              </a:lnSpc>
              <a:buNone/>
              <a:defRPr sz="1200" b="0" baseline="0">
                <a:solidFill>
                  <a:srgbClr val="26358C"/>
                </a:solidFill>
                <a:latin typeface="Arial" panose="020B0604020202020204" pitchFamily="34" charset="0"/>
                <a:cs typeface="Arial" panose="020B0604020202020204" pitchFamily="34" charset="0"/>
              </a:defRPr>
            </a:lvl1pPr>
          </a:lstStyle>
          <a:p>
            <a:pPr lvl="0"/>
            <a:r>
              <a:rPr lang="fr-FR"/>
              <a:t>RAPPEL DU TITRE DE LA PAGE SUR DEUX OU TROIS LIGNES</a:t>
            </a:r>
          </a:p>
        </p:txBody>
      </p:sp>
      <p:sp>
        <p:nvSpPr>
          <p:cNvPr id="6" name="Text Placeholder 9"/>
          <p:cNvSpPr>
            <a:spLocks noGrp="1"/>
          </p:cNvSpPr>
          <p:nvPr>
            <p:ph type="body" sz="quarter" idx="11" hasCustomPrompt="1"/>
          </p:nvPr>
        </p:nvSpPr>
        <p:spPr>
          <a:xfrm>
            <a:off x="1053474" y="1806857"/>
            <a:ext cx="3914330" cy="1424166"/>
          </a:xfrm>
          <a:prstGeom prst="rect">
            <a:avLst/>
          </a:prstGeom>
        </p:spPr>
        <p:txBody>
          <a:bodyPr vert="horz" anchor="t"/>
          <a:lstStyle>
            <a:lvl1pPr marL="0" indent="0" algn="l">
              <a:lnSpc>
                <a:spcPct val="90000"/>
              </a:lnSpc>
              <a:buNone/>
              <a:defRPr sz="4400" b="0" i="0" u="heavy" baseline="0">
                <a:solidFill>
                  <a:srgbClr val="26358C"/>
                </a:solidFill>
                <a:uFill>
                  <a:solidFill>
                    <a:srgbClr val="E30613"/>
                  </a:solidFill>
                </a:uFill>
                <a:latin typeface="Arial" panose="020B0604020202020204" pitchFamily="34" charset="0"/>
                <a:cs typeface="Arial" panose="020B0604020202020204" pitchFamily="34" charset="0"/>
              </a:defRPr>
            </a:lvl1pPr>
          </a:lstStyle>
          <a:p>
            <a:pPr lvl="0"/>
            <a:r>
              <a:rPr lang="fr-FR"/>
              <a:t>Lorem ipsum question ?</a:t>
            </a:r>
          </a:p>
        </p:txBody>
      </p:sp>
      <p:sp>
        <p:nvSpPr>
          <p:cNvPr id="7" name="Text Placeholder 9"/>
          <p:cNvSpPr>
            <a:spLocks noGrp="1"/>
          </p:cNvSpPr>
          <p:nvPr>
            <p:ph type="body" sz="quarter" idx="12" hasCustomPrompt="1"/>
          </p:nvPr>
        </p:nvSpPr>
        <p:spPr>
          <a:xfrm>
            <a:off x="1053474" y="3370535"/>
            <a:ext cx="3914330" cy="871262"/>
          </a:xfrm>
          <a:prstGeom prst="rect">
            <a:avLst/>
          </a:prstGeom>
        </p:spPr>
        <p:txBody>
          <a:bodyPr vert="horz" anchor="t"/>
          <a:lstStyle>
            <a:lvl1pPr marL="0" indent="0" algn="l">
              <a:lnSpc>
                <a:spcPct val="90000"/>
              </a:lnSpc>
              <a:buNone/>
              <a:defRPr sz="1400" b="0" i="1" baseline="0">
                <a:solidFill>
                  <a:srgbClr val="26358C"/>
                </a:solidFill>
                <a:latin typeface="Arial" panose="020B0604020202020204" pitchFamily="34" charset="0"/>
                <a:cs typeface="Arial" panose="020B0604020202020204" pitchFamily="34" charset="0"/>
              </a:defRPr>
            </a:lvl1pPr>
          </a:lstStyle>
          <a:p>
            <a:pPr lvl="0"/>
            <a:r>
              <a:rPr lang="fr-FR"/>
              <a:t>Texte d’accroche ici</a:t>
            </a:r>
          </a:p>
        </p:txBody>
      </p:sp>
      <p:cxnSp>
        <p:nvCxnSpPr>
          <p:cNvPr id="9" name="Straight Connector 8"/>
          <p:cNvCxnSpPr/>
          <p:nvPr userDrawn="1"/>
        </p:nvCxnSpPr>
        <p:spPr>
          <a:xfrm flipH="1" flipV="1">
            <a:off x="5676256" y="309892"/>
            <a:ext cx="0" cy="4852703"/>
          </a:xfrm>
          <a:prstGeom prst="line">
            <a:avLst/>
          </a:prstGeom>
          <a:ln w="28575" cmpd="sng">
            <a:solidFill>
              <a:srgbClr val="E30613"/>
            </a:solidFill>
            <a:prstDash val="dash"/>
            <a:headEnd type="none"/>
            <a:tailEnd type="triangle" w="lg" len="med"/>
          </a:ln>
          <a:effectLst/>
        </p:spPr>
        <p:style>
          <a:lnRef idx="2">
            <a:schemeClr val="accent1"/>
          </a:lnRef>
          <a:fillRef idx="0">
            <a:schemeClr val="accent1"/>
          </a:fillRef>
          <a:effectRef idx="1">
            <a:schemeClr val="accent1"/>
          </a:effectRef>
          <a:fontRef idx="minor">
            <a:schemeClr val="tx1"/>
          </a:fontRef>
        </p:style>
      </p:cxnSp>
      <p:sp>
        <p:nvSpPr>
          <p:cNvPr id="11" name="Oval 10"/>
          <p:cNvSpPr/>
          <p:nvPr userDrawn="1"/>
        </p:nvSpPr>
        <p:spPr>
          <a:xfrm>
            <a:off x="5546669" y="829352"/>
            <a:ext cx="259173" cy="259173"/>
          </a:xfrm>
          <a:prstGeom prst="ellipse">
            <a:avLst/>
          </a:prstGeom>
          <a:solidFill>
            <a:srgbClr val="E3061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 name="Text Placeholder 12"/>
          <p:cNvSpPr>
            <a:spLocks noGrp="1"/>
          </p:cNvSpPr>
          <p:nvPr>
            <p:ph type="body" sz="quarter" idx="13" hasCustomPrompt="1"/>
          </p:nvPr>
        </p:nvSpPr>
        <p:spPr>
          <a:xfrm>
            <a:off x="5944086" y="813361"/>
            <a:ext cx="2445028" cy="845345"/>
          </a:xfrm>
          <a:prstGeom prst="rect">
            <a:avLst/>
          </a:prstGeom>
        </p:spPr>
        <p:txBody>
          <a:bodyPr vert="horz"/>
          <a:lstStyle>
            <a:lvl1pPr marL="0" indent="0">
              <a:spcAft>
                <a:spcPts val="600"/>
              </a:spcAft>
              <a:buNone/>
              <a:defRPr sz="1400">
                <a:solidFill>
                  <a:srgbClr val="26358C"/>
                </a:solidFill>
                <a:latin typeface="Arial" panose="020B0604020202020204" pitchFamily="34" charset="0"/>
                <a:cs typeface="Arial" panose="020B0604020202020204" pitchFamily="34" charset="0"/>
              </a:defRPr>
            </a:lvl1pPr>
            <a:lvl2pPr marL="0" indent="0">
              <a:buFont typeface="Arial"/>
              <a:buNone/>
              <a:defRPr sz="1200">
                <a:solidFill>
                  <a:srgbClr val="26358C"/>
                </a:solidFill>
                <a:latin typeface="Arial" panose="020B0604020202020204" pitchFamily="34" charset="0"/>
                <a:cs typeface="Arial" panose="020B0604020202020204" pitchFamily="34" charset="0"/>
              </a:defRPr>
            </a:lvl2pPr>
            <a:lvl3pPr marL="363538" indent="-182563">
              <a:buFont typeface="Courier New"/>
              <a:buChar char="o"/>
              <a:defRPr sz="1100">
                <a:solidFill>
                  <a:srgbClr val="26358C"/>
                </a:solidFill>
                <a:latin typeface="Helvetica"/>
                <a:cs typeface="Helvetica"/>
              </a:defRPr>
            </a:lvl3pPr>
            <a:lvl4pPr marL="534988" indent="-171450">
              <a:defRPr sz="1050">
                <a:solidFill>
                  <a:srgbClr val="26358C"/>
                </a:solidFill>
                <a:latin typeface="Helvetica"/>
                <a:cs typeface="Helvetica"/>
              </a:defRPr>
            </a:lvl4pPr>
            <a:lvl5pPr>
              <a:defRPr sz="1050">
                <a:solidFill>
                  <a:srgbClr val="26358C"/>
                </a:solidFill>
                <a:latin typeface="Helvetica"/>
                <a:cs typeface="Helvetica"/>
              </a:defRPr>
            </a:lvl5pPr>
          </a:lstStyle>
          <a:p>
            <a:pPr lvl="0"/>
            <a:r>
              <a:rPr lang="fr-FR"/>
              <a:t>Texte courant ici</a:t>
            </a:r>
          </a:p>
          <a:p>
            <a:pPr lvl="1"/>
            <a:r>
              <a:rPr lang="fr-FR"/>
              <a:t>Second </a:t>
            </a:r>
            <a:r>
              <a:rPr lang="fr-FR" err="1"/>
              <a:t>level</a:t>
            </a:r>
            <a:endParaRPr lang="fr-FR"/>
          </a:p>
        </p:txBody>
      </p:sp>
      <p:sp>
        <p:nvSpPr>
          <p:cNvPr id="14" name="Oval 13"/>
          <p:cNvSpPr/>
          <p:nvPr userDrawn="1"/>
        </p:nvSpPr>
        <p:spPr>
          <a:xfrm>
            <a:off x="5546669" y="2246167"/>
            <a:ext cx="259173" cy="259173"/>
          </a:xfrm>
          <a:prstGeom prst="ellipse">
            <a:avLst/>
          </a:prstGeom>
          <a:solidFill>
            <a:srgbClr val="E3061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Text Placeholder 12"/>
          <p:cNvSpPr>
            <a:spLocks noGrp="1"/>
          </p:cNvSpPr>
          <p:nvPr>
            <p:ph type="body" sz="quarter" idx="14" hasCustomPrompt="1"/>
          </p:nvPr>
        </p:nvSpPr>
        <p:spPr>
          <a:xfrm>
            <a:off x="5944086" y="2230176"/>
            <a:ext cx="2445028" cy="845345"/>
          </a:xfrm>
          <a:prstGeom prst="rect">
            <a:avLst/>
          </a:prstGeom>
        </p:spPr>
        <p:txBody>
          <a:bodyPr vert="horz"/>
          <a:lstStyle>
            <a:lvl1pPr marL="0" indent="0">
              <a:spcAft>
                <a:spcPts val="600"/>
              </a:spcAft>
              <a:buNone/>
              <a:defRPr sz="1400">
                <a:solidFill>
                  <a:srgbClr val="26358C"/>
                </a:solidFill>
                <a:latin typeface="Arial" panose="020B0604020202020204" pitchFamily="34" charset="0"/>
                <a:cs typeface="Arial" panose="020B0604020202020204" pitchFamily="34" charset="0"/>
              </a:defRPr>
            </a:lvl1pPr>
            <a:lvl2pPr marL="0" indent="0">
              <a:buFont typeface="Arial"/>
              <a:buNone/>
              <a:defRPr sz="1200">
                <a:solidFill>
                  <a:srgbClr val="26358C"/>
                </a:solidFill>
                <a:latin typeface="Arial" panose="020B0604020202020204" pitchFamily="34" charset="0"/>
                <a:cs typeface="Arial" panose="020B0604020202020204" pitchFamily="34" charset="0"/>
              </a:defRPr>
            </a:lvl2pPr>
            <a:lvl3pPr marL="363538" indent="-182563">
              <a:buFont typeface="Courier New"/>
              <a:buChar char="o"/>
              <a:defRPr sz="1100">
                <a:solidFill>
                  <a:srgbClr val="26358C"/>
                </a:solidFill>
                <a:latin typeface="Helvetica"/>
                <a:cs typeface="Helvetica"/>
              </a:defRPr>
            </a:lvl3pPr>
            <a:lvl4pPr marL="534988" indent="-171450">
              <a:defRPr sz="1050">
                <a:solidFill>
                  <a:srgbClr val="26358C"/>
                </a:solidFill>
                <a:latin typeface="Helvetica"/>
                <a:cs typeface="Helvetica"/>
              </a:defRPr>
            </a:lvl4pPr>
            <a:lvl5pPr>
              <a:defRPr sz="1050">
                <a:solidFill>
                  <a:srgbClr val="26358C"/>
                </a:solidFill>
                <a:latin typeface="Helvetica"/>
                <a:cs typeface="Helvetica"/>
              </a:defRPr>
            </a:lvl5pPr>
          </a:lstStyle>
          <a:p>
            <a:pPr lvl="0"/>
            <a:r>
              <a:rPr lang="fr-FR"/>
              <a:t>Texte courant ici</a:t>
            </a:r>
          </a:p>
          <a:p>
            <a:pPr lvl="1"/>
            <a:r>
              <a:rPr lang="fr-FR"/>
              <a:t>Second </a:t>
            </a:r>
            <a:r>
              <a:rPr lang="fr-FR" err="1"/>
              <a:t>level</a:t>
            </a:r>
            <a:endParaRPr lang="fr-FR"/>
          </a:p>
        </p:txBody>
      </p:sp>
      <p:sp>
        <p:nvSpPr>
          <p:cNvPr id="16" name="Oval 15"/>
          <p:cNvSpPr/>
          <p:nvPr userDrawn="1"/>
        </p:nvSpPr>
        <p:spPr>
          <a:xfrm>
            <a:off x="5546669" y="3706173"/>
            <a:ext cx="259173" cy="259173"/>
          </a:xfrm>
          <a:prstGeom prst="ellipse">
            <a:avLst/>
          </a:prstGeom>
          <a:solidFill>
            <a:srgbClr val="E3061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Text Placeholder 12"/>
          <p:cNvSpPr>
            <a:spLocks noGrp="1"/>
          </p:cNvSpPr>
          <p:nvPr>
            <p:ph type="body" sz="quarter" idx="15" hasCustomPrompt="1"/>
          </p:nvPr>
        </p:nvSpPr>
        <p:spPr>
          <a:xfrm>
            <a:off x="5944086" y="3690182"/>
            <a:ext cx="2445028" cy="845345"/>
          </a:xfrm>
          <a:prstGeom prst="rect">
            <a:avLst/>
          </a:prstGeom>
        </p:spPr>
        <p:txBody>
          <a:bodyPr vert="horz"/>
          <a:lstStyle>
            <a:lvl1pPr marL="0" indent="0">
              <a:spcAft>
                <a:spcPts val="600"/>
              </a:spcAft>
              <a:buNone/>
              <a:defRPr sz="1400">
                <a:solidFill>
                  <a:srgbClr val="26358C"/>
                </a:solidFill>
                <a:latin typeface="Arial" panose="020B0604020202020204" pitchFamily="34" charset="0"/>
                <a:cs typeface="Arial" panose="020B0604020202020204" pitchFamily="34" charset="0"/>
              </a:defRPr>
            </a:lvl1pPr>
            <a:lvl2pPr marL="0" indent="0">
              <a:buFont typeface="Arial"/>
              <a:buNone/>
              <a:defRPr sz="1200">
                <a:solidFill>
                  <a:srgbClr val="26358C"/>
                </a:solidFill>
                <a:latin typeface="Arial" panose="020B0604020202020204" pitchFamily="34" charset="0"/>
                <a:cs typeface="Arial" panose="020B0604020202020204" pitchFamily="34" charset="0"/>
              </a:defRPr>
            </a:lvl2pPr>
            <a:lvl3pPr marL="363538" indent="-182563">
              <a:buFont typeface="Courier New"/>
              <a:buChar char="o"/>
              <a:defRPr sz="1100">
                <a:solidFill>
                  <a:srgbClr val="26358C"/>
                </a:solidFill>
                <a:latin typeface="Helvetica"/>
                <a:cs typeface="Helvetica"/>
              </a:defRPr>
            </a:lvl3pPr>
            <a:lvl4pPr marL="534988" indent="-171450">
              <a:defRPr sz="1050">
                <a:solidFill>
                  <a:srgbClr val="26358C"/>
                </a:solidFill>
                <a:latin typeface="Helvetica"/>
                <a:cs typeface="Helvetica"/>
              </a:defRPr>
            </a:lvl4pPr>
            <a:lvl5pPr>
              <a:defRPr sz="1050">
                <a:solidFill>
                  <a:srgbClr val="26358C"/>
                </a:solidFill>
                <a:latin typeface="Helvetica"/>
                <a:cs typeface="Helvetica"/>
              </a:defRPr>
            </a:lvl5pPr>
          </a:lstStyle>
          <a:p>
            <a:pPr lvl="0"/>
            <a:r>
              <a:rPr lang="fr-FR"/>
              <a:t>Texte courant ici</a:t>
            </a:r>
          </a:p>
          <a:p>
            <a:pPr lvl="1"/>
            <a:r>
              <a:rPr lang="fr-FR"/>
              <a:t>Second </a:t>
            </a:r>
            <a:r>
              <a:rPr lang="fr-FR" err="1"/>
              <a:t>level</a:t>
            </a:r>
            <a:endParaRPr lang="fr-FR"/>
          </a:p>
        </p:txBody>
      </p:sp>
    </p:spTree>
    <p:extLst>
      <p:ext uri="{BB962C8B-B14F-4D97-AF65-F5344CB8AC3E}">
        <p14:creationId xmlns:p14="http://schemas.microsoft.com/office/powerpoint/2010/main" val="2141008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u 4">
    <p:spTree>
      <p:nvGrpSpPr>
        <p:cNvPr id="1" name=""/>
        <p:cNvGrpSpPr/>
        <p:nvPr/>
      </p:nvGrpSpPr>
      <p:grpSpPr>
        <a:xfrm>
          <a:off x="0" y="0"/>
          <a:ext cx="0" cy="0"/>
          <a:chOff x="0" y="0"/>
          <a:chExt cx="0" cy="0"/>
        </a:xfrm>
      </p:grpSpPr>
      <p:sp>
        <p:nvSpPr>
          <p:cNvPr id="3" name="Isosceles Triangle 2"/>
          <p:cNvSpPr/>
          <p:nvPr userDrawn="1"/>
        </p:nvSpPr>
        <p:spPr>
          <a:xfrm rot="16200000" flipV="1">
            <a:off x="-237856" y="469998"/>
            <a:ext cx="1107303" cy="631591"/>
          </a:xfrm>
          <a:prstGeom prst="triangle">
            <a:avLst/>
          </a:prstGeom>
          <a:solidFill>
            <a:srgbClr val="4DEA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Text Placeholder 9"/>
          <p:cNvSpPr>
            <a:spLocks noGrp="1"/>
          </p:cNvSpPr>
          <p:nvPr>
            <p:ph type="body" sz="quarter" idx="10" hasCustomPrompt="1"/>
          </p:nvPr>
        </p:nvSpPr>
        <p:spPr>
          <a:xfrm>
            <a:off x="751084" y="450519"/>
            <a:ext cx="7637265" cy="1146992"/>
          </a:xfrm>
          <a:prstGeom prst="rect">
            <a:avLst/>
          </a:prstGeom>
        </p:spPr>
        <p:txBody>
          <a:bodyPr vert="horz" anchor="t"/>
          <a:lstStyle>
            <a:lvl1pPr marL="0" indent="0" algn="l">
              <a:lnSpc>
                <a:spcPct val="90000"/>
              </a:lnSpc>
              <a:buNone/>
              <a:defRPr sz="4000" b="1" baseline="0">
                <a:solidFill>
                  <a:srgbClr val="26358C"/>
                </a:solidFill>
                <a:latin typeface="Arial" panose="020B0604020202020204" pitchFamily="34" charset="0"/>
                <a:cs typeface="Arial" panose="020B0604020202020204" pitchFamily="34" charset="0"/>
              </a:defRPr>
            </a:lvl1pPr>
          </a:lstStyle>
          <a:p>
            <a:pPr lvl="0"/>
            <a:r>
              <a:rPr lang="fr-FR"/>
              <a:t>TITRE DE LA PAGE SUR DEUX LIGNES MAXIMUM</a:t>
            </a:r>
          </a:p>
        </p:txBody>
      </p:sp>
      <p:sp>
        <p:nvSpPr>
          <p:cNvPr id="10" name="Text Placeholder 12"/>
          <p:cNvSpPr>
            <a:spLocks noGrp="1"/>
          </p:cNvSpPr>
          <p:nvPr>
            <p:ph type="body" sz="quarter" idx="12" hasCustomPrompt="1"/>
          </p:nvPr>
        </p:nvSpPr>
        <p:spPr>
          <a:xfrm>
            <a:off x="751321" y="1909482"/>
            <a:ext cx="3518435" cy="2764268"/>
          </a:xfrm>
          <a:prstGeom prst="rect">
            <a:avLst/>
          </a:prstGeom>
        </p:spPr>
        <p:txBody>
          <a:bodyPr vert="horz"/>
          <a:lstStyle>
            <a:lvl1pPr marL="0" indent="0">
              <a:buNone/>
              <a:defRPr sz="1400">
                <a:solidFill>
                  <a:srgbClr val="26358C"/>
                </a:solidFill>
                <a:latin typeface="Arial" panose="020B0604020202020204" pitchFamily="34" charset="0"/>
                <a:cs typeface="Arial" panose="020B0604020202020204" pitchFamily="34" charset="0"/>
              </a:defRPr>
            </a:lvl1pPr>
            <a:lvl2pPr marL="180975" indent="-180975">
              <a:buFont typeface="Arial"/>
              <a:buChar char="•"/>
              <a:defRPr sz="1200">
                <a:solidFill>
                  <a:srgbClr val="26358C"/>
                </a:solidFill>
                <a:latin typeface="Arial" panose="020B0604020202020204" pitchFamily="34" charset="0"/>
                <a:cs typeface="Arial" panose="020B0604020202020204" pitchFamily="34" charset="0"/>
              </a:defRPr>
            </a:lvl2pPr>
            <a:lvl3pPr marL="363538" indent="-182563">
              <a:buFont typeface="Courier New"/>
              <a:buChar char="o"/>
              <a:defRPr sz="1100">
                <a:solidFill>
                  <a:srgbClr val="26358C"/>
                </a:solidFill>
                <a:latin typeface="Arial" panose="020B0604020202020204" pitchFamily="34" charset="0"/>
                <a:cs typeface="Arial" panose="020B0604020202020204" pitchFamily="34" charset="0"/>
              </a:defRPr>
            </a:lvl3pPr>
            <a:lvl4pPr marL="534988" indent="-171450">
              <a:defRPr sz="1050">
                <a:solidFill>
                  <a:srgbClr val="26358C"/>
                </a:solidFill>
                <a:latin typeface="Arial" panose="020B0604020202020204" pitchFamily="34" charset="0"/>
                <a:cs typeface="Arial" panose="020B0604020202020204" pitchFamily="34" charset="0"/>
              </a:defRPr>
            </a:lvl4pPr>
            <a:lvl5pPr>
              <a:defRPr sz="1050">
                <a:solidFill>
                  <a:srgbClr val="26358C"/>
                </a:solidFill>
                <a:latin typeface="Helvetica"/>
                <a:cs typeface="Helvetica"/>
              </a:defRPr>
            </a:lvl5pPr>
          </a:lstStyle>
          <a:p>
            <a:pPr lvl="0"/>
            <a:r>
              <a:rPr lang="fr-FR"/>
              <a:t>Texte courant ici.</a:t>
            </a: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p:txBody>
      </p:sp>
      <p:sp>
        <p:nvSpPr>
          <p:cNvPr id="6" name="Text Placeholder 12">
            <a:extLst>
              <a:ext uri="{FF2B5EF4-FFF2-40B4-BE49-F238E27FC236}">
                <a16:creationId xmlns:a16="http://schemas.microsoft.com/office/drawing/2014/main" id="{408C6636-7CEE-4497-A8AC-831D2260F19B}"/>
              </a:ext>
            </a:extLst>
          </p:cNvPr>
          <p:cNvSpPr>
            <a:spLocks noGrp="1"/>
          </p:cNvSpPr>
          <p:nvPr>
            <p:ph type="body" sz="quarter" idx="14" hasCustomPrompt="1"/>
          </p:nvPr>
        </p:nvSpPr>
        <p:spPr>
          <a:xfrm>
            <a:off x="4869915" y="1909482"/>
            <a:ext cx="3518435" cy="2764268"/>
          </a:xfrm>
          <a:prstGeom prst="rect">
            <a:avLst/>
          </a:prstGeom>
        </p:spPr>
        <p:txBody>
          <a:bodyPr vert="horz"/>
          <a:lstStyle>
            <a:lvl1pPr marL="0" indent="0">
              <a:buNone/>
              <a:defRPr sz="1400">
                <a:solidFill>
                  <a:srgbClr val="26358C"/>
                </a:solidFill>
                <a:latin typeface="Arial" panose="020B0604020202020204" pitchFamily="34" charset="0"/>
                <a:cs typeface="Arial" panose="020B0604020202020204" pitchFamily="34" charset="0"/>
              </a:defRPr>
            </a:lvl1pPr>
            <a:lvl2pPr marL="180975" indent="-180975">
              <a:buFont typeface="Arial"/>
              <a:buChar char="•"/>
              <a:defRPr sz="1200">
                <a:solidFill>
                  <a:srgbClr val="26358C"/>
                </a:solidFill>
                <a:latin typeface="Arial" panose="020B0604020202020204" pitchFamily="34" charset="0"/>
                <a:cs typeface="Arial" panose="020B0604020202020204" pitchFamily="34" charset="0"/>
              </a:defRPr>
            </a:lvl2pPr>
            <a:lvl3pPr marL="363538" indent="-182563">
              <a:buFont typeface="Courier New"/>
              <a:buChar char="o"/>
              <a:defRPr sz="1100">
                <a:solidFill>
                  <a:srgbClr val="26358C"/>
                </a:solidFill>
                <a:latin typeface="Arial" panose="020B0604020202020204" pitchFamily="34" charset="0"/>
                <a:cs typeface="Arial" panose="020B0604020202020204" pitchFamily="34" charset="0"/>
              </a:defRPr>
            </a:lvl3pPr>
            <a:lvl4pPr marL="534988" indent="-171450">
              <a:defRPr sz="1050">
                <a:solidFill>
                  <a:srgbClr val="26358C"/>
                </a:solidFill>
                <a:latin typeface="Arial" panose="020B0604020202020204" pitchFamily="34" charset="0"/>
                <a:cs typeface="Arial" panose="020B0604020202020204" pitchFamily="34" charset="0"/>
              </a:defRPr>
            </a:lvl4pPr>
            <a:lvl5pPr>
              <a:defRPr sz="1050">
                <a:solidFill>
                  <a:srgbClr val="26358C"/>
                </a:solidFill>
                <a:latin typeface="Helvetica"/>
                <a:cs typeface="Helvetica"/>
              </a:defRPr>
            </a:lvl5pPr>
          </a:lstStyle>
          <a:p>
            <a:pPr lvl="0"/>
            <a:r>
              <a:rPr lang="fr-FR"/>
              <a:t>Texte courant ici.</a:t>
            </a: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p:txBody>
      </p:sp>
    </p:spTree>
    <p:extLst>
      <p:ext uri="{BB962C8B-B14F-4D97-AF65-F5344CB8AC3E}">
        <p14:creationId xmlns:p14="http://schemas.microsoft.com/office/powerpoint/2010/main" val="1039443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ervenant">
    <p:spTree>
      <p:nvGrpSpPr>
        <p:cNvPr id="1" name=""/>
        <p:cNvGrpSpPr/>
        <p:nvPr/>
      </p:nvGrpSpPr>
      <p:grpSpPr>
        <a:xfrm>
          <a:off x="0" y="0"/>
          <a:ext cx="0" cy="0"/>
          <a:chOff x="0" y="0"/>
          <a:chExt cx="0" cy="0"/>
        </a:xfrm>
      </p:grpSpPr>
      <p:sp>
        <p:nvSpPr>
          <p:cNvPr id="18" name="Isosceles Triangle 17"/>
          <p:cNvSpPr/>
          <p:nvPr userDrawn="1"/>
        </p:nvSpPr>
        <p:spPr>
          <a:xfrm flipV="1">
            <a:off x="3739229" y="0"/>
            <a:ext cx="1665542" cy="950003"/>
          </a:xfrm>
          <a:prstGeom prst="triangle">
            <a:avLst/>
          </a:prstGeom>
          <a:solidFill>
            <a:srgbClr val="4DEA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1" name="Text Placeholder 9"/>
          <p:cNvSpPr>
            <a:spLocks noGrp="1"/>
          </p:cNvSpPr>
          <p:nvPr>
            <p:ph type="body" sz="quarter" idx="10" hasCustomPrompt="1"/>
          </p:nvPr>
        </p:nvSpPr>
        <p:spPr>
          <a:xfrm>
            <a:off x="2526021" y="1658056"/>
            <a:ext cx="4091958" cy="570829"/>
          </a:xfrm>
          <a:prstGeom prst="rect">
            <a:avLst/>
          </a:prstGeom>
        </p:spPr>
        <p:txBody>
          <a:bodyPr vert="horz" anchor="t"/>
          <a:lstStyle>
            <a:lvl1pPr marL="0" indent="0" algn="ctr">
              <a:lnSpc>
                <a:spcPct val="90000"/>
              </a:lnSpc>
              <a:buNone/>
              <a:defRPr sz="3600" b="1">
                <a:solidFill>
                  <a:srgbClr val="26358C"/>
                </a:solidFill>
                <a:latin typeface="Arial" panose="020B0604020202020204" pitchFamily="34" charset="0"/>
                <a:cs typeface="Arial" panose="020B0604020202020204" pitchFamily="34" charset="0"/>
              </a:defRPr>
            </a:lvl1pPr>
          </a:lstStyle>
          <a:p>
            <a:pPr lvl="0"/>
            <a:r>
              <a:rPr lang="fr-FR"/>
              <a:t>Prénom</a:t>
            </a:r>
          </a:p>
        </p:txBody>
      </p:sp>
      <p:sp>
        <p:nvSpPr>
          <p:cNvPr id="22" name="Text Placeholder 9"/>
          <p:cNvSpPr>
            <a:spLocks noGrp="1"/>
          </p:cNvSpPr>
          <p:nvPr>
            <p:ph type="body" sz="quarter" idx="11" hasCustomPrompt="1"/>
          </p:nvPr>
        </p:nvSpPr>
        <p:spPr>
          <a:xfrm>
            <a:off x="2526021" y="2133856"/>
            <a:ext cx="4091958" cy="570829"/>
          </a:xfrm>
          <a:prstGeom prst="rect">
            <a:avLst/>
          </a:prstGeom>
        </p:spPr>
        <p:txBody>
          <a:bodyPr vert="horz" anchor="t"/>
          <a:lstStyle>
            <a:lvl1pPr marL="0" indent="0" algn="ctr">
              <a:lnSpc>
                <a:spcPct val="90000"/>
              </a:lnSpc>
              <a:buNone/>
              <a:defRPr sz="3600" b="1">
                <a:solidFill>
                  <a:srgbClr val="26358C"/>
                </a:solidFill>
                <a:latin typeface="Arial" panose="020B0604020202020204" pitchFamily="34" charset="0"/>
                <a:cs typeface="Arial" panose="020B0604020202020204" pitchFamily="34" charset="0"/>
              </a:defRPr>
            </a:lvl1pPr>
          </a:lstStyle>
          <a:p>
            <a:pPr lvl="0"/>
            <a:r>
              <a:rPr lang="fr-FR"/>
              <a:t>NOM</a:t>
            </a:r>
          </a:p>
        </p:txBody>
      </p:sp>
      <p:sp>
        <p:nvSpPr>
          <p:cNvPr id="23" name="Text Placeholder 9"/>
          <p:cNvSpPr>
            <a:spLocks noGrp="1"/>
          </p:cNvSpPr>
          <p:nvPr>
            <p:ph type="body" sz="quarter" idx="12" hasCustomPrompt="1"/>
          </p:nvPr>
        </p:nvSpPr>
        <p:spPr>
          <a:xfrm>
            <a:off x="2526021" y="2831565"/>
            <a:ext cx="4091958" cy="1125140"/>
          </a:xfrm>
          <a:prstGeom prst="rect">
            <a:avLst/>
          </a:prstGeom>
        </p:spPr>
        <p:txBody>
          <a:bodyPr vert="horz" anchor="t"/>
          <a:lstStyle>
            <a:lvl1pPr marL="0" indent="0" algn="ctr">
              <a:lnSpc>
                <a:spcPct val="90000"/>
              </a:lnSpc>
              <a:buNone/>
              <a:defRPr sz="2400" b="0" baseline="0">
                <a:solidFill>
                  <a:srgbClr val="E30613"/>
                </a:solidFill>
                <a:latin typeface="Arial" panose="020B0604020202020204" pitchFamily="34" charset="0"/>
                <a:cs typeface="Arial" panose="020B0604020202020204" pitchFamily="34" charset="0"/>
              </a:defRPr>
            </a:lvl1pPr>
          </a:lstStyle>
          <a:p>
            <a:pPr lvl="0"/>
            <a:r>
              <a:rPr lang="fr-FR"/>
              <a:t>Fonction / Titre sur une ou plusieurs lignes</a:t>
            </a:r>
          </a:p>
        </p:txBody>
      </p:sp>
      <p:pic>
        <p:nvPicPr>
          <p:cNvPr id="24" name="Picture 23" descr="LOGO TFE.png"/>
          <p:cNvPicPr>
            <a:picLocks noChangeAspect="1"/>
          </p:cNvPicPr>
          <p:nvPr userDrawn="1"/>
        </p:nvPicPr>
        <p:blipFill rotWithShape="1">
          <a:blip r:embed="rId2">
            <a:extLst>
              <a:ext uri="{28A0092B-C50C-407E-A947-70E740481C1C}">
                <a14:useLocalDpi xmlns:a14="http://schemas.microsoft.com/office/drawing/2010/main" val="0"/>
              </a:ext>
            </a:extLst>
          </a:blip>
          <a:srcRect l="4033"/>
          <a:stretch/>
        </p:blipFill>
        <p:spPr>
          <a:xfrm>
            <a:off x="4147375" y="4394804"/>
            <a:ext cx="849252" cy="684526"/>
          </a:xfrm>
          <a:prstGeom prst="rect">
            <a:avLst/>
          </a:prstGeom>
        </p:spPr>
      </p:pic>
    </p:spTree>
    <p:extLst>
      <p:ext uri="{BB962C8B-B14F-4D97-AF65-F5344CB8AC3E}">
        <p14:creationId xmlns:p14="http://schemas.microsoft.com/office/powerpoint/2010/main" val="3615267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8" name="Isosceles Triangle 17"/>
          <p:cNvSpPr/>
          <p:nvPr userDrawn="1"/>
        </p:nvSpPr>
        <p:spPr>
          <a:xfrm flipV="1">
            <a:off x="4012042" y="0"/>
            <a:ext cx="1119916" cy="638784"/>
          </a:xfrm>
          <a:prstGeom prst="triangle">
            <a:avLst/>
          </a:prstGeom>
          <a:solidFill>
            <a:srgbClr val="4DEA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Text Placeholder 9"/>
          <p:cNvSpPr>
            <a:spLocks noGrp="1"/>
          </p:cNvSpPr>
          <p:nvPr>
            <p:ph type="body" sz="quarter" idx="10" hasCustomPrompt="1"/>
          </p:nvPr>
        </p:nvSpPr>
        <p:spPr>
          <a:xfrm>
            <a:off x="1100478" y="847919"/>
            <a:ext cx="6943046" cy="1182270"/>
          </a:xfrm>
          <a:prstGeom prst="rect">
            <a:avLst/>
          </a:prstGeom>
        </p:spPr>
        <p:txBody>
          <a:bodyPr vert="horz" anchor="t"/>
          <a:lstStyle>
            <a:lvl1pPr marL="0" indent="0" algn="ctr">
              <a:lnSpc>
                <a:spcPct val="90000"/>
              </a:lnSpc>
              <a:buNone/>
              <a:defRPr sz="4000" b="1" baseline="0">
                <a:solidFill>
                  <a:srgbClr val="26358C"/>
                </a:solidFill>
                <a:latin typeface="Arial" panose="020B0604020202020204" pitchFamily="34" charset="0"/>
                <a:cs typeface="Arial" panose="020B0604020202020204" pitchFamily="34" charset="0"/>
              </a:defRPr>
            </a:lvl1pPr>
          </a:lstStyle>
          <a:p>
            <a:pPr lvl="0"/>
            <a:r>
              <a:rPr lang="fr-FR"/>
              <a:t>TITRE DE LA PAGE SUR DEUX LIGNES</a:t>
            </a:r>
          </a:p>
        </p:txBody>
      </p:sp>
      <p:sp>
        <p:nvSpPr>
          <p:cNvPr id="8" name="Text Placeholder 9"/>
          <p:cNvSpPr>
            <a:spLocks noGrp="1"/>
          </p:cNvSpPr>
          <p:nvPr>
            <p:ph type="body" sz="quarter" idx="12" hasCustomPrompt="1"/>
          </p:nvPr>
        </p:nvSpPr>
        <p:spPr>
          <a:xfrm>
            <a:off x="599377" y="2520559"/>
            <a:ext cx="2493622" cy="1125140"/>
          </a:xfrm>
          <a:prstGeom prst="rect">
            <a:avLst/>
          </a:prstGeom>
        </p:spPr>
        <p:txBody>
          <a:bodyPr vert="horz" anchor="b"/>
          <a:lstStyle>
            <a:lvl1pPr marL="0" indent="0" algn="ctr">
              <a:lnSpc>
                <a:spcPct val="90000"/>
              </a:lnSpc>
              <a:buNone/>
              <a:defRPr sz="6000" b="0" spc="-300" baseline="0">
                <a:solidFill>
                  <a:srgbClr val="E30613"/>
                </a:solidFill>
                <a:latin typeface="Arial Black" panose="020B0A04020102020204" pitchFamily="34" charset="0"/>
                <a:cs typeface="Arial" panose="020B0604020202020204" pitchFamily="34" charset="0"/>
              </a:defRPr>
            </a:lvl1pPr>
          </a:lstStyle>
          <a:p>
            <a:pPr lvl="0"/>
            <a:r>
              <a:rPr lang="fr-FR"/>
              <a:t>26%</a:t>
            </a:r>
          </a:p>
        </p:txBody>
      </p:sp>
      <p:sp>
        <p:nvSpPr>
          <p:cNvPr id="9" name="Text Placeholder 9"/>
          <p:cNvSpPr>
            <a:spLocks noGrp="1"/>
          </p:cNvSpPr>
          <p:nvPr>
            <p:ph type="body" sz="quarter" idx="13" hasCustomPrompt="1"/>
          </p:nvPr>
        </p:nvSpPr>
        <p:spPr>
          <a:xfrm>
            <a:off x="3329509" y="2520559"/>
            <a:ext cx="2493622" cy="1125140"/>
          </a:xfrm>
          <a:prstGeom prst="rect">
            <a:avLst/>
          </a:prstGeom>
        </p:spPr>
        <p:txBody>
          <a:bodyPr vert="horz" anchor="b"/>
          <a:lstStyle>
            <a:lvl1pPr marL="0" indent="0" algn="ctr">
              <a:lnSpc>
                <a:spcPct val="90000"/>
              </a:lnSpc>
              <a:buNone/>
              <a:defRPr sz="6000" b="0" spc="-300" baseline="0">
                <a:solidFill>
                  <a:srgbClr val="E30613"/>
                </a:solidFill>
                <a:latin typeface="Arial Black" panose="020B0A04020102020204" pitchFamily="34" charset="0"/>
                <a:cs typeface="Arial" panose="020B0604020202020204" pitchFamily="34" charset="0"/>
              </a:defRPr>
            </a:lvl1pPr>
          </a:lstStyle>
          <a:p>
            <a:pPr lvl="0"/>
            <a:r>
              <a:rPr lang="fr-FR"/>
              <a:t>160</a:t>
            </a:r>
          </a:p>
        </p:txBody>
      </p:sp>
      <p:sp>
        <p:nvSpPr>
          <p:cNvPr id="10" name="Text Placeholder 9"/>
          <p:cNvSpPr>
            <a:spLocks noGrp="1"/>
          </p:cNvSpPr>
          <p:nvPr>
            <p:ph type="body" sz="quarter" idx="14" hasCustomPrompt="1"/>
          </p:nvPr>
        </p:nvSpPr>
        <p:spPr>
          <a:xfrm>
            <a:off x="6051002" y="2520559"/>
            <a:ext cx="2493622" cy="1125140"/>
          </a:xfrm>
          <a:prstGeom prst="rect">
            <a:avLst/>
          </a:prstGeom>
        </p:spPr>
        <p:txBody>
          <a:bodyPr vert="horz" anchor="b"/>
          <a:lstStyle>
            <a:lvl1pPr marL="0" indent="0" algn="ctr">
              <a:lnSpc>
                <a:spcPct val="90000"/>
              </a:lnSpc>
              <a:buNone/>
              <a:defRPr sz="6000" b="0" spc="-300" baseline="0">
                <a:solidFill>
                  <a:srgbClr val="E30613"/>
                </a:solidFill>
                <a:latin typeface="Arial Black" panose="020B0A04020102020204" pitchFamily="34" charset="0"/>
                <a:cs typeface="Arial" panose="020B0604020202020204" pitchFamily="34" charset="0"/>
              </a:defRPr>
            </a:lvl1pPr>
          </a:lstStyle>
          <a:p>
            <a:pPr lvl="0"/>
            <a:r>
              <a:rPr lang="fr-FR"/>
              <a:t>+3%</a:t>
            </a:r>
          </a:p>
        </p:txBody>
      </p:sp>
      <p:sp>
        <p:nvSpPr>
          <p:cNvPr id="11" name="Text Placeholder 9"/>
          <p:cNvSpPr>
            <a:spLocks noGrp="1"/>
          </p:cNvSpPr>
          <p:nvPr>
            <p:ph type="body" sz="quarter" idx="15" hasCustomPrompt="1"/>
          </p:nvPr>
        </p:nvSpPr>
        <p:spPr>
          <a:xfrm>
            <a:off x="599377" y="3651078"/>
            <a:ext cx="2493622" cy="777518"/>
          </a:xfrm>
          <a:prstGeom prst="rect">
            <a:avLst/>
          </a:prstGeom>
        </p:spPr>
        <p:txBody>
          <a:bodyPr vert="horz" anchor="t"/>
          <a:lstStyle>
            <a:lvl1pPr marL="0" indent="0" algn="ctr">
              <a:lnSpc>
                <a:spcPct val="100000"/>
              </a:lnSpc>
              <a:buNone/>
              <a:defRPr sz="1200" b="0" baseline="0">
                <a:solidFill>
                  <a:srgbClr val="26358C"/>
                </a:solidFill>
                <a:latin typeface="Arial" panose="020B0604020202020204" pitchFamily="34" charset="0"/>
                <a:cs typeface="Arial" panose="020B0604020202020204" pitchFamily="34" charset="0"/>
              </a:defRPr>
            </a:lvl1pPr>
          </a:lstStyle>
          <a:p>
            <a:pPr lvl="0"/>
            <a:r>
              <a:rPr lang="fr-FR"/>
              <a:t>texte courant ici</a:t>
            </a:r>
          </a:p>
        </p:txBody>
      </p:sp>
      <p:sp>
        <p:nvSpPr>
          <p:cNvPr id="12" name="Text Placeholder 9"/>
          <p:cNvSpPr>
            <a:spLocks noGrp="1"/>
          </p:cNvSpPr>
          <p:nvPr>
            <p:ph type="body" sz="quarter" idx="16" hasCustomPrompt="1"/>
          </p:nvPr>
        </p:nvSpPr>
        <p:spPr>
          <a:xfrm>
            <a:off x="3329509" y="3651078"/>
            <a:ext cx="2493622" cy="777518"/>
          </a:xfrm>
          <a:prstGeom prst="rect">
            <a:avLst/>
          </a:prstGeom>
        </p:spPr>
        <p:txBody>
          <a:bodyPr vert="horz" anchor="t"/>
          <a:lstStyle>
            <a:lvl1pPr marL="0" indent="0" algn="ctr">
              <a:lnSpc>
                <a:spcPct val="100000"/>
              </a:lnSpc>
              <a:buNone/>
              <a:defRPr sz="1200" b="0" baseline="0">
                <a:solidFill>
                  <a:srgbClr val="26358C"/>
                </a:solidFill>
                <a:latin typeface="Arial" panose="020B0604020202020204" pitchFamily="34" charset="0"/>
                <a:cs typeface="Arial" panose="020B0604020202020204" pitchFamily="34" charset="0"/>
              </a:defRPr>
            </a:lvl1pPr>
          </a:lstStyle>
          <a:p>
            <a:pPr lvl="0"/>
            <a:r>
              <a:rPr lang="fr-FR"/>
              <a:t>texte courant ici</a:t>
            </a:r>
          </a:p>
        </p:txBody>
      </p:sp>
      <p:sp>
        <p:nvSpPr>
          <p:cNvPr id="13" name="Text Placeholder 9"/>
          <p:cNvSpPr>
            <a:spLocks noGrp="1"/>
          </p:cNvSpPr>
          <p:nvPr>
            <p:ph type="body" sz="quarter" idx="17" hasCustomPrompt="1"/>
          </p:nvPr>
        </p:nvSpPr>
        <p:spPr>
          <a:xfrm>
            <a:off x="6051002" y="3651078"/>
            <a:ext cx="2493622" cy="777518"/>
          </a:xfrm>
          <a:prstGeom prst="rect">
            <a:avLst/>
          </a:prstGeom>
        </p:spPr>
        <p:txBody>
          <a:bodyPr vert="horz" anchor="t"/>
          <a:lstStyle>
            <a:lvl1pPr marL="0" indent="0" algn="ctr">
              <a:lnSpc>
                <a:spcPct val="100000"/>
              </a:lnSpc>
              <a:buNone/>
              <a:defRPr sz="1200" b="0" baseline="0">
                <a:solidFill>
                  <a:srgbClr val="26358C"/>
                </a:solidFill>
                <a:latin typeface="Arial" panose="020B0604020202020204" pitchFamily="34" charset="0"/>
                <a:cs typeface="Arial" panose="020B0604020202020204" pitchFamily="34" charset="0"/>
              </a:defRPr>
            </a:lvl1pPr>
          </a:lstStyle>
          <a:p>
            <a:pPr lvl="0"/>
            <a:r>
              <a:rPr lang="fr-FR"/>
              <a:t>texte courant ici</a:t>
            </a:r>
          </a:p>
        </p:txBody>
      </p:sp>
    </p:spTree>
    <p:extLst>
      <p:ext uri="{BB962C8B-B14F-4D97-AF65-F5344CB8AC3E}">
        <p14:creationId xmlns:p14="http://schemas.microsoft.com/office/powerpoint/2010/main" val="3505676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phique">
    <p:spTree>
      <p:nvGrpSpPr>
        <p:cNvPr id="1" name=""/>
        <p:cNvGrpSpPr/>
        <p:nvPr/>
      </p:nvGrpSpPr>
      <p:grpSpPr>
        <a:xfrm>
          <a:off x="0" y="0"/>
          <a:ext cx="0" cy="0"/>
          <a:chOff x="0" y="0"/>
          <a:chExt cx="0" cy="0"/>
        </a:xfrm>
      </p:grpSpPr>
      <p:sp>
        <p:nvSpPr>
          <p:cNvPr id="18" name="Isosceles Triangle 17"/>
          <p:cNvSpPr/>
          <p:nvPr userDrawn="1"/>
        </p:nvSpPr>
        <p:spPr>
          <a:xfrm flipV="1">
            <a:off x="4012042" y="0"/>
            <a:ext cx="1119916" cy="638784"/>
          </a:xfrm>
          <a:prstGeom prst="triangle">
            <a:avLst/>
          </a:prstGeom>
          <a:solidFill>
            <a:srgbClr val="4DEA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Text Placeholder 9"/>
          <p:cNvSpPr>
            <a:spLocks noGrp="1"/>
          </p:cNvSpPr>
          <p:nvPr>
            <p:ph type="body" sz="quarter" idx="10" hasCustomPrompt="1"/>
          </p:nvPr>
        </p:nvSpPr>
        <p:spPr>
          <a:xfrm>
            <a:off x="1100478" y="847919"/>
            <a:ext cx="6943046" cy="1182270"/>
          </a:xfrm>
          <a:prstGeom prst="rect">
            <a:avLst/>
          </a:prstGeom>
        </p:spPr>
        <p:txBody>
          <a:bodyPr vert="horz" anchor="t"/>
          <a:lstStyle>
            <a:lvl1pPr marL="0" indent="0" algn="ctr">
              <a:lnSpc>
                <a:spcPct val="90000"/>
              </a:lnSpc>
              <a:buNone/>
              <a:defRPr sz="4000" b="1" baseline="0">
                <a:solidFill>
                  <a:srgbClr val="26358C"/>
                </a:solidFill>
                <a:latin typeface="Arial" panose="020B0604020202020204" pitchFamily="34" charset="0"/>
                <a:cs typeface="Arial" panose="020B0604020202020204" pitchFamily="34" charset="0"/>
              </a:defRPr>
            </a:lvl1pPr>
          </a:lstStyle>
          <a:p>
            <a:pPr lvl="0"/>
            <a:r>
              <a:rPr lang="fr-FR"/>
              <a:t>TITRE DU GRAPHIQUE SUR DEUX LIGNES</a:t>
            </a:r>
          </a:p>
        </p:txBody>
      </p:sp>
      <p:sp>
        <p:nvSpPr>
          <p:cNvPr id="14" name="Text Placeholder 12">
            <a:extLst>
              <a:ext uri="{FF2B5EF4-FFF2-40B4-BE49-F238E27FC236}">
                <a16:creationId xmlns:a16="http://schemas.microsoft.com/office/drawing/2014/main" id="{C26D8CB5-0B25-4C0E-9FBD-72DC4E9C9B23}"/>
              </a:ext>
            </a:extLst>
          </p:cNvPr>
          <p:cNvSpPr>
            <a:spLocks noGrp="1"/>
          </p:cNvSpPr>
          <p:nvPr>
            <p:ph type="body" sz="quarter" idx="12" hasCustomPrompt="1"/>
          </p:nvPr>
        </p:nvSpPr>
        <p:spPr>
          <a:xfrm>
            <a:off x="4840941" y="2345166"/>
            <a:ext cx="3202583" cy="2328583"/>
          </a:xfrm>
          <a:prstGeom prst="rect">
            <a:avLst/>
          </a:prstGeom>
        </p:spPr>
        <p:txBody>
          <a:bodyPr vert="horz"/>
          <a:lstStyle>
            <a:lvl1pPr marL="0" indent="0">
              <a:buNone/>
              <a:defRPr sz="1400">
                <a:solidFill>
                  <a:srgbClr val="26358C"/>
                </a:solidFill>
                <a:latin typeface="Arial" panose="020B0604020202020204" pitchFamily="34" charset="0"/>
                <a:cs typeface="Arial" panose="020B0604020202020204" pitchFamily="34" charset="0"/>
              </a:defRPr>
            </a:lvl1pPr>
            <a:lvl2pPr marL="180975" indent="-180975">
              <a:buFont typeface="Arial"/>
              <a:buChar char="•"/>
              <a:defRPr sz="1200">
                <a:solidFill>
                  <a:srgbClr val="26358C"/>
                </a:solidFill>
                <a:latin typeface="Arial" panose="020B0604020202020204" pitchFamily="34" charset="0"/>
                <a:cs typeface="Arial" panose="020B0604020202020204" pitchFamily="34" charset="0"/>
              </a:defRPr>
            </a:lvl2pPr>
            <a:lvl3pPr marL="363538" indent="-182563">
              <a:buFont typeface="Courier New"/>
              <a:buChar char="o"/>
              <a:defRPr sz="1100">
                <a:solidFill>
                  <a:srgbClr val="26358C"/>
                </a:solidFill>
                <a:latin typeface="Arial" panose="020B0604020202020204" pitchFamily="34" charset="0"/>
                <a:cs typeface="Arial" panose="020B0604020202020204" pitchFamily="34" charset="0"/>
              </a:defRPr>
            </a:lvl3pPr>
            <a:lvl4pPr marL="534988" indent="-171450">
              <a:defRPr sz="1050">
                <a:solidFill>
                  <a:srgbClr val="26358C"/>
                </a:solidFill>
                <a:latin typeface="Arial" panose="020B0604020202020204" pitchFamily="34" charset="0"/>
                <a:cs typeface="Arial" panose="020B0604020202020204" pitchFamily="34" charset="0"/>
              </a:defRPr>
            </a:lvl4pPr>
            <a:lvl5pPr>
              <a:defRPr sz="1050">
                <a:solidFill>
                  <a:srgbClr val="26358C"/>
                </a:solidFill>
                <a:latin typeface="Helvetica"/>
                <a:cs typeface="Helvetica"/>
              </a:defRPr>
            </a:lvl5pPr>
          </a:lstStyle>
          <a:p>
            <a:pPr lvl="0"/>
            <a:r>
              <a:rPr lang="fr-FR"/>
              <a:t>Texte courant ici.</a:t>
            </a: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p:txBody>
      </p:sp>
      <p:sp>
        <p:nvSpPr>
          <p:cNvPr id="3" name="Espace réservé du graphique 2">
            <a:extLst>
              <a:ext uri="{FF2B5EF4-FFF2-40B4-BE49-F238E27FC236}">
                <a16:creationId xmlns:a16="http://schemas.microsoft.com/office/drawing/2014/main" id="{D6AB4D13-7E9C-4A30-9399-DAB28447A53A}"/>
              </a:ext>
            </a:extLst>
          </p:cNvPr>
          <p:cNvSpPr>
            <a:spLocks noGrp="1"/>
          </p:cNvSpPr>
          <p:nvPr>
            <p:ph type="chart" sz="quarter" idx="13" hasCustomPrompt="1"/>
          </p:nvPr>
        </p:nvSpPr>
        <p:spPr>
          <a:xfrm>
            <a:off x="1100476" y="2344738"/>
            <a:ext cx="3202583" cy="2328862"/>
          </a:xfrm>
          <a:prstGeom prst="rect">
            <a:avLst/>
          </a:prstGeom>
        </p:spPr>
        <p:txBody>
          <a:bodyPr/>
          <a:lstStyle>
            <a:lvl1pPr marL="0" indent="0">
              <a:buNone/>
              <a:defRPr sz="1100">
                <a:solidFill>
                  <a:srgbClr val="706F6F"/>
                </a:solidFill>
              </a:defRPr>
            </a:lvl1pPr>
          </a:lstStyle>
          <a:p>
            <a:r>
              <a:rPr lang="fr-FR"/>
              <a:t>GRAPHIQUE</a:t>
            </a:r>
          </a:p>
        </p:txBody>
      </p:sp>
    </p:spTree>
    <p:extLst>
      <p:ext uri="{BB962C8B-B14F-4D97-AF65-F5344CB8AC3E}">
        <p14:creationId xmlns:p14="http://schemas.microsoft.com/office/powerpoint/2010/main" val="3345661853"/>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8738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UV 3">
    <p:spTree>
      <p:nvGrpSpPr>
        <p:cNvPr id="1" name=""/>
        <p:cNvGrpSpPr/>
        <p:nvPr/>
      </p:nvGrpSpPr>
      <p:grpSpPr>
        <a:xfrm>
          <a:off x="0" y="0"/>
          <a:ext cx="0" cy="0"/>
          <a:chOff x="0" y="0"/>
          <a:chExt cx="0" cy="0"/>
        </a:xfrm>
      </p:grpSpPr>
      <p:sp>
        <p:nvSpPr>
          <p:cNvPr id="2" name="Rectangle 1"/>
          <p:cNvSpPr/>
          <p:nvPr userDrawn="1"/>
        </p:nvSpPr>
        <p:spPr>
          <a:xfrm>
            <a:off x="132723" y="111042"/>
            <a:ext cx="8878554" cy="4921416"/>
          </a:xfrm>
          <a:prstGeom prst="rect">
            <a:avLst/>
          </a:prstGeom>
          <a:solidFill>
            <a:srgbClr val="263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E18B3C03-310F-41DB-9EBD-452A4D917A14}"/>
              </a:ext>
            </a:extLst>
          </p:cNvPr>
          <p:cNvSpPr/>
          <p:nvPr userDrawn="1"/>
        </p:nvSpPr>
        <p:spPr>
          <a:xfrm>
            <a:off x="250701" y="2832908"/>
            <a:ext cx="1836000" cy="93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Isosceles Triangle 2"/>
          <p:cNvSpPr/>
          <p:nvPr userDrawn="1"/>
        </p:nvSpPr>
        <p:spPr>
          <a:xfrm flipV="1">
            <a:off x="3739229" y="0"/>
            <a:ext cx="1665542" cy="950003"/>
          </a:xfrm>
          <a:prstGeom prst="triangle">
            <a:avLst/>
          </a:prstGeom>
          <a:solidFill>
            <a:srgbClr val="4DEA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Text Placeholder 9"/>
          <p:cNvSpPr>
            <a:spLocks noGrp="1"/>
          </p:cNvSpPr>
          <p:nvPr>
            <p:ph type="body" sz="quarter" idx="10" hasCustomPrompt="1"/>
          </p:nvPr>
        </p:nvSpPr>
        <p:spPr>
          <a:xfrm>
            <a:off x="132723" y="1608933"/>
            <a:ext cx="8878554" cy="962818"/>
          </a:xfrm>
          <a:prstGeom prst="rect">
            <a:avLst/>
          </a:prstGeom>
        </p:spPr>
        <p:txBody>
          <a:bodyPr vert="horz" anchor="ctr"/>
          <a:lstStyle>
            <a:lvl1pPr marL="0" indent="0" algn="ctr">
              <a:lnSpc>
                <a:spcPct val="90000"/>
              </a:lnSpc>
              <a:buNone/>
              <a:defRPr sz="2400">
                <a:solidFill>
                  <a:srgbClr val="FFFFFF"/>
                </a:solidFill>
                <a:latin typeface="Arial Black" panose="020B0A04020102020204" pitchFamily="34" charset="0"/>
                <a:cs typeface="Arial" panose="020B0604020202020204" pitchFamily="34" charset="0"/>
              </a:defRPr>
            </a:lvl1pPr>
          </a:lstStyle>
          <a:p>
            <a:pPr lvl="0"/>
            <a:r>
              <a:rPr lang="fr-FR"/>
              <a:t>TITRE DE LA PRÉSENTATION</a:t>
            </a:r>
          </a:p>
        </p:txBody>
      </p:sp>
      <p:sp>
        <p:nvSpPr>
          <p:cNvPr id="11" name="Rectangle 10">
            <a:extLst>
              <a:ext uri="{FF2B5EF4-FFF2-40B4-BE49-F238E27FC236}">
                <a16:creationId xmlns:a16="http://schemas.microsoft.com/office/drawing/2014/main" id="{8F99B595-84EF-4220-B0AA-A37F9BC2AA39}"/>
              </a:ext>
            </a:extLst>
          </p:cNvPr>
          <p:cNvSpPr/>
          <p:nvPr userDrawn="1"/>
        </p:nvSpPr>
        <p:spPr>
          <a:xfrm>
            <a:off x="132723" y="4228313"/>
            <a:ext cx="8878554" cy="577081"/>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Espace réservé pour une image  5">
            <a:extLst>
              <a:ext uri="{FF2B5EF4-FFF2-40B4-BE49-F238E27FC236}">
                <a16:creationId xmlns:a16="http://schemas.microsoft.com/office/drawing/2014/main" id="{873C76B9-127C-403F-B2D2-29CA7965DB7A}"/>
              </a:ext>
            </a:extLst>
          </p:cNvPr>
          <p:cNvSpPr>
            <a:spLocks noGrp="1"/>
          </p:cNvSpPr>
          <p:nvPr>
            <p:ph type="pic" sz="quarter" idx="11" hasCustomPrompt="1"/>
          </p:nvPr>
        </p:nvSpPr>
        <p:spPr>
          <a:xfrm>
            <a:off x="250825" y="2833688"/>
            <a:ext cx="1835150" cy="935037"/>
          </a:xfrm>
          <a:prstGeom prst="rect">
            <a:avLst/>
          </a:prstGeom>
          <a:solidFill>
            <a:schemeClr val="bg1">
              <a:lumMod val="85000"/>
            </a:schemeClr>
          </a:solidFill>
        </p:spPr>
        <p:txBody>
          <a:bodyPr/>
          <a:lstStyle>
            <a:lvl1pPr marL="0" indent="0" algn="ctr">
              <a:buFontTx/>
              <a:buNone/>
              <a:defRPr sz="1400"/>
            </a:lvl1pPr>
          </a:lstStyle>
          <a:p>
            <a:r>
              <a:rPr lang="fr-FR"/>
              <a:t>LOGO</a:t>
            </a:r>
          </a:p>
        </p:txBody>
      </p:sp>
      <p:grpSp>
        <p:nvGrpSpPr>
          <p:cNvPr id="12" name="Groupe 11">
            <a:extLst>
              <a:ext uri="{FF2B5EF4-FFF2-40B4-BE49-F238E27FC236}">
                <a16:creationId xmlns:a16="http://schemas.microsoft.com/office/drawing/2014/main" id="{EF9354EF-1FC1-41A2-8A2A-271ECF5073BD}"/>
              </a:ext>
            </a:extLst>
          </p:cNvPr>
          <p:cNvGrpSpPr/>
          <p:nvPr userDrawn="1"/>
        </p:nvGrpSpPr>
        <p:grpSpPr>
          <a:xfrm>
            <a:off x="250701" y="235887"/>
            <a:ext cx="1049364" cy="883785"/>
            <a:chOff x="250701" y="235887"/>
            <a:chExt cx="1049364" cy="883785"/>
          </a:xfrm>
        </p:grpSpPr>
        <p:sp>
          <p:nvSpPr>
            <p:cNvPr id="15" name="Rectangle 14">
              <a:extLst>
                <a:ext uri="{FF2B5EF4-FFF2-40B4-BE49-F238E27FC236}">
                  <a16:creationId xmlns:a16="http://schemas.microsoft.com/office/drawing/2014/main" id="{85BF698A-339E-4F3A-B745-ABC273025DE3}"/>
                </a:ext>
              </a:extLst>
            </p:cNvPr>
            <p:cNvSpPr/>
            <p:nvPr userDrawn="1"/>
          </p:nvSpPr>
          <p:spPr>
            <a:xfrm>
              <a:off x="250701" y="235887"/>
              <a:ext cx="1049364" cy="8837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9" name="Picture 6" descr="LOGO TFE.png">
              <a:extLst>
                <a:ext uri="{FF2B5EF4-FFF2-40B4-BE49-F238E27FC236}">
                  <a16:creationId xmlns:a16="http://schemas.microsoft.com/office/drawing/2014/main" id="{C64902C0-BD35-4495-AB74-CC6715C3634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033"/>
            <a:stretch/>
          </p:blipFill>
          <p:spPr>
            <a:xfrm>
              <a:off x="350757" y="335516"/>
              <a:ext cx="849252" cy="684526"/>
            </a:xfrm>
            <a:prstGeom prst="rect">
              <a:avLst/>
            </a:prstGeom>
          </p:spPr>
        </p:pic>
      </p:grpSp>
      <p:sp>
        <p:nvSpPr>
          <p:cNvPr id="13" name="ZoneTexte 12">
            <a:extLst>
              <a:ext uri="{FF2B5EF4-FFF2-40B4-BE49-F238E27FC236}">
                <a16:creationId xmlns:a16="http://schemas.microsoft.com/office/drawing/2014/main" id="{9675888F-3A7F-4109-9DD4-0B89807986A3}"/>
              </a:ext>
            </a:extLst>
          </p:cNvPr>
          <p:cNvSpPr txBox="1"/>
          <p:nvPr userDrawn="1"/>
        </p:nvSpPr>
        <p:spPr bwMode="auto">
          <a:xfrm>
            <a:off x="7910307" y="4876606"/>
            <a:ext cx="954303" cy="84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550" b="0" i="0" u="none" strike="noStrike" kern="1200" cap="none" spc="0" normalizeH="0" baseline="0" noProof="0">
                <a:ln>
                  <a:noFill/>
                </a:ln>
                <a:solidFill>
                  <a:schemeClr val="bg1"/>
                </a:solidFill>
                <a:effectLst/>
                <a:uLnTx/>
                <a:uFillTx/>
                <a:latin typeface="Arial" panose="020B0604020202020204"/>
                <a:ea typeface="+mn-ea"/>
                <a:cs typeface="Calibri" panose="020F0502020204030204" pitchFamily="34" charset="0"/>
              </a:rPr>
              <a:t>DOCUMENT CONFIDENTIEL </a:t>
            </a:r>
          </a:p>
        </p:txBody>
      </p:sp>
    </p:spTree>
    <p:extLst>
      <p:ext uri="{BB962C8B-B14F-4D97-AF65-F5344CB8AC3E}">
        <p14:creationId xmlns:p14="http://schemas.microsoft.com/office/powerpoint/2010/main" val="1941462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3" name="Isosceles Triangle 2"/>
          <p:cNvSpPr/>
          <p:nvPr userDrawn="1"/>
        </p:nvSpPr>
        <p:spPr>
          <a:xfrm rot="16200000" flipV="1">
            <a:off x="-237856" y="469998"/>
            <a:ext cx="1107303" cy="631591"/>
          </a:xfrm>
          <a:prstGeom prst="triangle">
            <a:avLst/>
          </a:prstGeom>
          <a:solidFill>
            <a:srgbClr val="4DEA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Text Placeholder 9"/>
          <p:cNvSpPr>
            <a:spLocks noGrp="1"/>
          </p:cNvSpPr>
          <p:nvPr>
            <p:ph type="body" sz="quarter" idx="10" hasCustomPrompt="1"/>
          </p:nvPr>
        </p:nvSpPr>
        <p:spPr>
          <a:xfrm>
            <a:off x="753367" y="508794"/>
            <a:ext cx="5979373" cy="553998"/>
          </a:xfrm>
          <a:prstGeom prst="rect">
            <a:avLst/>
          </a:prstGeom>
        </p:spPr>
        <p:txBody>
          <a:bodyPr vert="horz" wrap="square" lIns="0" tIns="0" rIns="0" bIns="0" anchor="t">
            <a:spAutoFit/>
          </a:bodyPr>
          <a:lstStyle>
            <a:lvl1pPr marL="0" indent="0" algn="l">
              <a:lnSpc>
                <a:spcPct val="90000"/>
              </a:lnSpc>
              <a:buNone/>
              <a:defRPr sz="4000" b="1" baseline="0">
                <a:solidFill>
                  <a:srgbClr val="26358C"/>
                </a:solidFill>
                <a:latin typeface="Arial" panose="020B0604020202020204" pitchFamily="34" charset="0"/>
                <a:cs typeface="Arial" panose="020B0604020202020204" pitchFamily="34" charset="0"/>
              </a:defRPr>
            </a:lvl1pPr>
          </a:lstStyle>
          <a:p>
            <a:pPr lvl="0"/>
            <a:r>
              <a:rPr lang="fr-FR"/>
              <a:t>TITRE</a:t>
            </a:r>
          </a:p>
        </p:txBody>
      </p:sp>
      <p:sp>
        <p:nvSpPr>
          <p:cNvPr id="10" name="ZoneTexte 9">
            <a:extLst>
              <a:ext uri="{FF2B5EF4-FFF2-40B4-BE49-F238E27FC236}">
                <a16:creationId xmlns:a16="http://schemas.microsoft.com/office/drawing/2014/main" id="{EA8CFB8B-E4C3-4B01-A2E1-D420CB8A9368}"/>
              </a:ext>
            </a:extLst>
          </p:cNvPr>
          <p:cNvSpPr txBox="1"/>
          <p:nvPr userDrawn="1"/>
        </p:nvSpPr>
        <p:spPr bwMode="auto">
          <a:xfrm>
            <a:off x="7427707" y="4933262"/>
            <a:ext cx="954303" cy="84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550" b="0" i="0" u="none" strike="noStrike" kern="1200" cap="none" spc="0" normalizeH="0" baseline="0" noProof="0">
                <a:ln>
                  <a:noFill/>
                </a:ln>
                <a:solidFill>
                  <a:srgbClr val="26358C"/>
                </a:solidFill>
                <a:effectLst/>
                <a:uLnTx/>
                <a:uFillTx/>
                <a:latin typeface="Arial" panose="020B0604020202020204"/>
                <a:ea typeface="+mn-ea"/>
                <a:cs typeface="Calibri" panose="020F0502020204030204" pitchFamily="34" charset="0"/>
              </a:rPr>
              <a:t>DOCUMENT CONFIDENTIEL </a:t>
            </a:r>
          </a:p>
        </p:txBody>
      </p:sp>
      <p:sp>
        <p:nvSpPr>
          <p:cNvPr id="12" name="Footer Placeholder 4">
            <a:extLst>
              <a:ext uri="{FF2B5EF4-FFF2-40B4-BE49-F238E27FC236}">
                <a16:creationId xmlns:a16="http://schemas.microsoft.com/office/drawing/2014/main" id="{47A686EF-DA54-48AB-B46A-AA1F0D1CA086}"/>
              </a:ext>
            </a:extLst>
          </p:cNvPr>
          <p:cNvSpPr>
            <a:spLocks noGrp="1"/>
          </p:cNvSpPr>
          <p:nvPr>
            <p:ph type="ftr" sz="quarter" idx="12"/>
          </p:nvPr>
        </p:nvSpPr>
        <p:spPr>
          <a:xfrm>
            <a:off x="289018" y="4933262"/>
            <a:ext cx="4282982" cy="84639"/>
          </a:xfrm>
          <a:prstGeom prst="rect">
            <a:avLst/>
          </a:prstGeom>
        </p:spPr>
        <p:txBody>
          <a:bodyPr wrap="square" lIns="0" tIns="0" rIns="0" bIns="0">
            <a:spAutoFit/>
          </a:bodyPr>
          <a:lstStyle>
            <a:lvl1pPr>
              <a:defRPr sz="550">
                <a:solidFill>
                  <a:schemeClr val="accent1"/>
                </a:solidFill>
              </a:defRPr>
            </a:lvl1pPr>
          </a:lstStyle>
          <a:p>
            <a:r>
              <a:rPr lang="fr-FR">
                <a:solidFill>
                  <a:srgbClr val="26358C"/>
                </a:solidFill>
              </a:rPr>
              <a:t>IMPACT DU COVID-19 SUR LE MARCHE DES VINS ET SPIRITUEUX  / WEBINAR SECTORIEL ZONE</a:t>
            </a:r>
          </a:p>
        </p:txBody>
      </p:sp>
      <p:sp>
        <p:nvSpPr>
          <p:cNvPr id="13" name="Espace réservé du numéro de diapositive 5">
            <a:extLst>
              <a:ext uri="{FF2B5EF4-FFF2-40B4-BE49-F238E27FC236}">
                <a16:creationId xmlns:a16="http://schemas.microsoft.com/office/drawing/2014/main" id="{D0C8CFF0-7F1E-48A4-96F2-2C009708DA17}"/>
              </a:ext>
            </a:extLst>
          </p:cNvPr>
          <p:cNvSpPr>
            <a:spLocks noGrp="1"/>
          </p:cNvSpPr>
          <p:nvPr>
            <p:ph type="sldNum" sz="quarter" idx="4"/>
          </p:nvPr>
        </p:nvSpPr>
        <p:spPr>
          <a:xfrm>
            <a:off x="8602982" y="4845362"/>
            <a:ext cx="252000" cy="252000"/>
          </a:xfrm>
          <a:prstGeom prst="rect">
            <a:avLst/>
          </a:prstGeom>
        </p:spPr>
        <p:txBody>
          <a:bodyPr vert="horz" lIns="0" tIns="0" rIns="0" bIns="0" rtlCol="0" anchor="ctr" anchorCtr="0"/>
          <a:lstStyle>
            <a:lvl1pPr algn="r">
              <a:defRPr sz="800" b="0">
                <a:solidFill>
                  <a:schemeClr val="accent1"/>
                </a:solidFill>
                <a:latin typeface="+mn-lt"/>
              </a:defRPr>
            </a:lvl1pPr>
          </a:lstStyle>
          <a:p>
            <a:fld id="{95249FB3-2D92-4B86-AF9E-9917563CAFD2}" type="slidenum">
              <a:rPr lang="fr-FR" smtClean="0"/>
              <a:pPr/>
              <a:t>‹N°›</a:t>
            </a:fld>
            <a:endParaRPr lang="fr-FR"/>
          </a:p>
        </p:txBody>
      </p:sp>
      <p:pic>
        <p:nvPicPr>
          <p:cNvPr id="11" name="Image 10">
            <a:extLst>
              <a:ext uri="{FF2B5EF4-FFF2-40B4-BE49-F238E27FC236}">
                <a16:creationId xmlns:a16="http://schemas.microsoft.com/office/drawing/2014/main" id="{E7EAF2EF-21AF-41E0-915F-127953FB009A}"/>
              </a:ext>
            </a:extLst>
          </p:cNvPr>
          <p:cNvPicPr>
            <a:picLocks noChangeAspect="1"/>
          </p:cNvPicPr>
          <p:nvPr userDrawn="1"/>
        </p:nvPicPr>
        <p:blipFill>
          <a:blip r:embed="rId2"/>
          <a:stretch>
            <a:fillRect/>
          </a:stretch>
        </p:blipFill>
        <p:spPr>
          <a:xfrm>
            <a:off x="6732740" y="232141"/>
            <a:ext cx="1377501" cy="433699"/>
          </a:xfrm>
          <a:prstGeom prst="rect">
            <a:avLst/>
          </a:prstGeom>
        </p:spPr>
      </p:pic>
      <p:pic>
        <p:nvPicPr>
          <p:cNvPr id="14" name="Image 13" descr="Une image contenant objet, horloge&#10;&#10;Description générée automatiquement">
            <a:extLst>
              <a:ext uri="{FF2B5EF4-FFF2-40B4-BE49-F238E27FC236}">
                <a16:creationId xmlns:a16="http://schemas.microsoft.com/office/drawing/2014/main" id="{492DB109-1B64-4905-8E06-47B45F9163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7813" y="232141"/>
            <a:ext cx="637169" cy="492031"/>
          </a:xfrm>
          <a:prstGeom prst="rect">
            <a:avLst/>
          </a:prstGeom>
        </p:spPr>
      </p:pic>
    </p:spTree>
    <p:extLst>
      <p:ext uri="{BB962C8B-B14F-4D97-AF65-F5344CB8AC3E}">
        <p14:creationId xmlns:p14="http://schemas.microsoft.com/office/powerpoint/2010/main" val="1465745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PARTIE 1">
    <p:spTree>
      <p:nvGrpSpPr>
        <p:cNvPr id="1" name=""/>
        <p:cNvGrpSpPr/>
        <p:nvPr/>
      </p:nvGrpSpPr>
      <p:grpSpPr>
        <a:xfrm>
          <a:off x="0" y="0"/>
          <a:ext cx="0" cy="0"/>
          <a:chOff x="0" y="0"/>
          <a:chExt cx="0" cy="0"/>
        </a:xfrm>
      </p:grpSpPr>
      <p:sp>
        <p:nvSpPr>
          <p:cNvPr id="3" name="Isosceles Triangle 2"/>
          <p:cNvSpPr/>
          <p:nvPr userDrawn="1"/>
        </p:nvSpPr>
        <p:spPr>
          <a:xfrm flipV="1">
            <a:off x="3739229" y="0"/>
            <a:ext cx="1665542" cy="950003"/>
          </a:xfrm>
          <a:prstGeom prst="triangle">
            <a:avLst/>
          </a:prstGeom>
          <a:solidFill>
            <a:srgbClr val="4DEA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re 1">
            <a:extLst>
              <a:ext uri="{FF2B5EF4-FFF2-40B4-BE49-F238E27FC236}">
                <a16:creationId xmlns:a16="http://schemas.microsoft.com/office/drawing/2014/main" id="{710C713B-7332-475D-A5C8-274A12CBC327}"/>
              </a:ext>
            </a:extLst>
          </p:cNvPr>
          <p:cNvSpPr>
            <a:spLocks noGrp="1"/>
          </p:cNvSpPr>
          <p:nvPr>
            <p:ph type="title" hasCustomPrompt="1"/>
          </p:nvPr>
        </p:nvSpPr>
        <p:spPr>
          <a:xfrm>
            <a:off x="0" y="1655428"/>
            <a:ext cx="9144000" cy="1925637"/>
          </a:xfrm>
          <a:prstGeom prst="rect">
            <a:avLst/>
          </a:prstGeom>
        </p:spPr>
        <p:txBody>
          <a:bodyPr anchor="ctr" anchorCtr="0"/>
          <a:lstStyle>
            <a:lvl1pPr>
              <a:defRPr lang="fr-FR" sz="3200" kern="1200" dirty="0">
                <a:ln>
                  <a:solidFill>
                    <a:srgbClr val="E30613"/>
                  </a:solidFill>
                </a:ln>
                <a:pattFill prst="wdUpDiag">
                  <a:fgClr>
                    <a:srgbClr val="E30613"/>
                  </a:fgClr>
                  <a:bgClr>
                    <a:schemeClr val="bg1"/>
                  </a:bgClr>
                </a:pattFill>
                <a:latin typeface="Arial Black" panose="020B0A04020102020204" pitchFamily="34" charset="0"/>
                <a:ea typeface="+mn-ea"/>
                <a:cs typeface="Arial" panose="020B0604020202020204" pitchFamily="34" charset="0"/>
              </a:defRPr>
            </a:lvl1pPr>
          </a:lstStyle>
          <a:p>
            <a:pPr marL="0" lvl="0" indent="0" algn="ctr" defTabSz="457200" rtl="0" eaLnBrk="1" latinLnBrk="0" hangingPunct="1">
              <a:lnSpc>
                <a:spcPct val="90000"/>
              </a:lnSpc>
              <a:spcBef>
                <a:spcPts val="0"/>
              </a:spcBef>
              <a:buFont typeface="Arial"/>
              <a:buNone/>
            </a:pPr>
            <a:r>
              <a:rPr lang="fr-FR"/>
              <a:t>TITRE DE LA PARTIE</a:t>
            </a:r>
          </a:p>
        </p:txBody>
      </p:sp>
      <p:sp>
        <p:nvSpPr>
          <p:cNvPr id="7" name="ZoneTexte 6">
            <a:extLst>
              <a:ext uri="{FF2B5EF4-FFF2-40B4-BE49-F238E27FC236}">
                <a16:creationId xmlns:a16="http://schemas.microsoft.com/office/drawing/2014/main" id="{58E7AEE5-E5DA-4AB8-AA76-191260DEF082}"/>
              </a:ext>
            </a:extLst>
          </p:cNvPr>
          <p:cNvSpPr txBox="1"/>
          <p:nvPr userDrawn="1"/>
        </p:nvSpPr>
        <p:spPr bwMode="auto">
          <a:xfrm>
            <a:off x="7427707" y="4933262"/>
            <a:ext cx="954303" cy="84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550" b="0" i="0" u="none" strike="noStrike" kern="1200" cap="none" spc="0" normalizeH="0" baseline="0" noProof="0">
                <a:ln>
                  <a:noFill/>
                </a:ln>
                <a:solidFill>
                  <a:srgbClr val="26358C"/>
                </a:solidFill>
                <a:effectLst/>
                <a:uLnTx/>
                <a:uFillTx/>
                <a:latin typeface="Arial" panose="020B0604020202020204"/>
                <a:ea typeface="+mn-ea"/>
                <a:cs typeface="Calibri" panose="020F0502020204030204" pitchFamily="34" charset="0"/>
              </a:rPr>
              <a:t>DOCUMENT CONFIDENTIEL </a:t>
            </a:r>
          </a:p>
        </p:txBody>
      </p:sp>
      <p:sp>
        <p:nvSpPr>
          <p:cNvPr id="10" name="Espace réservé du numéro de diapositive 5">
            <a:extLst>
              <a:ext uri="{FF2B5EF4-FFF2-40B4-BE49-F238E27FC236}">
                <a16:creationId xmlns:a16="http://schemas.microsoft.com/office/drawing/2014/main" id="{BD759A5A-F1FC-4AAC-8605-AC31C333038D}"/>
              </a:ext>
            </a:extLst>
          </p:cNvPr>
          <p:cNvSpPr>
            <a:spLocks noGrp="1"/>
          </p:cNvSpPr>
          <p:nvPr>
            <p:ph type="sldNum" sz="quarter" idx="4"/>
          </p:nvPr>
        </p:nvSpPr>
        <p:spPr>
          <a:xfrm>
            <a:off x="8602982" y="4845362"/>
            <a:ext cx="252000" cy="252000"/>
          </a:xfrm>
          <a:prstGeom prst="rect">
            <a:avLst/>
          </a:prstGeom>
        </p:spPr>
        <p:txBody>
          <a:bodyPr vert="horz" lIns="0" tIns="0" rIns="0" bIns="0" rtlCol="0" anchor="ctr" anchorCtr="0"/>
          <a:lstStyle>
            <a:lvl1pPr algn="r">
              <a:defRPr sz="800" b="0">
                <a:solidFill>
                  <a:schemeClr val="accent1"/>
                </a:solidFill>
                <a:latin typeface="+mn-lt"/>
              </a:defRPr>
            </a:lvl1pPr>
          </a:lstStyle>
          <a:p>
            <a:fld id="{95249FB3-2D92-4B86-AF9E-9917563CAFD2}" type="slidenum">
              <a:rPr lang="fr-FR" smtClean="0"/>
              <a:pPr/>
              <a:t>‹N°›</a:t>
            </a:fld>
            <a:endParaRPr lang="fr-FR"/>
          </a:p>
        </p:txBody>
      </p:sp>
      <p:sp>
        <p:nvSpPr>
          <p:cNvPr id="11" name="Footer Placeholder 4">
            <a:extLst>
              <a:ext uri="{FF2B5EF4-FFF2-40B4-BE49-F238E27FC236}">
                <a16:creationId xmlns:a16="http://schemas.microsoft.com/office/drawing/2014/main" id="{9C5BF211-3122-4AF0-88D1-5224D2B20D01}"/>
              </a:ext>
            </a:extLst>
          </p:cNvPr>
          <p:cNvSpPr>
            <a:spLocks noGrp="1"/>
          </p:cNvSpPr>
          <p:nvPr>
            <p:ph type="ftr" sz="quarter" idx="12"/>
          </p:nvPr>
        </p:nvSpPr>
        <p:spPr>
          <a:xfrm>
            <a:off x="289018" y="4933262"/>
            <a:ext cx="4282982" cy="84639"/>
          </a:xfrm>
          <a:prstGeom prst="rect">
            <a:avLst/>
          </a:prstGeom>
        </p:spPr>
        <p:txBody>
          <a:bodyPr wrap="square" lIns="0" tIns="0" rIns="0" bIns="0">
            <a:spAutoFit/>
          </a:bodyPr>
          <a:lstStyle>
            <a:lvl1pPr>
              <a:defRPr sz="550">
                <a:solidFill>
                  <a:schemeClr val="accent1"/>
                </a:solidFill>
              </a:defRPr>
            </a:lvl1pPr>
          </a:lstStyle>
          <a:p>
            <a:r>
              <a:rPr lang="fr-FR">
                <a:solidFill>
                  <a:srgbClr val="26358C"/>
                </a:solidFill>
              </a:rPr>
              <a:t>IMPACT DU COVID-19 SUR LE MARCHE DES VINS ET SPIRITUEUX  / WEBINAR SECTORIEL ZONE</a:t>
            </a:r>
          </a:p>
        </p:txBody>
      </p:sp>
      <p:pic>
        <p:nvPicPr>
          <p:cNvPr id="9" name="Image 8" descr="Une image contenant objet, horloge&#10;&#10;Description générée automatiquement">
            <a:extLst>
              <a:ext uri="{FF2B5EF4-FFF2-40B4-BE49-F238E27FC236}">
                <a16:creationId xmlns:a16="http://schemas.microsoft.com/office/drawing/2014/main" id="{23335463-5335-4740-98FA-2ABBF952D8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7813" y="232141"/>
            <a:ext cx="637169" cy="492031"/>
          </a:xfrm>
          <a:prstGeom prst="rect">
            <a:avLst/>
          </a:prstGeom>
        </p:spPr>
      </p:pic>
      <p:pic>
        <p:nvPicPr>
          <p:cNvPr id="13" name="Image 12">
            <a:extLst>
              <a:ext uri="{FF2B5EF4-FFF2-40B4-BE49-F238E27FC236}">
                <a16:creationId xmlns:a16="http://schemas.microsoft.com/office/drawing/2014/main" id="{0EE39F67-B44C-4DAA-ABC8-1F1F05F22E84}"/>
              </a:ext>
            </a:extLst>
          </p:cNvPr>
          <p:cNvPicPr>
            <a:picLocks noChangeAspect="1"/>
          </p:cNvPicPr>
          <p:nvPr userDrawn="1"/>
        </p:nvPicPr>
        <p:blipFill>
          <a:blip r:embed="rId3"/>
          <a:stretch>
            <a:fillRect/>
          </a:stretch>
        </p:blipFill>
        <p:spPr>
          <a:xfrm>
            <a:off x="6732740" y="232141"/>
            <a:ext cx="1377501" cy="433699"/>
          </a:xfrm>
          <a:prstGeom prst="rect">
            <a:avLst/>
          </a:prstGeom>
        </p:spPr>
      </p:pic>
    </p:spTree>
    <p:extLst>
      <p:ext uri="{BB962C8B-B14F-4D97-AF65-F5344CB8AC3E}">
        <p14:creationId xmlns:p14="http://schemas.microsoft.com/office/powerpoint/2010/main" val="13212193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u 5">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09AE41-F278-4BF2-B3D9-B6699E715A1D}"/>
              </a:ext>
            </a:extLst>
          </p:cNvPr>
          <p:cNvSpPr>
            <a:spLocks noGrp="1"/>
          </p:cNvSpPr>
          <p:nvPr>
            <p:ph type="title" hasCustomPrompt="1"/>
          </p:nvPr>
        </p:nvSpPr>
        <p:spPr>
          <a:xfrm>
            <a:off x="289016" y="303352"/>
            <a:ext cx="6673034" cy="276999"/>
          </a:xfrm>
          <a:prstGeom prst="rect">
            <a:avLst/>
          </a:prstGeom>
        </p:spPr>
        <p:txBody>
          <a:bodyPr wrap="square" lIns="0" tIns="0" rIns="0" bIns="0" anchor="t" anchorCtr="0">
            <a:spAutoFit/>
          </a:bodyPr>
          <a:lstStyle>
            <a:lvl1pPr algn="l">
              <a:defRPr sz="1800" b="1">
                <a:solidFill>
                  <a:schemeClr val="accent1"/>
                </a:solidFill>
              </a:defRPr>
            </a:lvl1pPr>
          </a:lstStyle>
          <a:p>
            <a:r>
              <a:rPr lang="fr-FR"/>
              <a:t>MODIFIEZ LE STYLE DU TITRE</a:t>
            </a:r>
          </a:p>
        </p:txBody>
      </p:sp>
      <p:sp>
        <p:nvSpPr>
          <p:cNvPr id="3" name="Isosceles Triangle 2"/>
          <p:cNvSpPr/>
          <p:nvPr userDrawn="1"/>
        </p:nvSpPr>
        <p:spPr>
          <a:xfrm rot="16200000" flipV="1">
            <a:off x="-89315" y="321456"/>
            <a:ext cx="415790" cy="237161"/>
          </a:xfrm>
          <a:prstGeom prst="triangle">
            <a:avLst/>
          </a:prstGeom>
          <a:solidFill>
            <a:srgbClr val="4DEA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cxnSp>
        <p:nvCxnSpPr>
          <p:cNvPr id="25" name="Straight Connector 8">
            <a:extLst>
              <a:ext uri="{FF2B5EF4-FFF2-40B4-BE49-F238E27FC236}">
                <a16:creationId xmlns:a16="http://schemas.microsoft.com/office/drawing/2014/main" id="{4C3A1F4E-B866-4AD2-9D76-F35B4440FEFA}"/>
              </a:ext>
            </a:extLst>
          </p:cNvPr>
          <p:cNvCxnSpPr>
            <a:cxnSpLocks/>
          </p:cNvCxnSpPr>
          <p:nvPr userDrawn="1"/>
        </p:nvCxnSpPr>
        <p:spPr>
          <a:xfrm flipV="1">
            <a:off x="1594351" y="1006022"/>
            <a:ext cx="2" cy="3766275"/>
          </a:xfrm>
          <a:prstGeom prst="line">
            <a:avLst/>
          </a:prstGeom>
          <a:ln w="28575" cmpd="sng">
            <a:solidFill>
              <a:srgbClr val="E30613"/>
            </a:solidFill>
            <a:prstDash val="dash"/>
            <a:headEnd type="none"/>
            <a:tailEnd type="triangle" w="lg" len="med"/>
          </a:ln>
          <a:effectLst/>
        </p:spPr>
        <p:style>
          <a:lnRef idx="2">
            <a:schemeClr val="accent1"/>
          </a:lnRef>
          <a:fillRef idx="0">
            <a:schemeClr val="accent1"/>
          </a:fillRef>
          <a:effectRef idx="1">
            <a:schemeClr val="accent1"/>
          </a:effectRef>
          <a:fontRef idx="minor">
            <a:schemeClr val="tx1"/>
          </a:fontRef>
        </p:style>
      </p:cxnSp>
      <p:sp>
        <p:nvSpPr>
          <p:cNvPr id="34" name="Espace réservé du texte 33">
            <a:extLst>
              <a:ext uri="{FF2B5EF4-FFF2-40B4-BE49-F238E27FC236}">
                <a16:creationId xmlns:a16="http://schemas.microsoft.com/office/drawing/2014/main" id="{273C6557-2E6A-4A20-8441-DDB80890DF40}"/>
              </a:ext>
            </a:extLst>
          </p:cNvPr>
          <p:cNvSpPr>
            <a:spLocks noGrp="1"/>
          </p:cNvSpPr>
          <p:nvPr>
            <p:ph type="body" sz="quarter" idx="15" hasCustomPrompt="1"/>
          </p:nvPr>
        </p:nvSpPr>
        <p:spPr>
          <a:xfrm>
            <a:off x="1980000" y="1296000"/>
            <a:ext cx="6673013" cy="3485800"/>
          </a:xfrm>
          <a:prstGeom prst="rect">
            <a:avLst/>
          </a:prstGeom>
        </p:spPr>
        <p:txBody>
          <a:bodyPr lIns="0" tIns="0" rIns="0" bIns="0"/>
          <a:lstStyle>
            <a:lvl1pPr marL="180000" indent="-180000" algn="l">
              <a:spcBef>
                <a:spcPts val="0"/>
              </a:spcBef>
              <a:buClr>
                <a:schemeClr val="accent2"/>
              </a:buClr>
              <a:buFont typeface="Wingdings 3" panose="05040102010807070707" pitchFamily="18" charset="2"/>
              <a:buChar char="u"/>
              <a:defRPr sz="1100">
                <a:solidFill>
                  <a:schemeClr val="accent1"/>
                </a:solidFill>
              </a:defRPr>
            </a:lvl1pPr>
            <a:lvl2pPr marL="180000" indent="-180000" algn="l">
              <a:spcBef>
                <a:spcPts val="0"/>
              </a:spcBef>
              <a:buFont typeface="+mj-lt"/>
              <a:buAutoNum type="arabicPeriod"/>
              <a:defRPr sz="900" b="1">
                <a:solidFill>
                  <a:schemeClr val="accent1"/>
                </a:solidFill>
              </a:defRPr>
            </a:lvl2pPr>
            <a:lvl3pPr marL="270000" indent="-90000">
              <a:spcBef>
                <a:spcPts val="0"/>
              </a:spcBef>
              <a:defRPr sz="900">
                <a:solidFill>
                  <a:schemeClr val="accent1"/>
                </a:solidFill>
              </a:defRPr>
            </a:lvl3pPr>
            <a:lvl4pPr marL="360000" indent="-90000">
              <a:spcBef>
                <a:spcPts val="0"/>
              </a:spcBef>
              <a:buFont typeface="Arial" panose="020B0604020202020204" pitchFamily="34" charset="0"/>
              <a:buChar char="-"/>
              <a:defRPr sz="900">
                <a:solidFill>
                  <a:schemeClr val="accent1"/>
                </a:solidFill>
              </a:defRPr>
            </a:lvl4pPr>
            <a:lvl5pPr marL="176213" indent="0">
              <a:spcBef>
                <a:spcPts val="0"/>
              </a:spcBef>
              <a:buFontTx/>
              <a:buNone/>
              <a:defRPr sz="900" i="1">
                <a:solidFill>
                  <a:schemeClr val="accent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a:p>
            <a:pPr lvl="4"/>
            <a:endParaRPr lang="fr-FR"/>
          </a:p>
        </p:txBody>
      </p:sp>
      <p:sp>
        <p:nvSpPr>
          <p:cNvPr id="36" name="Espace réservé du texte 35">
            <a:extLst>
              <a:ext uri="{FF2B5EF4-FFF2-40B4-BE49-F238E27FC236}">
                <a16:creationId xmlns:a16="http://schemas.microsoft.com/office/drawing/2014/main" id="{2C3D023C-C2CE-4EC4-A9A0-FD5CBCE6D8DE}"/>
              </a:ext>
            </a:extLst>
          </p:cNvPr>
          <p:cNvSpPr>
            <a:spLocks noGrp="1"/>
          </p:cNvSpPr>
          <p:nvPr>
            <p:ph type="body" sz="quarter" idx="16"/>
          </p:nvPr>
        </p:nvSpPr>
        <p:spPr>
          <a:xfrm>
            <a:off x="290485" y="2518486"/>
            <a:ext cx="1303860" cy="2263313"/>
          </a:xfrm>
          <a:prstGeom prst="rect">
            <a:avLst/>
          </a:prstGeom>
        </p:spPr>
        <p:txBody>
          <a:bodyPr lIns="0" tIns="0" rIns="144000" bIns="0"/>
          <a:lstStyle>
            <a:lvl1pPr marL="0" indent="0">
              <a:spcBef>
                <a:spcPts val="0"/>
              </a:spcBef>
              <a:buFontTx/>
              <a:buNone/>
              <a:defRPr sz="900" b="0">
                <a:solidFill>
                  <a:schemeClr val="accent1"/>
                </a:solidFill>
              </a:defRPr>
            </a:lvl1pPr>
            <a:lvl2pPr marL="0" indent="0">
              <a:spcBef>
                <a:spcPts val="0"/>
              </a:spcBef>
              <a:buFontTx/>
              <a:buNone/>
              <a:defRPr sz="900">
                <a:solidFill>
                  <a:schemeClr val="accent1"/>
                </a:solidFill>
              </a:defRPr>
            </a:lvl2pPr>
            <a:lvl3pPr marL="0" indent="0">
              <a:spcBef>
                <a:spcPts val="0"/>
              </a:spcBef>
              <a:buFontTx/>
              <a:buNone/>
              <a:defRPr sz="900">
                <a:solidFill>
                  <a:schemeClr val="accent1"/>
                </a:solidFill>
              </a:defRPr>
            </a:lvl3pPr>
            <a:lvl4pPr marL="0" indent="0">
              <a:spcBef>
                <a:spcPts val="0"/>
              </a:spcBef>
              <a:buFontTx/>
              <a:buNone/>
              <a:defRPr sz="900">
                <a:solidFill>
                  <a:schemeClr val="accent1"/>
                </a:solidFill>
              </a:defRPr>
            </a:lvl4pPr>
            <a:lvl5pPr marL="0" indent="0">
              <a:spcBef>
                <a:spcPts val="0"/>
              </a:spcBef>
              <a:buFontTx/>
              <a:buNone/>
              <a:defRPr sz="900">
                <a:solidFill>
                  <a:schemeClr val="accent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9" name="Espace réservé du texte 38">
            <a:extLst>
              <a:ext uri="{FF2B5EF4-FFF2-40B4-BE49-F238E27FC236}">
                <a16:creationId xmlns:a16="http://schemas.microsoft.com/office/drawing/2014/main" id="{0DEC52BE-A5C3-4C71-B155-5203DE422D03}"/>
              </a:ext>
            </a:extLst>
          </p:cNvPr>
          <p:cNvSpPr>
            <a:spLocks noGrp="1"/>
          </p:cNvSpPr>
          <p:nvPr>
            <p:ph type="body" sz="quarter" idx="17" hasCustomPrompt="1"/>
          </p:nvPr>
        </p:nvSpPr>
        <p:spPr>
          <a:xfrm>
            <a:off x="289018" y="580789"/>
            <a:ext cx="6673034" cy="349250"/>
          </a:xfrm>
          <a:prstGeom prst="rect">
            <a:avLst/>
          </a:prstGeom>
        </p:spPr>
        <p:txBody>
          <a:bodyPr lIns="0" tIns="0" rIns="0" bIns="0"/>
          <a:lstStyle>
            <a:lvl1pPr marL="0" indent="0">
              <a:spcBef>
                <a:spcPts val="0"/>
              </a:spcBef>
              <a:buFontTx/>
              <a:buNone/>
              <a:defRPr sz="1100" b="1">
                <a:solidFill>
                  <a:schemeClr val="accent1"/>
                </a:solidFill>
              </a:defRPr>
            </a:lvl1pPr>
            <a:lvl2pPr marL="0" indent="0">
              <a:spcBef>
                <a:spcPts val="0"/>
              </a:spcBef>
              <a:buFontTx/>
              <a:buNone/>
              <a:defRPr sz="1100" b="1">
                <a:solidFill>
                  <a:schemeClr val="accent1"/>
                </a:solidFill>
              </a:defRPr>
            </a:lvl2pPr>
            <a:lvl3pPr marL="0" indent="0">
              <a:spcBef>
                <a:spcPts val="0"/>
              </a:spcBef>
              <a:buFontTx/>
              <a:buNone/>
              <a:defRPr sz="1100" b="1">
                <a:solidFill>
                  <a:schemeClr val="accent1"/>
                </a:solidFill>
              </a:defRPr>
            </a:lvl3pPr>
            <a:lvl4pPr marL="0" indent="0">
              <a:spcBef>
                <a:spcPts val="0"/>
              </a:spcBef>
              <a:buFontTx/>
              <a:buNone/>
              <a:defRPr sz="1100" b="1">
                <a:solidFill>
                  <a:schemeClr val="accent1"/>
                </a:solidFill>
              </a:defRPr>
            </a:lvl4pPr>
            <a:lvl5pPr marL="0" indent="0">
              <a:spcBef>
                <a:spcPts val="0"/>
              </a:spcBef>
              <a:buFontTx/>
              <a:buNone/>
              <a:defRPr sz="1100" b="1">
                <a:solidFill>
                  <a:schemeClr val="accent1"/>
                </a:solidFill>
              </a:defRPr>
            </a:lvl5pPr>
          </a:lstStyle>
          <a:p>
            <a:pPr lvl="0"/>
            <a:r>
              <a:rPr lang="fr-FR"/>
              <a:t>CLIQUEZ POUR MODIFIER LES STYLES DU TEXTE DU MASQUE</a:t>
            </a:r>
          </a:p>
        </p:txBody>
      </p:sp>
      <p:sp>
        <p:nvSpPr>
          <p:cNvPr id="14" name="Oval 10">
            <a:extLst>
              <a:ext uri="{FF2B5EF4-FFF2-40B4-BE49-F238E27FC236}">
                <a16:creationId xmlns:a16="http://schemas.microsoft.com/office/drawing/2014/main" id="{1C6A5377-C120-4C45-AB7F-7B9C750ECF66}"/>
              </a:ext>
            </a:extLst>
          </p:cNvPr>
          <p:cNvSpPr>
            <a:spLocks noChangeAspect="1"/>
          </p:cNvSpPr>
          <p:nvPr userDrawn="1"/>
        </p:nvSpPr>
        <p:spPr>
          <a:xfrm>
            <a:off x="1464765" y="2159395"/>
            <a:ext cx="252000" cy="252000"/>
          </a:xfrm>
          <a:prstGeom prst="ellipse">
            <a:avLst/>
          </a:prstGeom>
          <a:solidFill>
            <a:srgbClr val="E3061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E30613"/>
              </a:solidFill>
            </a:endParaRPr>
          </a:p>
        </p:txBody>
      </p:sp>
      <p:sp>
        <p:nvSpPr>
          <p:cNvPr id="15" name="ZoneTexte 14">
            <a:extLst>
              <a:ext uri="{FF2B5EF4-FFF2-40B4-BE49-F238E27FC236}">
                <a16:creationId xmlns:a16="http://schemas.microsoft.com/office/drawing/2014/main" id="{971C2E44-196F-400A-A178-A4D1FC98B49E}"/>
              </a:ext>
            </a:extLst>
          </p:cNvPr>
          <p:cNvSpPr txBox="1"/>
          <p:nvPr userDrawn="1"/>
        </p:nvSpPr>
        <p:spPr>
          <a:xfrm>
            <a:off x="289017" y="2159395"/>
            <a:ext cx="1305306" cy="252000"/>
          </a:xfrm>
          <a:prstGeom prst="rect">
            <a:avLst/>
          </a:prstGeom>
          <a:noFill/>
        </p:spPr>
        <p:txBody>
          <a:bodyPr wrap="square" lIns="0" tIns="0" rIns="0" bIns="0" rtlCol="0" anchor="ctr" anchorCtr="0">
            <a:noAutofit/>
          </a:bodyPr>
          <a:lstStyle/>
          <a:p>
            <a:r>
              <a:rPr lang="fr-FR" sz="1100" b="1">
                <a:solidFill>
                  <a:schemeClr val="accent2"/>
                </a:solidFill>
              </a:rPr>
              <a:t>PRÉREQUIS</a:t>
            </a:r>
          </a:p>
        </p:txBody>
      </p:sp>
      <p:sp>
        <p:nvSpPr>
          <p:cNvPr id="16" name="ZoneTexte 15">
            <a:extLst>
              <a:ext uri="{FF2B5EF4-FFF2-40B4-BE49-F238E27FC236}">
                <a16:creationId xmlns:a16="http://schemas.microsoft.com/office/drawing/2014/main" id="{E7C5C251-1D5E-4484-8D52-090DA40BF036}"/>
              </a:ext>
            </a:extLst>
          </p:cNvPr>
          <p:cNvSpPr txBox="1"/>
          <p:nvPr userDrawn="1"/>
        </p:nvSpPr>
        <p:spPr bwMode="auto">
          <a:xfrm>
            <a:off x="7427707" y="4933262"/>
            <a:ext cx="954303" cy="84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550" b="0" i="0" u="none" strike="noStrike" kern="1200" cap="none" spc="0" normalizeH="0" baseline="0" noProof="0">
                <a:ln>
                  <a:noFill/>
                </a:ln>
                <a:solidFill>
                  <a:srgbClr val="26358C"/>
                </a:solidFill>
                <a:effectLst/>
                <a:uLnTx/>
                <a:uFillTx/>
                <a:latin typeface="Arial" panose="020B0604020202020204"/>
                <a:ea typeface="+mn-ea"/>
                <a:cs typeface="Calibri" panose="020F0502020204030204" pitchFamily="34" charset="0"/>
              </a:rPr>
              <a:t>DOCUMENT CONFIDENTIEL </a:t>
            </a:r>
          </a:p>
        </p:txBody>
      </p:sp>
      <p:sp>
        <p:nvSpPr>
          <p:cNvPr id="18" name="Espace réservé du numéro de diapositive 5">
            <a:extLst>
              <a:ext uri="{FF2B5EF4-FFF2-40B4-BE49-F238E27FC236}">
                <a16:creationId xmlns:a16="http://schemas.microsoft.com/office/drawing/2014/main" id="{B14E609F-B204-4833-9B9E-E43EF5CC7304}"/>
              </a:ext>
            </a:extLst>
          </p:cNvPr>
          <p:cNvSpPr>
            <a:spLocks noGrp="1"/>
          </p:cNvSpPr>
          <p:nvPr>
            <p:ph type="sldNum" sz="quarter" idx="4"/>
          </p:nvPr>
        </p:nvSpPr>
        <p:spPr>
          <a:xfrm>
            <a:off x="8602982" y="4845362"/>
            <a:ext cx="252000" cy="252000"/>
          </a:xfrm>
          <a:prstGeom prst="rect">
            <a:avLst/>
          </a:prstGeom>
        </p:spPr>
        <p:txBody>
          <a:bodyPr vert="horz" lIns="0" tIns="0" rIns="0" bIns="0" rtlCol="0" anchor="ctr" anchorCtr="0"/>
          <a:lstStyle>
            <a:lvl1pPr algn="r">
              <a:defRPr sz="800" b="0">
                <a:solidFill>
                  <a:schemeClr val="accent1"/>
                </a:solidFill>
                <a:latin typeface="+mn-lt"/>
              </a:defRPr>
            </a:lvl1pPr>
          </a:lstStyle>
          <a:p>
            <a:fld id="{95249FB3-2D92-4B86-AF9E-9917563CAFD2}" type="slidenum">
              <a:rPr lang="fr-FR" smtClean="0"/>
              <a:pPr/>
              <a:t>‹N°›</a:t>
            </a:fld>
            <a:endParaRPr lang="fr-FR"/>
          </a:p>
        </p:txBody>
      </p:sp>
      <p:sp>
        <p:nvSpPr>
          <p:cNvPr id="20" name="Footer Placeholder 4">
            <a:extLst>
              <a:ext uri="{FF2B5EF4-FFF2-40B4-BE49-F238E27FC236}">
                <a16:creationId xmlns:a16="http://schemas.microsoft.com/office/drawing/2014/main" id="{817394A7-B817-44AF-9F4E-4EF6DB53DC56}"/>
              </a:ext>
            </a:extLst>
          </p:cNvPr>
          <p:cNvSpPr>
            <a:spLocks noGrp="1"/>
          </p:cNvSpPr>
          <p:nvPr>
            <p:ph type="ftr" sz="quarter" idx="12"/>
          </p:nvPr>
        </p:nvSpPr>
        <p:spPr>
          <a:xfrm>
            <a:off x="289018" y="4933262"/>
            <a:ext cx="4282982" cy="84639"/>
          </a:xfrm>
          <a:prstGeom prst="rect">
            <a:avLst/>
          </a:prstGeom>
        </p:spPr>
        <p:txBody>
          <a:bodyPr wrap="square" lIns="0" tIns="0" rIns="0" bIns="0">
            <a:spAutoFit/>
          </a:bodyPr>
          <a:lstStyle>
            <a:lvl1pPr>
              <a:defRPr sz="550">
                <a:solidFill>
                  <a:schemeClr val="accent1"/>
                </a:solidFill>
              </a:defRPr>
            </a:lvl1pPr>
          </a:lstStyle>
          <a:p>
            <a:r>
              <a:rPr lang="fr-FR">
                <a:solidFill>
                  <a:srgbClr val="26358C"/>
                </a:solidFill>
              </a:rPr>
              <a:t>IMPACT DU COVID-19 SUR LE MARCHE DES VINS ET SPIRITUEUX  / WEBINAR SECTORIEL ZONE</a:t>
            </a:r>
          </a:p>
        </p:txBody>
      </p:sp>
      <p:pic>
        <p:nvPicPr>
          <p:cNvPr id="17" name="Image 16" descr="Une image contenant objet, horloge&#10;&#10;Description générée automatiquement">
            <a:extLst>
              <a:ext uri="{FF2B5EF4-FFF2-40B4-BE49-F238E27FC236}">
                <a16:creationId xmlns:a16="http://schemas.microsoft.com/office/drawing/2014/main" id="{DBFC2F35-ADF3-44AA-B4D6-F4C0370525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7813" y="232141"/>
            <a:ext cx="637169" cy="492031"/>
          </a:xfrm>
          <a:prstGeom prst="rect">
            <a:avLst/>
          </a:prstGeom>
        </p:spPr>
      </p:pic>
      <p:pic>
        <p:nvPicPr>
          <p:cNvPr id="21" name="Image 20">
            <a:extLst>
              <a:ext uri="{FF2B5EF4-FFF2-40B4-BE49-F238E27FC236}">
                <a16:creationId xmlns:a16="http://schemas.microsoft.com/office/drawing/2014/main" id="{3BA3980A-5054-4A59-9169-D4A6ADA1352A}"/>
              </a:ext>
            </a:extLst>
          </p:cNvPr>
          <p:cNvPicPr>
            <a:picLocks noChangeAspect="1"/>
          </p:cNvPicPr>
          <p:nvPr userDrawn="1"/>
        </p:nvPicPr>
        <p:blipFill>
          <a:blip r:embed="rId3"/>
          <a:stretch>
            <a:fillRect/>
          </a:stretch>
        </p:blipFill>
        <p:spPr>
          <a:xfrm>
            <a:off x="6732740" y="232141"/>
            <a:ext cx="1377501" cy="433699"/>
          </a:xfrm>
          <a:prstGeom prst="rect">
            <a:avLst/>
          </a:prstGeom>
        </p:spPr>
      </p:pic>
    </p:spTree>
    <p:extLst>
      <p:ext uri="{BB962C8B-B14F-4D97-AF65-F5344CB8AC3E}">
        <p14:creationId xmlns:p14="http://schemas.microsoft.com/office/powerpoint/2010/main" val="3071643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UV 2">
    <p:spTree>
      <p:nvGrpSpPr>
        <p:cNvPr id="1" name=""/>
        <p:cNvGrpSpPr/>
        <p:nvPr/>
      </p:nvGrpSpPr>
      <p:grpSpPr>
        <a:xfrm>
          <a:off x="0" y="0"/>
          <a:ext cx="0" cy="0"/>
          <a:chOff x="0" y="0"/>
          <a:chExt cx="0" cy="0"/>
        </a:xfrm>
      </p:grpSpPr>
      <p:sp>
        <p:nvSpPr>
          <p:cNvPr id="2" name="Rectangle 1"/>
          <p:cNvSpPr/>
          <p:nvPr userDrawn="1"/>
        </p:nvSpPr>
        <p:spPr>
          <a:xfrm>
            <a:off x="132723" y="111042"/>
            <a:ext cx="8878554" cy="4921416"/>
          </a:xfrm>
          <a:prstGeom prst="rect">
            <a:avLst/>
          </a:prstGeom>
          <a:solidFill>
            <a:srgbClr val="263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Isosceles Triangle 2"/>
          <p:cNvSpPr/>
          <p:nvPr userDrawn="1"/>
        </p:nvSpPr>
        <p:spPr>
          <a:xfrm flipV="1">
            <a:off x="3739229" y="0"/>
            <a:ext cx="1665542" cy="950003"/>
          </a:xfrm>
          <a:prstGeom prst="triangle">
            <a:avLst/>
          </a:prstGeom>
          <a:solidFill>
            <a:srgbClr val="4DEA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Rectangle 3"/>
          <p:cNvSpPr/>
          <p:nvPr userDrawn="1"/>
        </p:nvSpPr>
        <p:spPr>
          <a:xfrm>
            <a:off x="4054988" y="4324608"/>
            <a:ext cx="1034024" cy="8188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5" name="Picture 4" descr="LOGO TFE.png"/>
          <p:cNvPicPr>
            <a:picLocks noChangeAspect="1"/>
          </p:cNvPicPr>
          <p:nvPr userDrawn="1"/>
        </p:nvPicPr>
        <p:blipFill rotWithShape="1">
          <a:blip r:embed="rId2">
            <a:extLst>
              <a:ext uri="{28A0092B-C50C-407E-A947-70E740481C1C}">
                <a14:useLocalDpi xmlns:a14="http://schemas.microsoft.com/office/drawing/2010/main" val="0"/>
              </a:ext>
            </a:extLst>
          </a:blip>
          <a:srcRect l="4033"/>
          <a:stretch/>
        </p:blipFill>
        <p:spPr>
          <a:xfrm>
            <a:off x="4147375" y="4394804"/>
            <a:ext cx="849252" cy="684526"/>
          </a:xfrm>
          <a:prstGeom prst="rect">
            <a:avLst/>
          </a:prstGeom>
        </p:spPr>
      </p:pic>
      <p:sp>
        <p:nvSpPr>
          <p:cNvPr id="10" name="Text Placeholder 9"/>
          <p:cNvSpPr>
            <a:spLocks noGrp="1"/>
          </p:cNvSpPr>
          <p:nvPr>
            <p:ph type="body" sz="quarter" idx="10" hasCustomPrompt="1"/>
          </p:nvPr>
        </p:nvSpPr>
        <p:spPr>
          <a:xfrm>
            <a:off x="1129553" y="1608932"/>
            <a:ext cx="6884894" cy="1925637"/>
          </a:xfrm>
          <a:prstGeom prst="rect">
            <a:avLst/>
          </a:prstGeom>
        </p:spPr>
        <p:txBody>
          <a:bodyPr vert="horz" anchor="ctr"/>
          <a:lstStyle>
            <a:lvl1pPr marL="0" indent="0" algn="ctr">
              <a:lnSpc>
                <a:spcPct val="90000"/>
              </a:lnSpc>
              <a:buNone/>
              <a:defRPr sz="5400">
                <a:solidFill>
                  <a:srgbClr val="FFFFFF"/>
                </a:solidFill>
                <a:latin typeface="Arial Black" panose="020B0A04020102020204" pitchFamily="34" charset="0"/>
                <a:cs typeface="Arial" panose="020B0604020202020204" pitchFamily="34" charset="0"/>
              </a:defRPr>
            </a:lvl1pPr>
          </a:lstStyle>
          <a:p>
            <a:pPr lvl="0"/>
            <a:r>
              <a:rPr lang="fr-FR"/>
              <a:t>TITRE DE LA PRÉSENTATION</a:t>
            </a:r>
          </a:p>
        </p:txBody>
      </p:sp>
    </p:spTree>
    <p:extLst>
      <p:ext uri="{BB962C8B-B14F-4D97-AF65-F5344CB8AC3E}">
        <p14:creationId xmlns:p14="http://schemas.microsoft.com/office/powerpoint/2010/main" val="3577704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u 6">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09AE41-F278-4BF2-B3D9-B6699E715A1D}"/>
              </a:ext>
            </a:extLst>
          </p:cNvPr>
          <p:cNvSpPr>
            <a:spLocks noGrp="1"/>
          </p:cNvSpPr>
          <p:nvPr>
            <p:ph type="title" hasCustomPrompt="1"/>
          </p:nvPr>
        </p:nvSpPr>
        <p:spPr>
          <a:xfrm>
            <a:off x="289016" y="303352"/>
            <a:ext cx="6673034" cy="276999"/>
          </a:xfrm>
          <a:prstGeom prst="rect">
            <a:avLst/>
          </a:prstGeom>
        </p:spPr>
        <p:txBody>
          <a:bodyPr wrap="square" lIns="0" tIns="0" rIns="0" bIns="0" anchor="t" anchorCtr="0">
            <a:spAutoFit/>
          </a:bodyPr>
          <a:lstStyle>
            <a:lvl1pPr algn="l">
              <a:defRPr sz="1800" b="1">
                <a:solidFill>
                  <a:schemeClr val="accent1"/>
                </a:solidFill>
              </a:defRPr>
            </a:lvl1pPr>
          </a:lstStyle>
          <a:p>
            <a:r>
              <a:rPr lang="fr-FR"/>
              <a:t>MODIFIEZ LE STYLE DU TITRE</a:t>
            </a:r>
          </a:p>
        </p:txBody>
      </p:sp>
      <p:sp>
        <p:nvSpPr>
          <p:cNvPr id="3" name="Isosceles Triangle 2"/>
          <p:cNvSpPr/>
          <p:nvPr userDrawn="1"/>
        </p:nvSpPr>
        <p:spPr>
          <a:xfrm rot="16200000" flipV="1">
            <a:off x="-89315" y="321456"/>
            <a:ext cx="415790" cy="237161"/>
          </a:xfrm>
          <a:prstGeom prst="triangle">
            <a:avLst/>
          </a:prstGeom>
          <a:solidFill>
            <a:srgbClr val="4DEA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Espace réservé du texte 4">
            <a:extLst>
              <a:ext uri="{FF2B5EF4-FFF2-40B4-BE49-F238E27FC236}">
                <a16:creationId xmlns:a16="http://schemas.microsoft.com/office/drawing/2014/main" id="{196022A4-CB72-4425-AECB-6A6C901DDDA8}"/>
              </a:ext>
            </a:extLst>
          </p:cNvPr>
          <p:cNvSpPr>
            <a:spLocks noGrp="1"/>
          </p:cNvSpPr>
          <p:nvPr>
            <p:ph type="body" sz="quarter" idx="13"/>
          </p:nvPr>
        </p:nvSpPr>
        <p:spPr>
          <a:xfrm>
            <a:off x="289016" y="867600"/>
            <a:ext cx="8486775" cy="846386"/>
          </a:xfrm>
          <a:prstGeom prst="rect">
            <a:avLst/>
          </a:prstGeom>
        </p:spPr>
        <p:txBody>
          <a:bodyPr lIns="0" tIns="0" rIns="0" bIns="0">
            <a:spAutoFit/>
          </a:bodyPr>
          <a:lstStyle>
            <a:lvl1pPr marL="0" indent="0">
              <a:spcBef>
                <a:spcPts val="0"/>
              </a:spcBef>
              <a:buFontTx/>
              <a:buNone/>
              <a:defRPr sz="1100">
                <a:solidFill>
                  <a:schemeClr val="accent1"/>
                </a:solidFill>
              </a:defRPr>
            </a:lvl1pPr>
            <a:lvl2pPr marL="180000" indent="-180000">
              <a:spcBef>
                <a:spcPts val="0"/>
              </a:spcBef>
              <a:buClr>
                <a:schemeClr val="accent2"/>
              </a:buClr>
              <a:buFont typeface="Arial" panose="020B0604020202020204" pitchFamily="34" charset="0"/>
              <a:buChar char="•"/>
              <a:defRPr sz="1100">
                <a:solidFill>
                  <a:schemeClr val="accent1"/>
                </a:solidFill>
              </a:defRPr>
            </a:lvl2pPr>
            <a:lvl3pPr marL="0" indent="0">
              <a:spcBef>
                <a:spcPts val="0"/>
              </a:spcBef>
              <a:buFontTx/>
              <a:buNone/>
              <a:defRPr sz="1100">
                <a:solidFill>
                  <a:schemeClr val="accent1"/>
                </a:solidFill>
              </a:defRPr>
            </a:lvl3pPr>
            <a:lvl4pPr marL="0" indent="0">
              <a:spcBef>
                <a:spcPts val="0"/>
              </a:spcBef>
              <a:buFontTx/>
              <a:buNone/>
              <a:defRPr sz="1100">
                <a:solidFill>
                  <a:schemeClr val="accent1"/>
                </a:solidFill>
              </a:defRPr>
            </a:lvl4pPr>
            <a:lvl5pPr marL="0" indent="0">
              <a:spcBef>
                <a:spcPts val="0"/>
              </a:spcBef>
              <a:buFontTx/>
              <a:buNone/>
              <a:defRPr sz="1100">
                <a:solidFill>
                  <a:schemeClr val="accent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ZoneTexte 7">
            <a:extLst>
              <a:ext uri="{FF2B5EF4-FFF2-40B4-BE49-F238E27FC236}">
                <a16:creationId xmlns:a16="http://schemas.microsoft.com/office/drawing/2014/main" id="{620E15B4-566C-4363-BCE4-FF9610BC666D}"/>
              </a:ext>
            </a:extLst>
          </p:cNvPr>
          <p:cNvSpPr txBox="1"/>
          <p:nvPr userDrawn="1"/>
        </p:nvSpPr>
        <p:spPr bwMode="auto">
          <a:xfrm>
            <a:off x="7427707" y="4933262"/>
            <a:ext cx="954303" cy="84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550" b="0" i="0" u="none" strike="noStrike" kern="1200" cap="none" spc="0" normalizeH="0" baseline="0" noProof="0">
                <a:ln>
                  <a:noFill/>
                </a:ln>
                <a:solidFill>
                  <a:srgbClr val="26358C"/>
                </a:solidFill>
                <a:effectLst/>
                <a:uLnTx/>
                <a:uFillTx/>
                <a:latin typeface="Arial" panose="020B0604020202020204"/>
                <a:ea typeface="+mn-ea"/>
                <a:cs typeface="Calibri" panose="020F0502020204030204" pitchFamily="34" charset="0"/>
              </a:rPr>
              <a:t>DOCUMENT CONFIDENTIEL </a:t>
            </a:r>
          </a:p>
        </p:txBody>
      </p:sp>
      <p:sp>
        <p:nvSpPr>
          <p:cNvPr id="10" name="Espace réservé du numéro de diapositive 5">
            <a:extLst>
              <a:ext uri="{FF2B5EF4-FFF2-40B4-BE49-F238E27FC236}">
                <a16:creationId xmlns:a16="http://schemas.microsoft.com/office/drawing/2014/main" id="{A7E62D91-3CE9-4514-8510-F6586CC9C982}"/>
              </a:ext>
            </a:extLst>
          </p:cNvPr>
          <p:cNvSpPr>
            <a:spLocks noGrp="1"/>
          </p:cNvSpPr>
          <p:nvPr>
            <p:ph type="sldNum" sz="quarter" idx="4"/>
          </p:nvPr>
        </p:nvSpPr>
        <p:spPr>
          <a:xfrm>
            <a:off x="8602982" y="4845362"/>
            <a:ext cx="252000" cy="252000"/>
          </a:xfrm>
          <a:prstGeom prst="rect">
            <a:avLst/>
          </a:prstGeom>
        </p:spPr>
        <p:txBody>
          <a:bodyPr vert="horz" lIns="0" tIns="0" rIns="0" bIns="0" rtlCol="0" anchor="ctr" anchorCtr="0"/>
          <a:lstStyle>
            <a:lvl1pPr algn="r">
              <a:defRPr sz="800" b="0">
                <a:solidFill>
                  <a:schemeClr val="accent1"/>
                </a:solidFill>
                <a:latin typeface="+mn-lt"/>
              </a:defRPr>
            </a:lvl1pPr>
          </a:lstStyle>
          <a:p>
            <a:fld id="{95249FB3-2D92-4B86-AF9E-9917563CAFD2}" type="slidenum">
              <a:rPr lang="fr-FR" smtClean="0"/>
              <a:pPr/>
              <a:t>‹N°›</a:t>
            </a:fld>
            <a:endParaRPr lang="fr-FR"/>
          </a:p>
        </p:txBody>
      </p:sp>
      <p:sp>
        <p:nvSpPr>
          <p:cNvPr id="12" name="Footer Placeholder 4">
            <a:extLst>
              <a:ext uri="{FF2B5EF4-FFF2-40B4-BE49-F238E27FC236}">
                <a16:creationId xmlns:a16="http://schemas.microsoft.com/office/drawing/2014/main" id="{2102C2FA-9E0C-46C8-9069-AE765839BA7B}"/>
              </a:ext>
            </a:extLst>
          </p:cNvPr>
          <p:cNvSpPr>
            <a:spLocks noGrp="1"/>
          </p:cNvSpPr>
          <p:nvPr>
            <p:ph type="ftr" sz="quarter" idx="12"/>
          </p:nvPr>
        </p:nvSpPr>
        <p:spPr>
          <a:xfrm>
            <a:off x="289018" y="4933262"/>
            <a:ext cx="4282982" cy="84639"/>
          </a:xfrm>
          <a:prstGeom prst="rect">
            <a:avLst/>
          </a:prstGeom>
        </p:spPr>
        <p:txBody>
          <a:bodyPr wrap="square" lIns="0" tIns="0" rIns="0" bIns="0">
            <a:spAutoFit/>
          </a:bodyPr>
          <a:lstStyle>
            <a:lvl1pPr>
              <a:defRPr sz="550">
                <a:solidFill>
                  <a:schemeClr val="accent1"/>
                </a:solidFill>
              </a:defRPr>
            </a:lvl1pPr>
          </a:lstStyle>
          <a:p>
            <a:r>
              <a:rPr lang="fr-FR">
                <a:solidFill>
                  <a:srgbClr val="26358C"/>
                </a:solidFill>
              </a:rPr>
              <a:t>IMPACT DU COVID-19 SUR LE MARCHE DES VINS ET SPIRITUEUX  / WEBINAR SECTORIEL ZONE Royaume-Uni ET </a:t>
            </a:r>
          </a:p>
        </p:txBody>
      </p:sp>
      <p:pic>
        <p:nvPicPr>
          <p:cNvPr id="13" name="Image 12" descr="Une image contenant objet, horloge&#10;&#10;Description générée automatiquement">
            <a:extLst>
              <a:ext uri="{FF2B5EF4-FFF2-40B4-BE49-F238E27FC236}">
                <a16:creationId xmlns:a16="http://schemas.microsoft.com/office/drawing/2014/main" id="{47D217D8-88EF-408E-8138-8513DF6D5E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7813" y="232141"/>
            <a:ext cx="637169" cy="492031"/>
          </a:xfrm>
          <a:prstGeom prst="rect">
            <a:avLst/>
          </a:prstGeom>
        </p:spPr>
      </p:pic>
      <p:pic>
        <p:nvPicPr>
          <p:cNvPr id="14" name="Image 13">
            <a:extLst>
              <a:ext uri="{FF2B5EF4-FFF2-40B4-BE49-F238E27FC236}">
                <a16:creationId xmlns:a16="http://schemas.microsoft.com/office/drawing/2014/main" id="{8A212E14-8DBB-4201-AB30-FDB3F26EBC99}"/>
              </a:ext>
            </a:extLst>
          </p:cNvPr>
          <p:cNvPicPr>
            <a:picLocks noChangeAspect="1"/>
          </p:cNvPicPr>
          <p:nvPr userDrawn="1"/>
        </p:nvPicPr>
        <p:blipFill>
          <a:blip r:embed="rId3"/>
          <a:stretch>
            <a:fillRect/>
          </a:stretch>
        </p:blipFill>
        <p:spPr>
          <a:xfrm>
            <a:off x="6732740" y="232141"/>
            <a:ext cx="1377501" cy="433699"/>
          </a:xfrm>
          <a:prstGeom prst="rect">
            <a:avLst/>
          </a:prstGeom>
        </p:spPr>
      </p:pic>
    </p:spTree>
    <p:extLst>
      <p:ext uri="{BB962C8B-B14F-4D97-AF65-F5344CB8AC3E}">
        <p14:creationId xmlns:p14="http://schemas.microsoft.com/office/powerpoint/2010/main" val="15007372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u 7">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09AE41-F278-4BF2-B3D9-B6699E715A1D}"/>
              </a:ext>
            </a:extLst>
          </p:cNvPr>
          <p:cNvSpPr>
            <a:spLocks noGrp="1"/>
          </p:cNvSpPr>
          <p:nvPr>
            <p:ph type="title" hasCustomPrompt="1"/>
          </p:nvPr>
        </p:nvSpPr>
        <p:spPr>
          <a:xfrm>
            <a:off x="289016" y="303352"/>
            <a:ext cx="6673034" cy="276999"/>
          </a:xfrm>
          <a:prstGeom prst="rect">
            <a:avLst/>
          </a:prstGeom>
        </p:spPr>
        <p:txBody>
          <a:bodyPr wrap="square" lIns="0" tIns="0" rIns="0" bIns="0" anchor="t" anchorCtr="0">
            <a:spAutoFit/>
          </a:bodyPr>
          <a:lstStyle>
            <a:lvl1pPr algn="l">
              <a:defRPr sz="1800" b="1">
                <a:solidFill>
                  <a:schemeClr val="accent1"/>
                </a:solidFill>
              </a:defRPr>
            </a:lvl1pPr>
          </a:lstStyle>
          <a:p>
            <a:r>
              <a:rPr lang="fr-FR"/>
              <a:t>MODIFIEZ LE STYLE DU TITRE</a:t>
            </a:r>
          </a:p>
        </p:txBody>
      </p:sp>
      <p:sp>
        <p:nvSpPr>
          <p:cNvPr id="3" name="Isosceles Triangle 2"/>
          <p:cNvSpPr/>
          <p:nvPr userDrawn="1"/>
        </p:nvSpPr>
        <p:spPr>
          <a:xfrm rot="16200000" flipV="1">
            <a:off x="-89315" y="321456"/>
            <a:ext cx="415790" cy="237161"/>
          </a:xfrm>
          <a:prstGeom prst="triangle">
            <a:avLst/>
          </a:prstGeom>
          <a:solidFill>
            <a:srgbClr val="4DEA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Espace réservé du texte 4">
            <a:extLst>
              <a:ext uri="{FF2B5EF4-FFF2-40B4-BE49-F238E27FC236}">
                <a16:creationId xmlns:a16="http://schemas.microsoft.com/office/drawing/2014/main" id="{196022A4-CB72-4425-AECB-6A6C901DDDA8}"/>
              </a:ext>
            </a:extLst>
          </p:cNvPr>
          <p:cNvSpPr>
            <a:spLocks noGrp="1"/>
          </p:cNvSpPr>
          <p:nvPr>
            <p:ph type="body" sz="quarter" idx="13"/>
          </p:nvPr>
        </p:nvSpPr>
        <p:spPr>
          <a:xfrm>
            <a:off x="318934" y="2160000"/>
            <a:ext cx="3420000" cy="923330"/>
          </a:xfrm>
          <a:prstGeom prst="rect">
            <a:avLst/>
          </a:prstGeom>
        </p:spPr>
        <p:txBody>
          <a:bodyPr wrap="square" lIns="0" tIns="0" rIns="0" bIns="0">
            <a:spAutoFit/>
          </a:bodyPr>
          <a:lstStyle>
            <a:lvl1pPr marL="0" indent="0" algn="just">
              <a:spcBef>
                <a:spcPts val="0"/>
              </a:spcBef>
              <a:spcAft>
                <a:spcPts val="600"/>
              </a:spcAft>
              <a:buFontTx/>
              <a:buNone/>
              <a:defRPr sz="1100">
                <a:solidFill>
                  <a:schemeClr val="accent2"/>
                </a:solidFill>
              </a:defRPr>
            </a:lvl1pPr>
            <a:lvl2pPr marL="360000" indent="-180000" algn="just">
              <a:spcBef>
                <a:spcPts val="0"/>
              </a:spcBef>
              <a:buClr>
                <a:schemeClr val="accent2"/>
              </a:buClr>
              <a:buFont typeface="Arial" panose="020B0604020202020204" pitchFamily="34" charset="0"/>
              <a:buChar char="•"/>
              <a:defRPr sz="1100">
                <a:solidFill>
                  <a:schemeClr val="accent1"/>
                </a:solidFill>
              </a:defRPr>
            </a:lvl2pPr>
            <a:lvl3pPr marL="0" indent="0" algn="just">
              <a:spcBef>
                <a:spcPts val="0"/>
              </a:spcBef>
              <a:buFontTx/>
              <a:buNone/>
              <a:defRPr sz="1100">
                <a:solidFill>
                  <a:schemeClr val="accent1"/>
                </a:solidFill>
              </a:defRPr>
            </a:lvl3pPr>
            <a:lvl4pPr marL="0" indent="0" algn="just">
              <a:spcBef>
                <a:spcPts val="0"/>
              </a:spcBef>
              <a:buFontTx/>
              <a:buNone/>
              <a:defRPr sz="1100">
                <a:solidFill>
                  <a:schemeClr val="accent1"/>
                </a:solidFill>
              </a:defRPr>
            </a:lvl4pPr>
            <a:lvl5pPr marL="0" indent="0" algn="just">
              <a:spcBef>
                <a:spcPts val="0"/>
              </a:spcBef>
              <a:buFontTx/>
              <a:buNone/>
              <a:defRPr sz="1100">
                <a:solidFill>
                  <a:schemeClr val="accent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texte 5">
            <a:extLst>
              <a:ext uri="{FF2B5EF4-FFF2-40B4-BE49-F238E27FC236}">
                <a16:creationId xmlns:a16="http://schemas.microsoft.com/office/drawing/2014/main" id="{5579753D-C316-478F-9FB0-7DA4837CB7C3}"/>
              </a:ext>
            </a:extLst>
          </p:cNvPr>
          <p:cNvSpPr>
            <a:spLocks noGrp="1"/>
          </p:cNvSpPr>
          <p:nvPr>
            <p:ph type="body" sz="quarter" idx="14"/>
          </p:nvPr>
        </p:nvSpPr>
        <p:spPr>
          <a:xfrm>
            <a:off x="289015" y="1224000"/>
            <a:ext cx="8516693" cy="246221"/>
          </a:xfrm>
          <a:prstGeom prst="rect">
            <a:avLst/>
          </a:prstGeom>
        </p:spPr>
        <p:txBody>
          <a:bodyPr wrap="square" lIns="0" tIns="0" rIns="0" bIns="0">
            <a:spAutoFit/>
          </a:bodyPr>
          <a:lstStyle>
            <a:lvl1pPr marL="0" indent="0">
              <a:spcBef>
                <a:spcPts val="0"/>
              </a:spcBef>
              <a:buFontTx/>
              <a:buNone/>
              <a:defRPr sz="1600" b="1" i="0">
                <a:solidFill>
                  <a:schemeClr val="accent1"/>
                </a:solidFill>
              </a:defRPr>
            </a:lvl1pPr>
            <a:lvl2pPr marL="0" indent="0">
              <a:spcBef>
                <a:spcPts val="0"/>
              </a:spcBef>
              <a:buFontTx/>
              <a:buNone/>
              <a:defRPr sz="1600">
                <a:solidFill>
                  <a:schemeClr val="accent1"/>
                </a:solidFill>
              </a:defRPr>
            </a:lvl2pPr>
            <a:lvl3pPr marL="0" indent="0">
              <a:spcBef>
                <a:spcPts val="0"/>
              </a:spcBef>
              <a:buFontTx/>
              <a:buNone/>
              <a:defRPr sz="1600">
                <a:solidFill>
                  <a:schemeClr val="accent1"/>
                </a:solidFill>
              </a:defRPr>
            </a:lvl3pPr>
            <a:lvl4pPr marL="0" indent="0">
              <a:spcBef>
                <a:spcPts val="0"/>
              </a:spcBef>
              <a:buFontTx/>
              <a:buNone/>
              <a:defRPr sz="1600">
                <a:solidFill>
                  <a:schemeClr val="accent1"/>
                </a:solidFill>
              </a:defRPr>
            </a:lvl4pPr>
            <a:lvl5pPr marL="0" indent="0">
              <a:spcBef>
                <a:spcPts val="0"/>
              </a:spcBef>
              <a:buFontTx/>
              <a:buNone/>
              <a:defRPr sz="1600">
                <a:solidFill>
                  <a:schemeClr val="accent1"/>
                </a:solidFill>
              </a:defRPr>
            </a:lvl5pPr>
          </a:lstStyle>
          <a:p>
            <a:pPr lvl="0"/>
            <a:r>
              <a:rPr lang="fr-FR"/>
              <a:t>Cliquez pour modifier les styles du texte du masque</a:t>
            </a:r>
          </a:p>
        </p:txBody>
      </p:sp>
      <p:sp>
        <p:nvSpPr>
          <p:cNvPr id="9" name="ZoneTexte 8">
            <a:extLst>
              <a:ext uri="{FF2B5EF4-FFF2-40B4-BE49-F238E27FC236}">
                <a16:creationId xmlns:a16="http://schemas.microsoft.com/office/drawing/2014/main" id="{3A1DE034-0BAA-4B1F-900A-C4712DBB0025}"/>
              </a:ext>
            </a:extLst>
          </p:cNvPr>
          <p:cNvSpPr txBox="1"/>
          <p:nvPr userDrawn="1"/>
        </p:nvSpPr>
        <p:spPr bwMode="auto">
          <a:xfrm>
            <a:off x="7427707" y="4933262"/>
            <a:ext cx="954303" cy="84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550" b="0" i="0" u="none" strike="noStrike" kern="1200" cap="none" spc="0" normalizeH="0" baseline="0" noProof="0">
                <a:ln>
                  <a:noFill/>
                </a:ln>
                <a:solidFill>
                  <a:srgbClr val="26358C"/>
                </a:solidFill>
                <a:effectLst/>
                <a:uLnTx/>
                <a:uFillTx/>
                <a:latin typeface="Arial" panose="020B0604020202020204"/>
                <a:ea typeface="+mn-ea"/>
                <a:cs typeface="Calibri" panose="020F0502020204030204" pitchFamily="34" charset="0"/>
              </a:rPr>
              <a:t>DOCUMENT CONFIDENTIEL </a:t>
            </a:r>
          </a:p>
        </p:txBody>
      </p:sp>
      <p:sp>
        <p:nvSpPr>
          <p:cNvPr id="11" name="Espace réservé du numéro de diapositive 5">
            <a:extLst>
              <a:ext uri="{FF2B5EF4-FFF2-40B4-BE49-F238E27FC236}">
                <a16:creationId xmlns:a16="http://schemas.microsoft.com/office/drawing/2014/main" id="{C147E1FD-159A-4B88-84EB-99FA629C8FA1}"/>
              </a:ext>
            </a:extLst>
          </p:cNvPr>
          <p:cNvSpPr>
            <a:spLocks noGrp="1"/>
          </p:cNvSpPr>
          <p:nvPr>
            <p:ph type="sldNum" sz="quarter" idx="4"/>
          </p:nvPr>
        </p:nvSpPr>
        <p:spPr>
          <a:xfrm>
            <a:off x="8602982" y="4845362"/>
            <a:ext cx="252000" cy="252000"/>
          </a:xfrm>
          <a:prstGeom prst="rect">
            <a:avLst/>
          </a:prstGeom>
        </p:spPr>
        <p:txBody>
          <a:bodyPr vert="horz" lIns="0" tIns="0" rIns="0" bIns="0" rtlCol="0" anchor="ctr" anchorCtr="0"/>
          <a:lstStyle>
            <a:lvl1pPr algn="r">
              <a:defRPr sz="800" b="0">
                <a:solidFill>
                  <a:schemeClr val="accent1"/>
                </a:solidFill>
                <a:latin typeface="+mn-lt"/>
              </a:defRPr>
            </a:lvl1pPr>
          </a:lstStyle>
          <a:p>
            <a:fld id="{95249FB3-2D92-4B86-AF9E-9917563CAFD2}" type="slidenum">
              <a:rPr lang="fr-FR" smtClean="0"/>
              <a:pPr/>
              <a:t>‹N°›</a:t>
            </a:fld>
            <a:endParaRPr lang="fr-FR"/>
          </a:p>
        </p:txBody>
      </p:sp>
      <p:sp>
        <p:nvSpPr>
          <p:cNvPr id="13" name="Footer Placeholder 4">
            <a:extLst>
              <a:ext uri="{FF2B5EF4-FFF2-40B4-BE49-F238E27FC236}">
                <a16:creationId xmlns:a16="http://schemas.microsoft.com/office/drawing/2014/main" id="{B0A8DC5A-191F-42BF-9B7D-5462E7EF690C}"/>
              </a:ext>
            </a:extLst>
          </p:cNvPr>
          <p:cNvSpPr>
            <a:spLocks noGrp="1"/>
          </p:cNvSpPr>
          <p:nvPr>
            <p:ph type="ftr" sz="quarter" idx="12"/>
          </p:nvPr>
        </p:nvSpPr>
        <p:spPr>
          <a:xfrm>
            <a:off x="289018" y="4933262"/>
            <a:ext cx="4282982" cy="84639"/>
          </a:xfrm>
          <a:prstGeom prst="rect">
            <a:avLst/>
          </a:prstGeom>
        </p:spPr>
        <p:txBody>
          <a:bodyPr wrap="square" lIns="0" tIns="0" rIns="0" bIns="0">
            <a:spAutoFit/>
          </a:bodyPr>
          <a:lstStyle>
            <a:lvl1pPr>
              <a:defRPr sz="550">
                <a:solidFill>
                  <a:schemeClr val="accent1"/>
                </a:solidFill>
              </a:defRPr>
            </a:lvl1pPr>
          </a:lstStyle>
          <a:p>
            <a:r>
              <a:rPr lang="fr-FR">
                <a:solidFill>
                  <a:srgbClr val="26358C"/>
                </a:solidFill>
              </a:rPr>
              <a:t>IMPACT DU COVID-19 SUR LE MARCHE DES VINS ET SPIRITUEUX  / WEBINAR SECTORIEL ZONE</a:t>
            </a:r>
          </a:p>
        </p:txBody>
      </p:sp>
      <p:pic>
        <p:nvPicPr>
          <p:cNvPr id="14" name="Image 13" descr="Une image contenant objet, horloge&#10;&#10;Description générée automatiquement">
            <a:extLst>
              <a:ext uri="{FF2B5EF4-FFF2-40B4-BE49-F238E27FC236}">
                <a16:creationId xmlns:a16="http://schemas.microsoft.com/office/drawing/2014/main" id="{87F2948B-E6F5-4580-903F-379E58A52D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7813" y="232141"/>
            <a:ext cx="637169" cy="492031"/>
          </a:xfrm>
          <a:prstGeom prst="rect">
            <a:avLst/>
          </a:prstGeom>
        </p:spPr>
      </p:pic>
      <p:pic>
        <p:nvPicPr>
          <p:cNvPr id="15" name="Image 14">
            <a:extLst>
              <a:ext uri="{FF2B5EF4-FFF2-40B4-BE49-F238E27FC236}">
                <a16:creationId xmlns:a16="http://schemas.microsoft.com/office/drawing/2014/main" id="{FF8472E8-BFFC-4140-8766-B016A2CCF1B6}"/>
              </a:ext>
            </a:extLst>
          </p:cNvPr>
          <p:cNvPicPr>
            <a:picLocks noChangeAspect="1"/>
          </p:cNvPicPr>
          <p:nvPr userDrawn="1"/>
        </p:nvPicPr>
        <p:blipFill>
          <a:blip r:embed="rId3"/>
          <a:stretch>
            <a:fillRect/>
          </a:stretch>
        </p:blipFill>
        <p:spPr>
          <a:xfrm>
            <a:off x="6732740" y="232141"/>
            <a:ext cx="1377501" cy="433699"/>
          </a:xfrm>
          <a:prstGeom prst="rect">
            <a:avLst/>
          </a:prstGeom>
        </p:spPr>
      </p:pic>
    </p:spTree>
    <p:extLst>
      <p:ext uri="{BB962C8B-B14F-4D97-AF65-F5344CB8AC3E}">
        <p14:creationId xmlns:p14="http://schemas.microsoft.com/office/powerpoint/2010/main" val="23361792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u 8">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09AE41-F278-4BF2-B3D9-B6699E715A1D}"/>
              </a:ext>
            </a:extLst>
          </p:cNvPr>
          <p:cNvSpPr>
            <a:spLocks noGrp="1"/>
          </p:cNvSpPr>
          <p:nvPr>
            <p:ph type="title" hasCustomPrompt="1"/>
          </p:nvPr>
        </p:nvSpPr>
        <p:spPr>
          <a:xfrm>
            <a:off x="289016" y="303352"/>
            <a:ext cx="6673034" cy="276999"/>
          </a:xfrm>
          <a:prstGeom prst="rect">
            <a:avLst/>
          </a:prstGeom>
        </p:spPr>
        <p:txBody>
          <a:bodyPr wrap="square" lIns="0" tIns="0" rIns="0" bIns="0" anchor="t" anchorCtr="0">
            <a:spAutoFit/>
          </a:bodyPr>
          <a:lstStyle>
            <a:lvl1pPr algn="l">
              <a:defRPr sz="1800" b="1">
                <a:solidFill>
                  <a:schemeClr val="accent1"/>
                </a:solidFill>
              </a:defRPr>
            </a:lvl1pPr>
          </a:lstStyle>
          <a:p>
            <a:r>
              <a:rPr lang="fr-FR"/>
              <a:t>MODIFIEZ LE STYLE DU TITRE</a:t>
            </a:r>
          </a:p>
        </p:txBody>
      </p:sp>
      <p:sp>
        <p:nvSpPr>
          <p:cNvPr id="3" name="Isosceles Triangle 2"/>
          <p:cNvSpPr/>
          <p:nvPr userDrawn="1"/>
        </p:nvSpPr>
        <p:spPr>
          <a:xfrm rot="16200000" flipV="1">
            <a:off x="-89315" y="321456"/>
            <a:ext cx="415790" cy="237161"/>
          </a:xfrm>
          <a:prstGeom prst="triangle">
            <a:avLst/>
          </a:prstGeom>
          <a:solidFill>
            <a:srgbClr val="4DEA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Espace réservé du texte 4">
            <a:extLst>
              <a:ext uri="{FF2B5EF4-FFF2-40B4-BE49-F238E27FC236}">
                <a16:creationId xmlns:a16="http://schemas.microsoft.com/office/drawing/2014/main" id="{196022A4-CB72-4425-AECB-6A6C901DDDA8}"/>
              </a:ext>
            </a:extLst>
          </p:cNvPr>
          <p:cNvSpPr>
            <a:spLocks noGrp="1"/>
          </p:cNvSpPr>
          <p:nvPr>
            <p:ph type="body" sz="quarter" idx="13" hasCustomPrompt="1"/>
          </p:nvPr>
        </p:nvSpPr>
        <p:spPr>
          <a:xfrm>
            <a:off x="289017" y="867600"/>
            <a:ext cx="6673034" cy="907941"/>
          </a:xfrm>
          <a:prstGeom prst="rect">
            <a:avLst/>
          </a:prstGeom>
        </p:spPr>
        <p:txBody>
          <a:bodyPr wrap="square" lIns="0" tIns="0" rIns="0" bIns="0">
            <a:spAutoFit/>
          </a:bodyPr>
          <a:lstStyle>
            <a:lvl1pPr marL="0" indent="0">
              <a:spcBef>
                <a:spcPts val="0"/>
              </a:spcBef>
              <a:buFontTx/>
              <a:buNone/>
              <a:defRPr sz="1100" b="1">
                <a:solidFill>
                  <a:schemeClr val="accent1"/>
                </a:solidFill>
              </a:defRPr>
            </a:lvl1pPr>
            <a:lvl2pPr marL="180000" indent="-180000">
              <a:spcBef>
                <a:spcPts val="600"/>
              </a:spcBef>
              <a:buClr>
                <a:schemeClr val="accent2"/>
              </a:buClr>
              <a:buFont typeface="Arial" panose="020B0604020202020204" pitchFamily="34" charset="0"/>
              <a:buChar char="•"/>
              <a:defRPr sz="1100" b="1">
                <a:solidFill>
                  <a:schemeClr val="accent2"/>
                </a:solidFill>
              </a:defRPr>
            </a:lvl2pPr>
            <a:lvl3pPr marL="0" indent="0">
              <a:spcBef>
                <a:spcPts val="600"/>
              </a:spcBef>
              <a:buFontTx/>
              <a:buNone/>
              <a:defRPr sz="900">
                <a:solidFill>
                  <a:schemeClr val="accent1"/>
                </a:solidFill>
              </a:defRPr>
            </a:lvl3pPr>
            <a:lvl4pPr marL="0" indent="0">
              <a:spcBef>
                <a:spcPts val="0"/>
              </a:spcBef>
              <a:buFontTx/>
              <a:buNone/>
              <a:defRPr sz="900">
                <a:solidFill>
                  <a:schemeClr val="accent1"/>
                </a:solidFill>
              </a:defRPr>
            </a:lvl4pPr>
            <a:lvl5pPr marL="0" indent="0">
              <a:spcBef>
                <a:spcPts val="0"/>
              </a:spcBef>
              <a:buFontTx/>
              <a:buNone/>
              <a:defRPr sz="900">
                <a:solidFill>
                  <a:schemeClr val="accent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ZoneTexte 7">
            <a:extLst>
              <a:ext uri="{FF2B5EF4-FFF2-40B4-BE49-F238E27FC236}">
                <a16:creationId xmlns:a16="http://schemas.microsoft.com/office/drawing/2014/main" id="{69BB7290-CFE8-4F7E-B0BB-393F821E4E0D}"/>
              </a:ext>
            </a:extLst>
          </p:cNvPr>
          <p:cNvSpPr txBox="1"/>
          <p:nvPr userDrawn="1"/>
        </p:nvSpPr>
        <p:spPr bwMode="auto">
          <a:xfrm>
            <a:off x="7427707" y="4933262"/>
            <a:ext cx="954303" cy="84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550" b="0" i="0" u="none" strike="noStrike" kern="1200" cap="none" spc="0" normalizeH="0" baseline="0" noProof="0">
                <a:ln>
                  <a:noFill/>
                </a:ln>
                <a:solidFill>
                  <a:srgbClr val="26358C"/>
                </a:solidFill>
                <a:effectLst/>
                <a:uLnTx/>
                <a:uFillTx/>
                <a:latin typeface="Arial" panose="020B0604020202020204"/>
                <a:ea typeface="+mn-ea"/>
                <a:cs typeface="Calibri" panose="020F0502020204030204" pitchFamily="34" charset="0"/>
              </a:rPr>
              <a:t>DOCUMENT CONFIDENTIEL </a:t>
            </a:r>
          </a:p>
        </p:txBody>
      </p:sp>
      <p:sp>
        <p:nvSpPr>
          <p:cNvPr id="10" name="Espace réservé du numéro de diapositive 5">
            <a:extLst>
              <a:ext uri="{FF2B5EF4-FFF2-40B4-BE49-F238E27FC236}">
                <a16:creationId xmlns:a16="http://schemas.microsoft.com/office/drawing/2014/main" id="{FA4344BC-C353-4753-B74A-4E96AA9FFC55}"/>
              </a:ext>
            </a:extLst>
          </p:cNvPr>
          <p:cNvSpPr>
            <a:spLocks noGrp="1"/>
          </p:cNvSpPr>
          <p:nvPr>
            <p:ph type="sldNum" sz="quarter" idx="4"/>
          </p:nvPr>
        </p:nvSpPr>
        <p:spPr>
          <a:xfrm>
            <a:off x="8602982" y="4845362"/>
            <a:ext cx="252000" cy="252000"/>
          </a:xfrm>
          <a:prstGeom prst="rect">
            <a:avLst/>
          </a:prstGeom>
        </p:spPr>
        <p:txBody>
          <a:bodyPr vert="horz" lIns="0" tIns="0" rIns="0" bIns="0" rtlCol="0" anchor="ctr" anchorCtr="0"/>
          <a:lstStyle>
            <a:lvl1pPr algn="r">
              <a:defRPr sz="800" b="0">
                <a:solidFill>
                  <a:schemeClr val="accent1"/>
                </a:solidFill>
                <a:latin typeface="+mn-lt"/>
              </a:defRPr>
            </a:lvl1pPr>
          </a:lstStyle>
          <a:p>
            <a:fld id="{95249FB3-2D92-4B86-AF9E-9917563CAFD2}" type="slidenum">
              <a:rPr lang="fr-FR" smtClean="0"/>
              <a:pPr/>
              <a:t>‹N°›</a:t>
            </a:fld>
            <a:endParaRPr lang="fr-FR"/>
          </a:p>
        </p:txBody>
      </p:sp>
      <p:sp>
        <p:nvSpPr>
          <p:cNvPr id="13" name="Footer Placeholder 4">
            <a:extLst>
              <a:ext uri="{FF2B5EF4-FFF2-40B4-BE49-F238E27FC236}">
                <a16:creationId xmlns:a16="http://schemas.microsoft.com/office/drawing/2014/main" id="{B30C785E-3008-4C9B-8FB9-86CFEA59DB36}"/>
              </a:ext>
            </a:extLst>
          </p:cNvPr>
          <p:cNvSpPr>
            <a:spLocks noGrp="1"/>
          </p:cNvSpPr>
          <p:nvPr>
            <p:ph type="ftr" sz="quarter" idx="12"/>
          </p:nvPr>
        </p:nvSpPr>
        <p:spPr>
          <a:xfrm>
            <a:off x="289018" y="4933262"/>
            <a:ext cx="4282982" cy="84639"/>
          </a:xfrm>
          <a:prstGeom prst="rect">
            <a:avLst/>
          </a:prstGeom>
        </p:spPr>
        <p:txBody>
          <a:bodyPr wrap="square" lIns="0" tIns="0" rIns="0" bIns="0">
            <a:spAutoFit/>
          </a:bodyPr>
          <a:lstStyle>
            <a:lvl1pPr>
              <a:defRPr sz="550">
                <a:solidFill>
                  <a:schemeClr val="accent1"/>
                </a:solidFill>
              </a:defRPr>
            </a:lvl1pPr>
          </a:lstStyle>
          <a:p>
            <a:r>
              <a:rPr lang="fr-FR">
                <a:solidFill>
                  <a:srgbClr val="26358C"/>
                </a:solidFill>
              </a:rPr>
              <a:t>IMPACT DU COVID-19 SUR LE MARCHE DES VINS ET SPIRITUEUX  / WEBINAR SECTORIEL ZONE</a:t>
            </a:r>
          </a:p>
        </p:txBody>
      </p:sp>
      <p:pic>
        <p:nvPicPr>
          <p:cNvPr id="12" name="Image 11" descr="Une image contenant objet, horloge&#10;&#10;Description générée automatiquement">
            <a:extLst>
              <a:ext uri="{FF2B5EF4-FFF2-40B4-BE49-F238E27FC236}">
                <a16:creationId xmlns:a16="http://schemas.microsoft.com/office/drawing/2014/main" id="{1187A5F2-3CBE-4546-ADF1-7D600826FE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7813" y="232141"/>
            <a:ext cx="637169" cy="492031"/>
          </a:xfrm>
          <a:prstGeom prst="rect">
            <a:avLst/>
          </a:prstGeom>
        </p:spPr>
      </p:pic>
      <p:pic>
        <p:nvPicPr>
          <p:cNvPr id="14" name="Image 13">
            <a:extLst>
              <a:ext uri="{FF2B5EF4-FFF2-40B4-BE49-F238E27FC236}">
                <a16:creationId xmlns:a16="http://schemas.microsoft.com/office/drawing/2014/main" id="{8FC39A64-6E87-429D-8741-3EEBDFB6CD4D}"/>
              </a:ext>
            </a:extLst>
          </p:cNvPr>
          <p:cNvPicPr>
            <a:picLocks noChangeAspect="1"/>
          </p:cNvPicPr>
          <p:nvPr userDrawn="1"/>
        </p:nvPicPr>
        <p:blipFill>
          <a:blip r:embed="rId3"/>
          <a:stretch>
            <a:fillRect/>
          </a:stretch>
        </p:blipFill>
        <p:spPr>
          <a:xfrm>
            <a:off x="6732740" y="232141"/>
            <a:ext cx="1377501" cy="433699"/>
          </a:xfrm>
          <a:prstGeom prst="rect">
            <a:avLst/>
          </a:prstGeom>
        </p:spPr>
      </p:pic>
    </p:spTree>
    <p:extLst>
      <p:ext uri="{BB962C8B-B14F-4D97-AF65-F5344CB8AC3E}">
        <p14:creationId xmlns:p14="http://schemas.microsoft.com/office/powerpoint/2010/main" val="4046966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u 9">
    <p:spTree>
      <p:nvGrpSpPr>
        <p:cNvPr id="1" name=""/>
        <p:cNvGrpSpPr/>
        <p:nvPr/>
      </p:nvGrpSpPr>
      <p:grpSpPr>
        <a:xfrm>
          <a:off x="0" y="0"/>
          <a:ext cx="0" cy="0"/>
          <a:chOff x="0" y="0"/>
          <a:chExt cx="0" cy="0"/>
        </a:xfrm>
      </p:grpSpPr>
      <p:sp>
        <p:nvSpPr>
          <p:cNvPr id="14" name="Espace réservé pour une image  4">
            <a:extLst>
              <a:ext uri="{FF2B5EF4-FFF2-40B4-BE49-F238E27FC236}">
                <a16:creationId xmlns:a16="http://schemas.microsoft.com/office/drawing/2014/main" id="{DB457443-206F-4DEC-9516-9B8F5B283C84}"/>
              </a:ext>
            </a:extLst>
          </p:cNvPr>
          <p:cNvSpPr>
            <a:spLocks noGrp="1"/>
          </p:cNvSpPr>
          <p:nvPr>
            <p:ph type="pic" sz="quarter" idx="15" hasCustomPrompt="1"/>
          </p:nvPr>
        </p:nvSpPr>
        <p:spPr>
          <a:xfrm>
            <a:off x="7804690" y="968696"/>
            <a:ext cx="1008000" cy="828000"/>
          </a:xfrm>
          <a:prstGeom prst="rect">
            <a:avLst/>
          </a:prstGeom>
          <a:solidFill>
            <a:schemeClr val="bg1">
              <a:lumMod val="85000"/>
            </a:schemeClr>
          </a:solidFill>
        </p:spPr>
        <p:txBody>
          <a:bodyPr/>
          <a:lstStyle>
            <a:lvl1pPr marL="0" indent="0" algn="ctr">
              <a:buFontTx/>
              <a:buNone/>
              <a:defRPr sz="1200"/>
            </a:lvl1pPr>
          </a:lstStyle>
          <a:p>
            <a:r>
              <a:rPr lang="fr-FR"/>
              <a:t>PHOTO</a:t>
            </a:r>
          </a:p>
        </p:txBody>
      </p:sp>
      <p:sp>
        <p:nvSpPr>
          <p:cNvPr id="2" name="Titre 1">
            <a:extLst>
              <a:ext uri="{FF2B5EF4-FFF2-40B4-BE49-F238E27FC236}">
                <a16:creationId xmlns:a16="http://schemas.microsoft.com/office/drawing/2014/main" id="{9709AE41-F278-4BF2-B3D9-B6699E715A1D}"/>
              </a:ext>
            </a:extLst>
          </p:cNvPr>
          <p:cNvSpPr>
            <a:spLocks noGrp="1"/>
          </p:cNvSpPr>
          <p:nvPr>
            <p:ph type="title" hasCustomPrompt="1"/>
          </p:nvPr>
        </p:nvSpPr>
        <p:spPr>
          <a:xfrm>
            <a:off x="289016" y="303352"/>
            <a:ext cx="6673034" cy="276999"/>
          </a:xfrm>
          <a:prstGeom prst="rect">
            <a:avLst/>
          </a:prstGeom>
        </p:spPr>
        <p:txBody>
          <a:bodyPr wrap="square" lIns="0" tIns="0" rIns="0" bIns="0" anchor="t" anchorCtr="0">
            <a:spAutoFit/>
          </a:bodyPr>
          <a:lstStyle>
            <a:lvl1pPr algn="l">
              <a:defRPr sz="1800" b="1">
                <a:solidFill>
                  <a:schemeClr val="accent1"/>
                </a:solidFill>
              </a:defRPr>
            </a:lvl1pPr>
          </a:lstStyle>
          <a:p>
            <a:r>
              <a:rPr lang="fr-FR"/>
              <a:t>MODIFIEZ LE STYLE DU TITRE</a:t>
            </a:r>
          </a:p>
        </p:txBody>
      </p:sp>
      <p:sp>
        <p:nvSpPr>
          <p:cNvPr id="3" name="Isosceles Triangle 2"/>
          <p:cNvSpPr/>
          <p:nvPr userDrawn="1"/>
        </p:nvSpPr>
        <p:spPr>
          <a:xfrm rot="16200000" flipV="1">
            <a:off x="-89315" y="321456"/>
            <a:ext cx="415790" cy="237161"/>
          </a:xfrm>
          <a:prstGeom prst="triangle">
            <a:avLst/>
          </a:prstGeom>
          <a:solidFill>
            <a:srgbClr val="4DEA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Espace réservé du texte 4">
            <a:extLst>
              <a:ext uri="{FF2B5EF4-FFF2-40B4-BE49-F238E27FC236}">
                <a16:creationId xmlns:a16="http://schemas.microsoft.com/office/drawing/2014/main" id="{196022A4-CB72-4425-AECB-6A6C901DDDA8}"/>
              </a:ext>
            </a:extLst>
          </p:cNvPr>
          <p:cNvSpPr>
            <a:spLocks noGrp="1"/>
          </p:cNvSpPr>
          <p:nvPr>
            <p:ph type="body" sz="quarter" idx="13" hasCustomPrompt="1"/>
          </p:nvPr>
        </p:nvSpPr>
        <p:spPr>
          <a:xfrm>
            <a:off x="289017" y="867600"/>
            <a:ext cx="6673034" cy="907941"/>
          </a:xfrm>
          <a:prstGeom prst="rect">
            <a:avLst/>
          </a:prstGeom>
        </p:spPr>
        <p:txBody>
          <a:bodyPr wrap="square" lIns="0" tIns="0" rIns="0" bIns="0">
            <a:spAutoFit/>
          </a:bodyPr>
          <a:lstStyle>
            <a:lvl1pPr marL="0" indent="0">
              <a:spcBef>
                <a:spcPts val="0"/>
              </a:spcBef>
              <a:buFontTx/>
              <a:buNone/>
              <a:defRPr sz="1100" b="1">
                <a:solidFill>
                  <a:schemeClr val="accent1"/>
                </a:solidFill>
              </a:defRPr>
            </a:lvl1pPr>
            <a:lvl2pPr marL="180000" indent="-180000">
              <a:spcBef>
                <a:spcPts val="600"/>
              </a:spcBef>
              <a:buClr>
                <a:schemeClr val="accent2"/>
              </a:buClr>
              <a:buFont typeface="Arial" panose="020B0604020202020204" pitchFamily="34" charset="0"/>
              <a:buChar char="•"/>
              <a:defRPr sz="1100" b="1">
                <a:solidFill>
                  <a:schemeClr val="accent2"/>
                </a:solidFill>
              </a:defRPr>
            </a:lvl2pPr>
            <a:lvl3pPr marL="0" indent="0">
              <a:spcBef>
                <a:spcPts val="600"/>
              </a:spcBef>
              <a:buFontTx/>
              <a:buNone/>
              <a:defRPr sz="900">
                <a:solidFill>
                  <a:schemeClr val="accent1"/>
                </a:solidFill>
              </a:defRPr>
            </a:lvl3pPr>
            <a:lvl4pPr marL="0" indent="0">
              <a:spcBef>
                <a:spcPts val="0"/>
              </a:spcBef>
              <a:buFontTx/>
              <a:buNone/>
              <a:defRPr sz="900">
                <a:solidFill>
                  <a:schemeClr val="accent1"/>
                </a:solidFill>
              </a:defRPr>
            </a:lvl4pPr>
            <a:lvl5pPr marL="0" indent="0">
              <a:spcBef>
                <a:spcPts val="0"/>
              </a:spcBef>
              <a:buFontTx/>
              <a:buNone/>
              <a:defRPr sz="900">
                <a:solidFill>
                  <a:schemeClr val="accent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Triangle isocèle 10">
            <a:extLst>
              <a:ext uri="{FF2B5EF4-FFF2-40B4-BE49-F238E27FC236}">
                <a16:creationId xmlns:a16="http://schemas.microsoft.com/office/drawing/2014/main" id="{4F644F3A-FC92-4285-9A62-997451E19C12}"/>
              </a:ext>
            </a:extLst>
          </p:cNvPr>
          <p:cNvSpPr/>
          <p:nvPr userDrawn="1"/>
        </p:nvSpPr>
        <p:spPr>
          <a:xfrm rot="16200000" flipH="1">
            <a:off x="7511989" y="1028182"/>
            <a:ext cx="252000" cy="1440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26358C"/>
              </a:solidFill>
              <a:latin typeface="Calibri" panose="020F0502020204030204" pitchFamily="34" charset="0"/>
              <a:cs typeface="Calibri" panose="020F0502020204030204" pitchFamily="34" charset="0"/>
            </a:endParaRPr>
          </a:p>
        </p:txBody>
      </p:sp>
      <p:sp>
        <p:nvSpPr>
          <p:cNvPr id="10" name="ZoneTexte 9">
            <a:extLst>
              <a:ext uri="{FF2B5EF4-FFF2-40B4-BE49-F238E27FC236}">
                <a16:creationId xmlns:a16="http://schemas.microsoft.com/office/drawing/2014/main" id="{62119C57-4359-49B3-A937-0D7A2A539F29}"/>
              </a:ext>
            </a:extLst>
          </p:cNvPr>
          <p:cNvSpPr txBox="1"/>
          <p:nvPr userDrawn="1"/>
        </p:nvSpPr>
        <p:spPr bwMode="auto">
          <a:xfrm>
            <a:off x="7427707" y="4933262"/>
            <a:ext cx="954303" cy="84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550" b="0" i="0" u="none" strike="noStrike" kern="1200" cap="none" spc="0" normalizeH="0" baseline="0" noProof="0">
                <a:ln>
                  <a:noFill/>
                </a:ln>
                <a:solidFill>
                  <a:srgbClr val="26358C"/>
                </a:solidFill>
                <a:effectLst/>
                <a:uLnTx/>
                <a:uFillTx/>
                <a:latin typeface="Arial" panose="020B0604020202020204"/>
                <a:ea typeface="+mn-ea"/>
                <a:cs typeface="Calibri" panose="020F0502020204030204" pitchFamily="34" charset="0"/>
              </a:rPr>
              <a:t>DOCUMENT CONFIDENTIEL </a:t>
            </a:r>
          </a:p>
        </p:txBody>
      </p:sp>
      <p:sp>
        <p:nvSpPr>
          <p:cNvPr id="15" name="Espace réservé du numéro de diapositive 5">
            <a:extLst>
              <a:ext uri="{FF2B5EF4-FFF2-40B4-BE49-F238E27FC236}">
                <a16:creationId xmlns:a16="http://schemas.microsoft.com/office/drawing/2014/main" id="{156A9F2F-5BE8-436D-8CAA-3DB1B797D06E}"/>
              </a:ext>
            </a:extLst>
          </p:cNvPr>
          <p:cNvSpPr>
            <a:spLocks noGrp="1"/>
          </p:cNvSpPr>
          <p:nvPr>
            <p:ph type="sldNum" sz="quarter" idx="4"/>
          </p:nvPr>
        </p:nvSpPr>
        <p:spPr>
          <a:xfrm>
            <a:off x="8602982" y="4845362"/>
            <a:ext cx="252000" cy="252000"/>
          </a:xfrm>
          <a:prstGeom prst="rect">
            <a:avLst/>
          </a:prstGeom>
        </p:spPr>
        <p:txBody>
          <a:bodyPr vert="horz" lIns="0" tIns="0" rIns="0" bIns="0" rtlCol="0" anchor="ctr" anchorCtr="0"/>
          <a:lstStyle>
            <a:lvl1pPr algn="r">
              <a:defRPr sz="800" b="0">
                <a:solidFill>
                  <a:schemeClr val="accent1"/>
                </a:solidFill>
                <a:latin typeface="+mn-lt"/>
              </a:defRPr>
            </a:lvl1pPr>
          </a:lstStyle>
          <a:p>
            <a:fld id="{95249FB3-2D92-4B86-AF9E-9917563CAFD2}" type="slidenum">
              <a:rPr lang="fr-FR" smtClean="0"/>
              <a:pPr/>
              <a:t>‹N°›</a:t>
            </a:fld>
            <a:endParaRPr lang="fr-FR"/>
          </a:p>
        </p:txBody>
      </p:sp>
      <p:sp>
        <p:nvSpPr>
          <p:cNvPr id="16" name="Footer Placeholder 4">
            <a:extLst>
              <a:ext uri="{FF2B5EF4-FFF2-40B4-BE49-F238E27FC236}">
                <a16:creationId xmlns:a16="http://schemas.microsoft.com/office/drawing/2014/main" id="{0CB29D67-895D-4313-9D70-581F23665DCD}"/>
              </a:ext>
            </a:extLst>
          </p:cNvPr>
          <p:cNvSpPr>
            <a:spLocks noGrp="1"/>
          </p:cNvSpPr>
          <p:nvPr>
            <p:ph type="ftr" sz="quarter" idx="12"/>
          </p:nvPr>
        </p:nvSpPr>
        <p:spPr>
          <a:xfrm>
            <a:off x="289018" y="4933262"/>
            <a:ext cx="4282982" cy="84639"/>
          </a:xfrm>
          <a:prstGeom prst="rect">
            <a:avLst/>
          </a:prstGeom>
        </p:spPr>
        <p:txBody>
          <a:bodyPr wrap="square" lIns="0" tIns="0" rIns="0" bIns="0">
            <a:spAutoFit/>
          </a:bodyPr>
          <a:lstStyle>
            <a:lvl1pPr>
              <a:defRPr sz="550">
                <a:solidFill>
                  <a:schemeClr val="accent1"/>
                </a:solidFill>
              </a:defRPr>
            </a:lvl1pPr>
          </a:lstStyle>
          <a:p>
            <a:r>
              <a:rPr lang="fr-FR">
                <a:solidFill>
                  <a:srgbClr val="26358C"/>
                </a:solidFill>
              </a:rPr>
              <a:t>IMPACT DU COVID-19 SUR LE MARCHE DES VINS ET SPIRITUEUX  / WEBINAR SECTORIEL ZONE</a:t>
            </a:r>
          </a:p>
        </p:txBody>
      </p:sp>
      <p:pic>
        <p:nvPicPr>
          <p:cNvPr id="12" name="Image 11" descr="Une image contenant objet, horloge&#10;&#10;Description générée automatiquement">
            <a:extLst>
              <a:ext uri="{FF2B5EF4-FFF2-40B4-BE49-F238E27FC236}">
                <a16:creationId xmlns:a16="http://schemas.microsoft.com/office/drawing/2014/main" id="{E43F5734-F382-4910-9FDD-A98BFB92A9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7813" y="232141"/>
            <a:ext cx="637169" cy="492031"/>
          </a:xfrm>
          <a:prstGeom prst="rect">
            <a:avLst/>
          </a:prstGeom>
        </p:spPr>
      </p:pic>
      <p:pic>
        <p:nvPicPr>
          <p:cNvPr id="17" name="Image 16">
            <a:extLst>
              <a:ext uri="{FF2B5EF4-FFF2-40B4-BE49-F238E27FC236}">
                <a16:creationId xmlns:a16="http://schemas.microsoft.com/office/drawing/2014/main" id="{C129011F-81D9-459E-BF61-0282EE45E609}"/>
              </a:ext>
            </a:extLst>
          </p:cNvPr>
          <p:cNvPicPr>
            <a:picLocks noChangeAspect="1"/>
          </p:cNvPicPr>
          <p:nvPr userDrawn="1"/>
        </p:nvPicPr>
        <p:blipFill>
          <a:blip r:embed="rId3"/>
          <a:stretch>
            <a:fillRect/>
          </a:stretch>
        </p:blipFill>
        <p:spPr>
          <a:xfrm>
            <a:off x="6732740" y="232141"/>
            <a:ext cx="1377501" cy="433699"/>
          </a:xfrm>
          <a:prstGeom prst="rect">
            <a:avLst/>
          </a:prstGeom>
        </p:spPr>
      </p:pic>
    </p:spTree>
    <p:extLst>
      <p:ext uri="{BB962C8B-B14F-4D97-AF65-F5344CB8AC3E}">
        <p14:creationId xmlns:p14="http://schemas.microsoft.com/office/powerpoint/2010/main" val="24934814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u 10">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BD7FE764-0007-414B-8392-8B1B1BD092B5}"/>
              </a:ext>
            </a:extLst>
          </p:cNvPr>
          <p:cNvSpPr>
            <a:spLocks noGrp="1"/>
          </p:cNvSpPr>
          <p:nvPr>
            <p:ph type="body" sz="quarter" idx="17"/>
          </p:nvPr>
        </p:nvSpPr>
        <p:spPr>
          <a:xfrm>
            <a:off x="288925" y="1236639"/>
            <a:ext cx="4032000" cy="1692000"/>
          </a:xfrm>
          <a:prstGeom prst="rect">
            <a:avLst/>
          </a:prstGeom>
        </p:spPr>
        <p:txBody>
          <a:bodyPr lIns="0" tIns="0" rIns="0" bIns="0"/>
          <a:lstStyle>
            <a:lvl1pPr marL="180000" indent="-180000">
              <a:spcBef>
                <a:spcPts val="0"/>
              </a:spcBef>
              <a:spcAft>
                <a:spcPts val="400"/>
              </a:spcAft>
              <a:buFont typeface="Arial" panose="020B0604020202020204" pitchFamily="34" charset="0"/>
              <a:buChar char="•"/>
              <a:defRPr sz="1100" b="1">
                <a:solidFill>
                  <a:schemeClr val="accent2"/>
                </a:solidFill>
              </a:defRPr>
            </a:lvl1pPr>
            <a:lvl2pPr marL="0" indent="0" algn="just">
              <a:lnSpc>
                <a:spcPct val="90000"/>
              </a:lnSpc>
              <a:spcBef>
                <a:spcPts val="0"/>
              </a:spcBef>
              <a:buFontTx/>
              <a:buNone/>
              <a:defRPr sz="900">
                <a:solidFill>
                  <a:schemeClr val="accent1"/>
                </a:solidFill>
              </a:defRPr>
            </a:lvl2pPr>
            <a:lvl3pPr marL="0" indent="0" algn="just">
              <a:lnSpc>
                <a:spcPct val="90000"/>
              </a:lnSpc>
              <a:spcBef>
                <a:spcPts val="0"/>
              </a:spcBef>
              <a:buFontTx/>
              <a:buNone/>
              <a:tabLst/>
              <a:defRPr sz="900">
                <a:solidFill>
                  <a:schemeClr val="accent1"/>
                </a:solidFill>
              </a:defRPr>
            </a:lvl3pPr>
            <a:lvl4pPr marL="0" indent="0" algn="just">
              <a:lnSpc>
                <a:spcPct val="90000"/>
              </a:lnSpc>
              <a:spcBef>
                <a:spcPts val="0"/>
              </a:spcBef>
              <a:buFontTx/>
              <a:buNone/>
              <a:defRPr sz="900">
                <a:solidFill>
                  <a:schemeClr val="accent1"/>
                </a:solidFill>
              </a:defRPr>
            </a:lvl4pPr>
            <a:lvl5pPr marL="0" indent="0" algn="just">
              <a:lnSpc>
                <a:spcPct val="90000"/>
              </a:lnSpc>
              <a:spcBef>
                <a:spcPts val="0"/>
              </a:spcBef>
              <a:buFontTx/>
              <a:buNone/>
              <a:defRPr sz="900">
                <a:solidFill>
                  <a:schemeClr val="accent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pour une image  4">
            <a:extLst>
              <a:ext uri="{FF2B5EF4-FFF2-40B4-BE49-F238E27FC236}">
                <a16:creationId xmlns:a16="http://schemas.microsoft.com/office/drawing/2014/main" id="{D38E1541-C8F0-4A04-8987-7EC309A032E8}"/>
              </a:ext>
            </a:extLst>
          </p:cNvPr>
          <p:cNvSpPr>
            <a:spLocks noGrp="1"/>
          </p:cNvSpPr>
          <p:nvPr>
            <p:ph type="pic" sz="quarter" idx="13" hasCustomPrompt="1"/>
          </p:nvPr>
        </p:nvSpPr>
        <p:spPr>
          <a:xfrm>
            <a:off x="3421016" y="1239738"/>
            <a:ext cx="900000" cy="720000"/>
          </a:xfrm>
          <a:prstGeom prst="rect">
            <a:avLst/>
          </a:prstGeom>
          <a:solidFill>
            <a:schemeClr val="bg1">
              <a:lumMod val="85000"/>
            </a:schemeClr>
          </a:solidFill>
        </p:spPr>
        <p:txBody>
          <a:bodyPr/>
          <a:lstStyle>
            <a:lvl1pPr marL="0" indent="0" algn="ctr">
              <a:buFontTx/>
              <a:buNone/>
              <a:defRPr sz="1200"/>
            </a:lvl1pPr>
          </a:lstStyle>
          <a:p>
            <a:r>
              <a:rPr lang="fr-FR"/>
              <a:t>PHOTO</a:t>
            </a:r>
          </a:p>
        </p:txBody>
      </p:sp>
      <p:sp>
        <p:nvSpPr>
          <p:cNvPr id="20" name="Espace réservé pour une image  4">
            <a:extLst>
              <a:ext uri="{FF2B5EF4-FFF2-40B4-BE49-F238E27FC236}">
                <a16:creationId xmlns:a16="http://schemas.microsoft.com/office/drawing/2014/main" id="{DDF6B8A9-630F-4A4B-80BC-48CF30BEB0CD}"/>
              </a:ext>
            </a:extLst>
          </p:cNvPr>
          <p:cNvSpPr>
            <a:spLocks noGrp="1"/>
          </p:cNvSpPr>
          <p:nvPr>
            <p:ph type="pic" sz="quarter" idx="14" hasCustomPrompt="1"/>
          </p:nvPr>
        </p:nvSpPr>
        <p:spPr>
          <a:xfrm>
            <a:off x="3421016" y="3143256"/>
            <a:ext cx="900000" cy="720000"/>
          </a:xfrm>
          <a:prstGeom prst="rect">
            <a:avLst/>
          </a:prstGeom>
          <a:solidFill>
            <a:schemeClr val="bg1">
              <a:lumMod val="85000"/>
            </a:schemeClr>
          </a:solidFill>
        </p:spPr>
        <p:txBody>
          <a:bodyPr/>
          <a:lstStyle>
            <a:lvl1pPr marL="0" indent="0" algn="ctr">
              <a:buFontTx/>
              <a:buNone/>
              <a:defRPr sz="1200"/>
            </a:lvl1pPr>
          </a:lstStyle>
          <a:p>
            <a:r>
              <a:rPr lang="fr-FR"/>
              <a:t>PHOTO</a:t>
            </a:r>
          </a:p>
        </p:txBody>
      </p:sp>
      <p:sp>
        <p:nvSpPr>
          <p:cNvPr id="21" name="Espace réservé pour une image  4">
            <a:extLst>
              <a:ext uri="{FF2B5EF4-FFF2-40B4-BE49-F238E27FC236}">
                <a16:creationId xmlns:a16="http://schemas.microsoft.com/office/drawing/2014/main" id="{8C185711-FA70-4357-8249-E75759E96AC0}"/>
              </a:ext>
            </a:extLst>
          </p:cNvPr>
          <p:cNvSpPr>
            <a:spLocks noGrp="1"/>
          </p:cNvSpPr>
          <p:nvPr>
            <p:ph type="pic" sz="quarter" idx="15" hasCustomPrompt="1"/>
          </p:nvPr>
        </p:nvSpPr>
        <p:spPr>
          <a:xfrm>
            <a:off x="7886640" y="1239738"/>
            <a:ext cx="900000" cy="734503"/>
          </a:xfrm>
          <a:prstGeom prst="rect">
            <a:avLst/>
          </a:prstGeom>
          <a:solidFill>
            <a:schemeClr val="bg1">
              <a:lumMod val="85000"/>
            </a:schemeClr>
          </a:solidFill>
        </p:spPr>
        <p:txBody>
          <a:bodyPr/>
          <a:lstStyle>
            <a:lvl1pPr marL="0" indent="0" algn="ctr">
              <a:buFontTx/>
              <a:buNone/>
              <a:defRPr sz="1200"/>
            </a:lvl1pPr>
          </a:lstStyle>
          <a:p>
            <a:r>
              <a:rPr lang="fr-FR"/>
              <a:t>PHOTO</a:t>
            </a:r>
          </a:p>
        </p:txBody>
      </p:sp>
      <p:sp>
        <p:nvSpPr>
          <p:cNvPr id="22" name="Espace réservé pour une image  4">
            <a:extLst>
              <a:ext uri="{FF2B5EF4-FFF2-40B4-BE49-F238E27FC236}">
                <a16:creationId xmlns:a16="http://schemas.microsoft.com/office/drawing/2014/main" id="{FA9206A3-16FE-4CAC-928E-E5D2B8D27B98}"/>
              </a:ext>
            </a:extLst>
          </p:cNvPr>
          <p:cNvSpPr>
            <a:spLocks noGrp="1"/>
          </p:cNvSpPr>
          <p:nvPr>
            <p:ph type="pic" sz="quarter" idx="16" hasCustomPrompt="1"/>
          </p:nvPr>
        </p:nvSpPr>
        <p:spPr>
          <a:xfrm>
            <a:off x="7883971" y="3150621"/>
            <a:ext cx="900000" cy="720000"/>
          </a:xfrm>
          <a:prstGeom prst="rect">
            <a:avLst/>
          </a:prstGeom>
          <a:solidFill>
            <a:schemeClr val="bg1">
              <a:lumMod val="85000"/>
            </a:schemeClr>
          </a:solidFill>
        </p:spPr>
        <p:txBody>
          <a:bodyPr/>
          <a:lstStyle>
            <a:lvl1pPr marL="0" indent="0" algn="ctr">
              <a:buFontTx/>
              <a:buNone/>
              <a:defRPr sz="1200"/>
            </a:lvl1pPr>
          </a:lstStyle>
          <a:p>
            <a:r>
              <a:rPr lang="fr-FR"/>
              <a:t>PHOTO</a:t>
            </a:r>
          </a:p>
        </p:txBody>
      </p:sp>
      <p:sp>
        <p:nvSpPr>
          <p:cNvPr id="2" name="Titre 1">
            <a:extLst>
              <a:ext uri="{FF2B5EF4-FFF2-40B4-BE49-F238E27FC236}">
                <a16:creationId xmlns:a16="http://schemas.microsoft.com/office/drawing/2014/main" id="{9709AE41-F278-4BF2-B3D9-B6699E715A1D}"/>
              </a:ext>
            </a:extLst>
          </p:cNvPr>
          <p:cNvSpPr>
            <a:spLocks noGrp="1"/>
          </p:cNvSpPr>
          <p:nvPr>
            <p:ph type="title" hasCustomPrompt="1"/>
          </p:nvPr>
        </p:nvSpPr>
        <p:spPr>
          <a:xfrm>
            <a:off x="289016" y="303352"/>
            <a:ext cx="6673034" cy="276999"/>
          </a:xfrm>
          <a:prstGeom prst="rect">
            <a:avLst/>
          </a:prstGeom>
        </p:spPr>
        <p:txBody>
          <a:bodyPr wrap="square" lIns="0" tIns="0" rIns="0" bIns="0" anchor="t" anchorCtr="0">
            <a:spAutoFit/>
          </a:bodyPr>
          <a:lstStyle>
            <a:lvl1pPr algn="l">
              <a:defRPr sz="1800" b="1">
                <a:solidFill>
                  <a:schemeClr val="accent1"/>
                </a:solidFill>
              </a:defRPr>
            </a:lvl1pPr>
          </a:lstStyle>
          <a:p>
            <a:r>
              <a:rPr lang="fr-FR"/>
              <a:t>MODIFIEZ LE STYLE DU TITRE</a:t>
            </a:r>
          </a:p>
        </p:txBody>
      </p:sp>
      <p:sp>
        <p:nvSpPr>
          <p:cNvPr id="3" name="Isosceles Triangle 2"/>
          <p:cNvSpPr/>
          <p:nvPr userDrawn="1"/>
        </p:nvSpPr>
        <p:spPr>
          <a:xfrm rot="16200000" flipV="1">
            <a:off x="-89315" y="321456"/>
            <a:ext cx="415790" cy="237161"/>
          </a:xfrm>
          <a:prstGeom prst="triangle">
            <a:avLst/>
          </a:prstGeom>
          <a:solidFill>
            <a:srgbClr val="4DEA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cxnSp>
        <p:nvCxnSpPr>
          <p:cNvPr id="11" name="Straight Connector 8">
            <a:extLst>
              <a:ext uri="{FF2B5EF4-FFF2-40B4-BE49-F238E27FC236}">
                <a16:creationId xmlns:a16="http://schemas.microsoft.com/office/drawing/2014/main" id="{32EDBD87-CF1A-4DA5-8544-DB224065B0EC}"/>
              </a:ext>
            </a:extLst>
          </p:cNvPr>
          <p:cNvCxnSpPr>
            <a:cxnSpLocks/>
          </p:cNvCxnSpPr>
          <p:nvPr userDrawn="1"/>
        </p:nvCxnSpPr>
        <p:spPr>
          <a:xfrm flipH="1" flipV="1">
            <a:off x="4537907" y="1204157"/>
            <a:ext cx="0" cy="3672000"/>
          </a:xfrm>
          <a:prstGeom prst="line">
            <a:avLst/>
          </a:prstGeom>
          <a:noFill/>
          <a:ln w="28575" cap="flat" cmpd="sng" algn="ctr">
            <a:solidFill>
              <a:srgbClr val="E30613"/>
            </a:solidFill>
            <a:prstDash val="dash"/>
            <a:miter lim="800000"/>
            <a:headEnd type="none"/>
            <a:tailEnd type="triangle" w="lg" len="med"/>
          </a:ln>
          <a:effectLst/>
        </p:spPr>
      </p:cxnSp>
      <p:cxnSp>
        <p:nvCxnSpPr>
          <p:cNvPr id="12" name="Straight Connector 8">
            <a:extLst>
              <a:ext uri="{FF2B5EF4-FFF2-40B4-BE49-F238E27FC236}">
                <a16:creationId xmlns:a16="http://schemas.microsoft.com/office/drawing/2014/main" id="{0E22DF6F-DE7B-4B5B-B7F1-7C7CD811A370}"/>
              </a:ext>
            </a:extLst>
          </p:cNvPr>
          <p:cNvCxnSpPr>
            <a:cxnSpLocks/>
          </p:cNvCxnSpPr>
          <p:nvPr userDrawn="1"/>
        </p:nvCxnSpPr>
        <p:spPr>
          <a:xfrm>
            <a:off x="289015" y="3023547"/>
            <a:ext cx="8568000" cy="0"/>
          </a:xfrm>
          <a:prstGeom prst="line">
            <a:avLst/>
          </a:prstGeom>
          <a:noFill/>
          <a:ln w="28575" cap="flat" cmpd="sng" algn="ctr">
            <a:solidFill>
              <a:srgbClr val="E30613"/>
            </a:solidFill>
            <a:prstDash val="dash"/>
            <a:miter lim="800000"/>
            <a:headEnd type="none"/>
            <a:tailEnd type="triangle" w="lg" len="med"/>
          </a:ln>
          <a:effectLst/>
        </p:spPr>
      </p:cxnSp>
      <p:sp>
        <p:nvSpPr>
          <p:cNvPr id="23" name="Espace réservé du texte 4">
            <a:extLst>
              <a:ext uri="{FF2B5EF4-FFF2-40B4-BE49-F238E27FC236}">
                <a16:creationId xmlns:a16="http://schemas.microsoft.com/office/drawing/2014/main" id="{53E75D0E-A599-4E1B-8961-EE0991AE03C1}"/>
              </a:ext>
            </a:extLst>
          </p:cNvPr>
          <p:cNvSpPr>
            <a:spLocks noGrp="1"/>
          </p:cNvSpPr>
          <p:nvPr>
            <p:ph type="body" sz="quarter" idx="21"/>
          </p:nvPr>
        </p:nvSpPr>
        <p:spPr>
          <a:xfrm>
            <a:off x="288925" y="803114"/>
            <a:ext cx="8486775" cy="276999"/>
          </a:xfrm>
          <a:prstGeom prst="rect">
            <a:avLst/>
          </a:prstGeom>
        </p:spPr>
        <p:txBody>
          <a:bodyPr lIns="0" tIns="0" rIns="0" bIns="0">
            <a:spAutoFit/>
          </a:bodyPr>
          <a:lstStyle>
            <a:lvl1pPr marL="0" indent="0">
              <a:spcBef>
                <a:spcPts val="0"/>
              </a:spcBef>
              <a:buFontTx/>
              <a:buNone/>
              <a:defRPr sz="900">
                <a:solidFill>
                  <a:schemeClr val="accent1"/>
                </a:solidFill>
              </a:defRPr>
            </a:lvl1pPr>
            <a:lvl2pPr marL="0" indent="0">
              <a:spcBef>
                <a:spcPts val="0"/>
              </a:spcBef>
              <a:buClr>
                <a:schemeClr val="accent2"/>
              </a:buClr>
              <a:buFontTx/>
              <a:buNone/>
              <a:defRPr sz="900">
                <a:solidFill>
                  <a:schemeClr val="accent1"/>
                </a:solidFill>
              </a:defRPr>
            </a:lvl2pPr>
            <a:lvl3pPr marL="0" indent="0">
              <a:spcBef>
                <a:spcPts val="0"/>
              </a:spcBef>
              <a:buFontTx/>
              <a:buNone/>
              <a:defRPr sz="900">
                <a:solidFill>
                  <a:schemeClr val="accent1"/>
                </a:solidFill>
              </a:defRPr>
            </a:lvl3pPr>
            <a:lvl4pPr marL="0" indent="0">
              <a:spcBef>
                <a:spcPts val="0"/>
              </a:spcBef>
              <a:buFontTx/>
              <a:buNone/>
              <a:defRPr sz="900">
                <a:solidFill>
                  <a:schemeClr val="accent1"/>
                </a:solidFill>
              </a:defRPr>
            </a:lvl4pPr>
            <a:lvl5pPr marL="0" indent="0">
              <a:spcBef>
                <a:spcPts val="0"/>
              </a:spcBef>
              <a:buFontTx/>
              <a:buNone/>
              <a:defRPr sz="900">
                <a:solidFill>
                  <a:schemeClr val="accent1"/>
                </a:solidFill>
              </a:defRPr>
            </a:lvl5pPr>
          </a:lstStyle>
          <a:p>
            <a:pPr lvl="0"/>
            <a:r>
              <a:rPr lang="fr-FR"/>
              <a:t>Cliquez pour modifier les styles du texte du masque</a:t>
            </a:r>
          </a:p>
          <a:p>
            <a:pPr lvl="1"/>
            <a:r>
              <a:rPr lang="fr-FR"/>
              <a:t>Deuxième niveau</a:t>
            </a:r>
          </a:p>
        </p:txBody>
      </p:sp>
      <p:sp>
        <p:nvSpPr>
          <p:cNvPr id="25" name="Espace réservé du texte 5">
            <a:extLst>
              <a:ext uri="{FF2B5EF4-FFF2-40B4-BE49-F238E27FC236}">
                <a16:creationId xmlns:a16="http://schemas.microsoft.com/office/drawing/2014/main" id="{82C6C7C2-329C-4878-9744-F7CAA7138B6B}"/>
              </a:ext>
            </a:extLst>
          </p:cNvPr>
          <p:cNvSpPr>
            <a:spLocks noGrp="1"/>
          </p:cNvSpPr>
          <p:nvPr>
            <p:ph type="body" sz="quarter" idx="22"/>
          </p:nvPr>
        </p:nvSpPr>
        <p:spPr>
          <a:xfrm>
            <a:off x="4754799" y="1236639"/>
            <a:ext cx="4032000" cy="1692000"/>
          </a:xfrm>
          <a:prstGeom prst="rect">
            <a:avLst/>
          </a:prstGeom>
        </p:spPr>
        <p:txBody>
          <a:bodyPr lIns="0" tIns="0" rIns="0" bIns="0"/>
          <a:lstStyle>
            <a:lvl1pPr marL="180000" indent="-180000">
              <a:spcBef>
                <a:spcPts val="0"/>
              </a:spcBef>
              <a:spcAft>
                <a:spcPts val="400"/>
              </a:spcAft>
              <a:buFont typeface="Arial" panose="020B0604020202020204" pitchFamily="34" charset="0"/>
              <a:buChar char="•"/>
              <a:defRPr sz="1100" b="1">
                <a:solidFill>
                  <a:schemeClr val="accent2"/>
                </a:solidFill>
              </a:defRPr>
            </a:lvl1pPr>
            <a:lvl2pPr marL="0" indent="0" algn="just">
              <a:lnSpc>
                <a:spcPct val="90000"/>
              </a:lnSpc>
              <a:spcBef>
                <a:spcPts val="0"/>
              </a:spcBef>
              <a:buFontTx/>
              <a:buNone/>
              <a:defRPr sz="900">
                <a:solidFill>
                  <a:schemeClr val="accent1"/>
                </a:solidFill>
              </a:defRPr>
            </a:lvl2pPr>
            <a:lvl3pPr marL="0" indent="0" algn="just">
              <a:lnSpc>
                <a:spcPct val="90000"/>
              </a:lnSpc>
              <a:spcBef>
                <a:spcPts val="0"/>
              </a:spcBef>
              <a:buFontTx/>
              <a:buNone/>
              <a:tabLst/>
              <a:defRPr sz="900">
                <a:solidFill>
                  <a:schemeClr val="accent1"/>
                </a:solidFill>
              </a:defRPr>
            </a:lvl3pPr>
            <a:lvl4pPr marL="0" indent="0" algn="just">
              <a:lnSpc>
                <a:spcPct val="90000"/>
              </a:lnSpc>
              <a:spcBef>
                <a:spcPts val="0"/>
              </a:spcBef>
              <a:buFontTx/>
              <a:buNone/>
              <a:defRPr sz="900">
                <a:solidFill>
                  <a:schemeClr val="accent1"/>
                </a:solidFill>
              </a:defRPr>
            </a:lvl4pPr>
            <a:lvl5pPr marL="0" indent="0" algn="just">
              <a:lnSpc>
                <a:spcPct val="90000"/>
              </a:lnSpc>
              <a:spcBef>
                <a:spcPts val="0"/>
              </a:spcBef>
              <a:buFontTx/>
              <a:buNone/>
              <a:defRPr sz="900">
                <a:solidFill>
                  <a:schemeClr val="accent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6" name="Espace réservé du texte 5">
            <a:extLst>
              <a:ext uri="{FF2B5EF4-FFF2-40B4-BE49-F238E27FC236}">
                <a16:creationId xmlns:a16="http://schemas.microsoft.com/office/drawing/2014/main" id="{9E05EFBC-FF04-4ACE-B50C-49CB24A6CC2A}"/>
              </a:ext>
            </a:extLst>
          </p:cNvPr>
          <p:cNvSpPr>
            <a:spLocks noGrp="1"/>
          </p:cNvSpPr>
          <p:nvPr>
            <p:ph type="body" sz="quarter" idx="23"/>
          </p:nvPr>
        </p:nvSpPr>
        <p:spPr>
          <a:xfrm>
            <a:off x="288925" y="3134767"/>
            <a:ext cx="4032000" cy="1692000"/>
          </a:xfrm>
          <a:prstGeom prst="rect">
            <a:avLst/>
          </a:prstGeom>
        </p:spPr>
        <p:txBody>
          <a:bodyPr lIns="0" tIns="0" rIns="0" bIns="0"/>
          <a:lstStyle>
            <a:lvl1pPr marL="180000" indent="-180000">
              <a:spcBef>
                <a:spcPts val="0"/>
              </a:spcBef>
              <a:spcAft>
                <a:spcPts val="400"/>
              </a:spcAft>
              <a:buFont typeface="Arial" panose="020B0604020202020204" pitchFamily="34" charset="0"/>
              <a:buChar char="•"/>
              <a:defRPr sz="1100" b="1">
                <a:solidFill>
                  <a:schemeClr val="accent2"/>
                </a:solidFill>
              </a:defRPr>
            </a:lvl1pPr>
            <a:lvl2pPr marL="0" indent="0" algn="just">
              <a:lnSpc>
                <a:spcPct val="90000"/>
              </a:lnSpc>
              <a:spcBef>
                <a:spcPts val="0"/>
              </a:spcBef>
              <a:buFontTx/>
              <a:buNone/>
              <a:defRPr sz="900">
                <a:solidFill>
                  <a:schemeClr val="accent1"/>
                </a:solidFill>
              </a:defRPr>
            </a:lvl2pPr>
            <a:lvl3pPr marL="0" indent="0" algn="just">
              <a:lnSpc>
                <a:spcPct val="90000"/>
              </a:lnSpc>
              <a:spcBef>
                <a:spcPts val="0"/>
              </a:spcBef>
              <a:buFontTx/>
              <a:buNone/>
              <a:tabLst/>
              <a:defRPr sz="900">
                <a:solidFill>
                  <a:schemeClr val="accent1"/>
                </a:solidFill>
              </a:defRPr>
            </a:lvl3pPr>
            <a:lvl4pPr marL="0" indent="0" algn="just">
              <a:lnSpc>
                <a:spcPct val="90000"/>
              </a:lnSpc>
              <a:spcBef>
                <a:spcPts val="0"/>
              </a:spcBef>
              <a:buFontTx/>
              <a:buNone/>
              <a:defRPr sz="900">
                <a:solidFill>
                  <a:schemeClr val="accent1"/>
                </a:solidFill>
              </a:defRPr>
            </a:lvl4pPr>
            <a:lvl5pPr marL="0" indent="0" algn="just">
              <a:lnSpc>
                <a:spcPct val="90000"/>
              </a:lnSpc>
              <a:spcBef>
                <a:spcPts val="0"/>
              </a:spcBef>
              <a:buFontTx/>
              <a:buNone/>
              <a:defRPr sz="900">
                <a:solidFill>
                  <a:schemeClr val="accent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7" name="Espace réservé du texte 5">
            <a:extLst>
              <a:ext uri="{FF2B5EF4-FFF2-40B4-BE49-F238E27FC236}">
                <a16:creationId xmlns:a16="http://schemas.microsoft.com/office/drawing/2014/main" id="{2D79E728-1A4E-45D7-8DBA-BB246FC9954A}"/>
              </a:ext>
            </a:extLst>
          </p:cNvPr>
          <p:cNvSpPr>
            <a:spLocks noGrp="1"/>
          </p:cNvSpPr>
          <p:nvPr>
            <p:ph type="body" sz="quarter" idx="24"/>
          </p:nvPr>
        </p:nvSpPr>
        <p:spPr>
          <a:xfrm>
            <a:off x="4754799" y="3134767"/>
            <a:ext cx="4032000" cy="1692000"/>
          </a:xfrm>
          <a:prstGeom prst="rect">
            <a:avLst/>
          </a:prstGeom>
        </p:spPr>
        <p:txBody>
          <a:bodyPr lIns="0" tIns="0" rIns="0" bIns="0"/>
          <a:lstStyle>
            <a:lvl1pPr marL="180000" indent="-180000">
              <a:spcBef>
                <a:spcPts val="0"/>
              </a:spcBef>
              <a:spcAft>
                <a:spcPts val="400"/>
              </a:spcAft>
              <a:buFont typeface="Arial" panose="020B0604020202020204" pitchFamily="34" charset="0"/>
              <a:buChar char="•"/>
              <a:defRPr sz="1100" b="1">
                <a:solidFill>
                  <a:schemeClr val="accent2"/>
                </a:solidFill>
              </a:defRPr>
            </a:lvl1pPr>
            <a:lvl2pPr marL="0" indent="0" algn="just">
              <a:lnSpc>
                <a:spcPct val="90000"/>
              </a:lnSpc>
              <a:spcBef>
                <a:spcPts val="0"/>
              </a:spcBef>
              <a:buFontTx/>
              <a:buNone/>
              <a:defRPr sz="900">
                <a:solidFill>
                  <a:schemeClr val="accent1"/>
                </a:solidFill>
              </a:defRPr>
            </a:lvl2pPr>
            <a:lvl3pPr marL="0" indent="0" algn="just">
              <a:lnSpc>
                <a:spcPct val="90000"/>
              </a:lnSpc>
              <a:spcBef>
                <a:spcPts val="0"/>
              </a:spcBef>
              <a:buFontTx/>
              <a:buNone/>
              <a:tabLst/>
              <a:defRPr sz="900">
                <a:solidFill>
                  <a:schemeClr val="accent1"/>
                </a:solidFill>
              </a:defRPr>
            </a:lvl3pPr>
            <a:lvl4pPr marL="0" indent="0" algn="just">
              <a:lnSpc>
                <a:spcPct val="90000"/>
              </a:lnSpc>
              <a:spcBef>
                <a:spcPts val="0"/>
              </a:spcBef>
              <a:buFontTx/>
              <a:buNone/>
              <a:defRPr sz="900">
                <a:solidFill>
                  <a:schemeClr val="accent1"/>
                </a:solidFill>
              </a:defRPr>
            </a:lvl4pPr>
            <a:lvl5pPr marL="0" indent="0" algn="just">
              <a:lnSpc>
                <a:spcPct val="90000"/>
              </a:lnSpc>
              <a:spcBef>
                <a:spcPts val="0"/>
              </a:spcBef>
              <a:buFontTx/>
              <a:buNone/>
              <a:defRPr sz="900">
                <a:solidFill>
                  <a:schemeClr val="accent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8" name="ZoneTexte 17">
            <a:extLst>
              <a:ext uri="{FF2B5EF4-FFF2-40B4-BE49-F238E27FC236}">
                <a16:creationId xmlns:a16="http://schemas.microsoft.com/office/drawing/2014/main" id="{DBEBDB7A-67F0-4523-9CEE-A5708C69F272}"/>
              </a:ext>
            </a:extLst>
          </p:cNvPr>
          <p:cNvSpPr txBox="1"/>
          <p:nvPr userDrawn="1"/>
        </p:nvSpPr>
        <p:spPr bwMode="auto">
          <a:xfrm>
            <a:off x="7427707" y="4933262"/>
            <a:ext cx="954303" cy="84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550" b="0" i="0" u="none" strike="noStrike" kern="1200" cap="none" spc="0" normalizeH="0" baseline="0" noProof="0">
                <a:ln>
                  <a:noFill/>
                </a:ln>
                <a:solidFill>
                  <a:srgbClr val="26358C"/>
                </a:solidFill>
                <a:effectLst/>
                <a:uLnTx/>
                <a:uFillTx/>
                <a:latin typeface="Arial" panose="020B0604020202020204"/>
                <a:ea typeface="+mn-ea"/>
                <a:cs typeface="Calibri" panose="020F0502020204030204" pitchFamily="34" charset="0"/>
              </a:rPr>
              <a:t>DOCUMENT CONFIDENTIEL </a:t>
            </a:r>
          </a:p>
        </p:txBody>
      </p:sp>
      <p:sp>
        <p:nvSpPr>
          <p:cNvPr id="24" name="Espace réservé du numéro de diapositive 5">
            <a:extLst>
              <a:ext uri="{FF2B5EF4-FFF2-40B4-BE49-F238E27FC236}">
                <a16:creationId xmlns:a16="http://schemas.microsoft.com/office/drawing/2014/main" id="{5BE05752-78A4-4895-B11E-9AEC5871DDDB}"/>
              </a:ext>
            </a:extLst>
          </p:cNvPr>
          <p:cNvSpPr>
            <a:spLocks noGrp="1"/>
          </p:cNvSpPr>
          <p:nvPr>
            <p:ph type="sldNum" sz="quarter" idx="4"/>
          </p:nvPr>
        </p:nvSpPr>
        <p:spPr>
          <a:xfrm>
            <a:off x="8602982" y="4845362"/>
            <a:ext cx="252000" cy="252000"/>
          </a:xfrm>
          <a:prstGeom prst="rect">
            <a:avLst/>
          </a:prstGeom>
        </p:spPr>
        <p:txBody>
          <a:bodyPr vert="horz" lIns="0" tIns="0" rIns="0" bIns="0" rtlCol="0" anchor="ctr" anchorCtr="0"/>
          <a:lstStyle>
            <a:lvl1pPr algn="r">
              <a:defRPr sz="800" b="0">
                <a:solidFill>
                  <a:schemeClr val="accent1"/>
                </a:solidFill>
                <a:latin typeface="+mn-lt"/>
              </a:defRPr>
            </a:lvl1pPr>
          </a:lstStyle>
          <a:p>
            <a:fld id="{95249FB3-2D92-4B86-AF9E-9917563CAFD2}" type="slidenum">
              <a:rPr lang="fr-FR" smtClean="0"/>
              <a:pPr/>
              <a:t>‹N°›</a:t>
            </a:fld>
            <a:endParaRPr lang="fr-FR"/>
          </a:p>
        </p:txBody>
      </p:sp>
      <p:sp>
        <p:nvSpPr>
          <p:cNvPr id="29" name="Footer Placeholder 4">
            <a:extLst>
              <a:ext uri="{FF2B5EF4-FFF2-40B4-BE49-F238E27FC236}">
                <a16:creationId xmlns:a16="http://schemas.microsoft.com/office/drawing/2014/main" id="{D4D36B49-7B34-49B0-9218-9F4D704882B3}"/>
              </a:ext>
            </a:extLst>
          </p:cNvPr>
          <p:cNvSpPr>
            <a:spLocks noGrp="1"/>
          </p:cNvSpPr>
          <p:nvPr>
            <p:ph type="ftr" sz="quarter" idx="12"/>
          </p:nvPr>
        </p:nvSpPr>
        <p:spPr>
          <a:xfrm>
            <a:off x="289018" y="4933262"/>
            <a:ext cx="4282982" cy="84639"/>
          </a:xfrm>
          <a:prstGeom prst="rect">
            <a:avLst/>
          </a:prstGeom>
        </p:spPr>
        <p:txBody>
          <a:bodyPr wrap="square" lIns="0" tIns="0" rIns="0" bIns="0">
            <a:spAutoFit/>
          </a:bodyPr>
          <a:lstStyle>
            <a:lvl1pPr>
              <a:defRPr sz="550">
                <a:solidFill>
                  <a:schemeClr val="accent1"/>
                </a:solidFill>
              </a:defRPr>
            </a:lvl1pPr>
          </a:lstStyle>
          <a:p>
            <a:r>
              <a:rPr lang="fr-FR">
                <a:solidFill>
                  <a:srgbClr val="26358C"/>
                </a:solidFill>
              </a:rPr>
              <a:t>IMPACT DU COVID-19 SUR LE MARCHE DES VINS ET SPIRITUEUX  / WEBINAR SECTORIEL ZONE</a:t>
            </a:r>
          </a:p>
        </p:txBody>
      </p:sp>
      <p:pic>
        <p:nvPicPr>
          <p:cNvPr id="30" name="Image 29" descr="Une image contenant objet, horloge&#10;&#10;Description générée automatiquement">
            <a:extLst>
              <a:ext uri="{FF2B5EF4-FFF2-40B4-BE49-F238E27FC236}">
                <a16:creationId xmlns:a16="http://schemas.microsoft.com/office/drawing/2014/main" id="{627EBF3A-AE8E-4591-8F1D-F2048447D5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7813" y="232141"/>
            <a:ext cx="637169" cy="492031"/>
          </a:xfrm>
          <a:prstGeom prst="rect">
            <a:avLst/>
          </a:prstGeom>
        </p:spPr>
      </p:pic>
      <p:pic>
        <p:nvPicPr>
          <p:cNvPr id="32" name="Image 31">
            <a:extLst>
              <a:ext uri="{FF2B5EF4-FFF2-40B4-BE49-F238E27FC236}">
                <a16:creationId xmlns:a16="http://schemas.microsoft.com/office/drawing/2014/main" id="{A8A5D9C7-B77A-40DE-8C42-EF51CFBB8B9B}"/>
              </a:ext>
            </a:extLst>
          </p:cNvPr>
          <p:cNvPicPr>
            <a:picLocks noChangeAspect="1"/>
          </p:cNvPicPr>
          <p:nvPr userDrawn="1"/>
        </p:nvPicPr>
        <p:blipFill>
          <a:blip r:embed="rId3"/>
          <a:stretch>
            <a:fillRect/>
          </a:stretch>
        </p:blipFill>
        <p:spPr>
          <a:xfrm>
            <a:off x="6732740" y="232141"/>
            <a:ext cx="1377501" cy="433699"/>
          </a:xfrm>
          <a:prstGeom prst="rect">
            <a:avLst/>
          </a:prstGeom>
        </p:spPr>
      </p:pic>
    </p:spTree>
    <p:extLst>
      <p:ext uri="{BB962C8B-B14F-4D97-AF65-F5344CB8AC3E}">
        <p14:creationId xmlns:p14="http://schemas.microsoft.com/office/powerpoint/2010/main" val="36752561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u 11">
    <p:spTree>
      <p:nvGrpSpPr>
        <p:cNvPr id="1" name=""/>
        <p:cNvGrpSpPr/>
        <p:nvPr/>
      </p:nvGrpSpPr>
      <p:grpSpPr>
        <a:xfrm>
          <a:off x="0" y="0"/>
          <a:ext cx="0" cy="0"/>
          <a:chOff x="0" y="0"/>
          <a:chExt cx="0" cy="0"/>
        </a:xfrm>
      </p:grpSpPr>
      <p:sp>
        <p:nvSpPr>
          <p:cNvPr id="22" name="Espace réservé pour une image  4">
            <a:extLst>
              <a:ext uri="{FF2B5EF4-FFF2-40B4-BE49-F238E27FC236}">
                <a16:creationId xmlns:a16="http://schemas.microsoft.com/office/drawing/2014/main" id="{24CD8566-EFD6-44C4-A884-1112E6D5F7E7}"/>
              </a:ext>
            </a:extLst>
          </p:cNvPr>
          <p:cNvSpPr>
            <a:spLocks noGrp="1"/>
          </p:cNvSpPr>
          <p:nvPr>
            <p:ph type="pic" sz="quarter" idx="13" hasCustomPrompt="1"/>
          </p:nvPr>
        </p:nvSpPr>
        <p:spPr>
          <a:xfrm>
            <a:off x="2018263" y="1352083"/>
            <a:ext cx="1152000" cy="540000"/>
          </a:xfrm>
          <a:prstGeom prst="rect">
            <a:avLst/>
          </a:prstGeom>
          <a:solidFill>
            <a:schemeClr val="bg1">
              <a:lumMod val="85000"/>
            </a:schemeClr>
          </a:solidFill>
        </p:spPr>
        <p:txBody>
          <a:bodyPr/>
          <a:lstStyle>
            <a:lvl1pPr marL="0" indent="0" algn="ctr">
              <a:buFontTx/>
              <a:buNone/>
              <a:defRPr sz="1000"/>
            </a:lvl1pPr>
          </a:lstStyle>
          <a:p>
            <a:r>
              <a:rPr lang="fr-FR"/>
              <a:t>LOGO</a:t>
            </a:r>
          </a:p>
        </p:txBody>
      </p:sp>
      <p:sp>
        <p:nvSpPr>
          <p:cNvPr id="23" name="Espace réservé pour une image  4">
            <a:extLst>
              <a:ext uri="{FF2B5EF4-FFF2-40B4-BE49-F238E27FC236}">
                <a16:creationId xmlns:a16="http://schemas.microsoft.com/office/drawing/2014/main" id="{C069D925-9BC0-4A34-BE35-33822B6041DB}"/>
              </a:ext>
            </a:extLst>
          </p:cNvPr>
          <p:cNvSpPr>
            <a:spLocks noGrp="1"/>
          </p:cNvSpPr>
          <p:nvPr>
            <p:ph type="pic" sz="quarter" idx="16" hasCustomPrompt="1"/>
          </p:nvPr>
        </p:nvSpPr>
        <p:spPr>
          <a:xfrm>
            <a:off x="2018263" y="2479431"/>
            <a:ext cx="1152000" cy="540000"/>
          </a:xfrm>
          <a:prstGeom prst="rect">
            <a:avLst/>
          </a:prstGeom>
          <a:solidFill>
            <a:schemeClr val="bg1">
              <a:lumMod val="85000"/>
            </a:schemeClr>
          </a:solidFill>
        </p:spPr>
        <p:txBody>
          <a:bodyPr/>
          <a:lstStyle>
            <a:lvl1pPr marL="0" indent="0" algn="ctr">
              <a:buFontTx/>
              <a:buNone/>
              <a:defRPr sz="1000"/>
            </a:lvl1pPr>
          </a:lstStyle>
          <a:p>
            <a:r>
              <a:rPr lang="fr-FR"/>
              <a:t>LOGO</a:t>
            </a:r>
          </a:p>
        </p:txBody>
      </p:sp>
      <p:sp>
        <p:nvSpPr>
          <p:cNvPr id="24" name="Espace réservé pour une image  4">
            <a:extLst>
              <a:ext uri="{FF2B5EF4-FFF2-40B4-BE49-F238E27FC236}">
                <a16:creationId xmlns:a16="http://schemas.microsoft.com/office/drawing/2014/main" id="{9C7B382B-A689-4BE3-855B-D815C0D86DF7}"/>
              </a:ext>
            </a:extLst>
          </p:cNvPr>
          <p:cNvSpPr>
            <a:spLocks noGrp="1"/>
          </p:cNvSpPr>
          <p:nvPr>
            <p:ph type="pic" sz="quarter" idx="17" hasCustomPrompt="1"/>
          </p:nvPr>
        </p:nvSpPr>
        <p:spPr>
          <a:xfrm>
            <a:off x="2018263" y="3573965"/>
            <a:ext cx="1152000" cy="540000"/>
          </a:xfrm>
          <a:prstGeom prst="rect">
            <a:avLst/>
          </a:prstGeom>
          <a:solidFill>
            <a:schemeClr val="bg1">
              <a:lumMod val="85000"/>
            </a:schemeClr>
          </a:solidFill>
        </p:spPr>
        <p:txBody>
          <a:bodyPr/>
          <a:lstStyle>
            <a:lvl1pPr marL="0" indent="0" algn="ctr">
              <a:buFontTx/>
              <a:buNone/>
              <a:defRPr sz="1000"/>
            </a:lvl1pPr>
          </a:lstStyle>
          <a:p>
            <a:r>
              <a:rPr lang="fr-FR"/>
              <a:t>LOGO</a:t>
            </a:r>
          </a:p>
        </p:txBody>
      </p:sp>
      <p:sp>
        <p:nvSpPr>
          <p:cNvPr id="2" name="Titre 1">
            <a:extLst>
              <a:ext uri="{FF2B5EF4-FFF2-40B4-BE49-F238E27FC236}">
                <a16:creationId xmlns:a16="http://schemas.microsoft.com/office/drawing/2014/main" id="{9709AE41-F278-4BF2-B3D9-B6699E715A1D}"/>
              </a:ext>
            </a:extLst>
          </p:cNvPr>
          <p:cNvSpPr>
            <a:spLocks noGrp="1"/>
          </p:cNvSpPr>
          <p:nvPr>
            <p:ph type="title" hasCustomPrompt="1"/>
          </p:nvPr>
        </p:nvSpPr>
        <p:spPr>
          <a:xfrm>
            <a:off x="289016" y="303352"/>
            <a:ext cx="6673034" cy="276999"/>
          </a:xfrm>
          <a:prstGeom prst="rect">
            <a:avLst/>
          </a:prstGeom>
        </p:spPr>
        <p:txBody>
          <a:bodyPr wrap="square" lIns="0" tIns="0" rIns="0" bIns="0" anchor="t" anchorCtr="0">
            <a:spAutoFit/>
          </a:bodyPr>
          <a:lstStyle>
            <a:lvl1pPr algn="l">
              <a:defRPr sz="1800" b="1">
                <a:solidFill>
                  <a:schemeClr val="accent1"/>
                </a:solidFill>
              </a:defRPr>
            </a:lvl1pPr>
          </a:lstStyle>
          <a:p>
            <a:r>
              <a:rPr lang="fr-FR"/>
              <a:t>MODIFIEZ LE STYLE DU TITRE</a:t>
            </a:r>
          </a:p>
        </p:txBody>
      </p:sp>
      <p:sp>
        <p:nvSpPr>
          <p:cNvPr id="3" name="Isosceles Triangle 2"/>
          <p:cNvSpPr/>
          <p:nvPr userDrawn="1"/>
        </p:nvSpPr>
        <p:spPr>
          <a:xfrm rot="16200000" flipV="1">
            <a:off x="-89315" y="321456"/>
            <a:ext cx="415790" cy="237161"/>
          </a:xfrm>
          <a:prstGeom prst="triangle">
            <a:avLst/>
          </a:prstGeom>
          <a:solidFill>
            <a:srgbClr val="4DEA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cxnSp>
        <p:nvCxnSpPr>
          <p:cNvPr id="25" name="Straight Connector 8">
            <a:extLst>
              <a:ext uri="{FF2B5EF4-FFF2-40B4-BE49-F238E27FC236}">
                <a16:creationId xmlns:a16="http://schemas.microsoft.com/office/drawing/2014/main" id="{4C3A1F4E-B866-4AD2-9D76-F35B4440FEFA}"/>
              </a:ext>
            </a:extLst>
          </p:cNvPr>
          <p:cNvCxnSpPr>
            <a:cxnSpLocks/>
          </p:cNvCxnSpPr>
          <p:nvPr userDrawn="1"/>
        </p:nvCxnSpPr>
        <p:spPr>
          <a:xfrm flipV="1">
            <a:off x="1588212" y="1006022"/>
            <a:ext cx="2" cy="3766275"/>
          </a:xfrm>
          <a:prstGeom prst="line">
            <a:avLst/>
          </a:prstGeom>
          <a:ln w="28575" cmpd="sng">
            <a:solidFill>
              <a:srgbClr val="E30613"/>
            </a:solidFill>
            <a:prstDash val="dash"/>
            <a:headEnd type="none"/>
            <a:tailEnd type="triangle" w="lg" len="med"/>
          </a:ln>
          <a:effectLst/>
        </p:spPr>
        <p:style>
          <a:lnRef idx="2">
            <a:schemeClr val="accent1"/>
          </a:lnRef>
          <a:fillRef idx="0">
            <a:schemeClr val="accent1"/>
          </a:fillRef>
          <a:effectRef idx="1">
            <a:schemeClr val="accent1"/>
          </a:effectRef>
          <a:fontRef idx="minor">
            <a:schemeClr val="tx1"/>
          </a:fontRef>
        </p:style>
      </p:cxnSp>
      <p:sp>
        <p:nvSpPr>
          <p:cNvPr id="34" name="Espace réservé du texte 33">
            <a:extLst>
              <a:ext uri="{FF2B5EF4-FFF2-40B4-BE49-F238E27FC236}">
                <a16:creationId xmlns:a16="http://schemas.microsoft.com/office/drawing/2014/main" id="{273C6557-2E6A-4A20-8441-DDB80890DF40}"/>
              </a:ext>
            </a:extLst>
          </p:cNvPr>
          <p:cNvSpPr>
            <a:spLocks noGrp="1"/>
          </p:cNvSpPr>
          <p:nvPr>
            <p:ph type="body" sz="quarter" idx="15" hasCustomPrompt="1"/>
          </p:nvPr>
        </p:nvSpPr>
        <p:spPr>
          <a:xfrm>
            <a:off x="3533075" y="1349964"/>
            <a:ext cx="5119938" cy="738664"/>
          </a:xfrm>
          <a:prstGeom prst="rect">
            <a:avLst/>
          </a:prstGeom>
        </p:spPr>
        <p:txBody>
          <a:bodyPr lIns="0" tIns="0" rIns="0" bIns="0">
            <a:spAutoFit/>
          </a:bodyPr>
          <a:lstStyle>
            <a:lvl1pPr marL="0" indent="0" algn="l">
              <a:spcBef>
                <a:spcPts val="0"/>
              </a:spcBef>
              <a:buClr>
                <a:schemeClr val="accent2"/>
              </a:buClr>
              <a:buFontTx/>
              <a:buNone/>
              <a:defRPr sz="1100" b="1">
                <a:solidFill>
                  <a:schemeClr val="accent1"/>
                </a:solidFill>
              </a:defRPr>
            </a:lvl1pPr>
            <a:lvl2pPr marL="0" indent="0" algn="l">
              <a:spcBef>
                <a:spcPts val="0"/>
              </a:spcBef>
              <a:buFontTx/>
              <a:buNone/>
              <a:defRPr sz="1000" b="1">
                <a:solidFill>
                  <a:schemeClr val="accent1"/>
                </a:solidFill>
              </a:defRPr>
            </a:lvl2pPr>
            <a:lvl3pPr marL="0" indent="0">
              <a:spcBef>
                <a:spcPts val="0"/>
              </a:spcBef>
              <a:buFontTx/>
              <a:buNone/>
              <a:defRPr sz="900" b="0">
                <a:solidFill>
                  <a:schemeClr val="accent1"/>
                </a:solidFill>
              </a:defRPr>
            </a:lvl3pPr>
            <a:lvl4pPr marL="0" indent="0">
              <a:spcBef>
                <a:spcPts val="0"/>
              </a:spcBef>
              <a:buFontTx/>
              <a:buNone/>
              <a:defRPr sz="900" b="0">
                <a:solidFill>
                  <a:schemeClr val="accent1"/>
                </a:solidFill>
              </a:defRPr>
            </a:lvl4pPr>
            <a:lvl5pPr marL="0" indent="0">
              <a:spcBef>
                <a:spcPts val="0"/>
              </a:spcBef>
              <a:buFontTx/>
              <a:buNone/>
              <a:defRPr sz="900" b="0" i="0">
                <a:solidFill>
                  <a:schemeClr val="accent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8" name="ZoneTexte 17">
            <a:extLst>
              <a:ext uri="{FF2B5EF4-FFF2-40B4-BE49-F238E27FC236}">
                <a16:creationId xmlns:a16="http://schemas.microsoft.com/office/drawing/2014/main" id="{6DF757FA-7B08-4A36-AE84-FCE3C666E78E}"/>
              </a:ext>
            </a:extLst>
          </p:cNvPr>
          <p:cNvSpPr txBox="1"/>
          <p:nvPr userDrawn="1"/>
        </p:nvSpPr>
        <p:spPr bwMode="auto">
          <a:xfrm>
            <a:off x="289016" y="1006022"/>
            <a:ext cx="1302961" cy="3473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nchorCtr="0">
            <a:noAutofit/>
          </a:bodyPr>
          <a:lstStyle/>
          <a:p>
            <a:pPr lvl="0">
              <a:buClr>
                <a:srgbClr val="E66121"/>
              </a:buClr>
              <a:defRPr/>
            </a:pPr>
            <a:r>
              <a:rPr lang="fr-FR" sz="1100" b="1" kern="0" cap="all">
                <a:solidFill>
                  <a:srgbClr val="E30613"/>
                </a:solidFill>
                <a:latin typeface="Arial" panose="020B0604020202020204" pitchFamily="34" charset="0"/>
                <a:cs typeface="Arial" panose="020B0604020202020204" pitchFamily="34" charset="0"/>
              </a:rPr>
              <a:t>Ils nous </a:t>
            </a:r>
          </a:p>
          <a:p>
            <a:pPr lvl="0">
              <a:buClr>
                <a:srgbClr val="E66121"/>
              </a:buClr>
              <a:defRPr/>
            </a:pPr>
            <a:r>
              <a:rPr lang="fr-FR" sz="1100" b="1" kern="0" cap="all">
                <a:solidFill>
                  <a:srgbClr val="E30613"/>
                </a:solidFill>
                <a:latin typeface="Arial" panose="020B0604020202020204" pitchFamily="34" charset="0"/>
                <a:cs typeface="Arial" panose="020B0604020202020204" pitchFamily="34" charset="0"/>
              </a:rPr>
              <a:t>ont fait confiance</a:t>
            </a:r>
            <a:endParaRPr lang="fr-FR" sz="1100">
              <a:solidFill>
                <a:srgbClr val="E30613"/>
              </a:solidFill>
              <a:latin typeface="Arial" panose="020B0604020202020204" pitchFamily="34" charset="0"/>
              <a:cs typeface="Arial" panose="020B0604020202020204" pitchFamily="34" charset="0"/>
            </a:endParaRPr>
          </a:p>
        </p:txBody>
      </p:sp>
      <p:sp>
        <p:nvSpPr>
          <p:cNvPr id="27" name="Espace réservé du texte 33">
            <a:extLst>
              <a:ext uri="{FF2B5EF4-FFF2-40B4-BE49-F238E27FC236}">
                <a16:creationId xmlns:a16="http://schemas.microsoft.com/office/drawing/2014/main" id="{EB9DEFA7-EE8E-4EFD-9D05-91A2FAA245AB}"/>
              </a:ext>
            </a:extLst>
          </p:cNvPr>
          <p:cNvSpPr>
            <a:spLocks noGrp="1"/>
          </p:cNvSpPr>
          <p:nvPr>
            <p:ph type="body" sz="quarter" idx="18" hasCustomPrompt="1"/>
          </p:nvPr>
        </p:nvSpPr>
        <p:spPr>
          <a:xfrm>
            <a:off x="3533075" y="2461964"/>
            <a:ext cx="5119938" cy="738664"/>
          </a:xfrm>
          <a:prstGeom prst="rect">
            <a:avLst/>
          </a:prstGeom>
        </p:spPr>
        <p:txBody>
          <a:bodyPr lIns="0" tIns="0" rIns="0" bIns="0">
            <a:spAutoFit/>
          </a:bodyPr>
          <a:lstStyle>
            <a:lvl1pPr marL="0" indent="0" algn="l">
              <a:spcBef>
                <a:spcPts val="0"/>
              </a:spcBef>
              <a:buClr>
                <a:schemeClr val="accent2"/>
              </a:buClr>
              <a:buFontTx/>
              <a:buNone/>
              <a:defRPr sz="1100" b="1">
                <a:solidFill>
                  <a:schemeClr val="accent1"/>
                </a:solidFill>
              </a:defRPr>
            </a:lvl1pPr>
            <a:lvl2pPr marL="0" indent="0" algn="l">
              <a:spcBef>
                <a:spcPts val="0"/>
              </a:spcBef>
              <a:buFontTx/>
              <a:buNone/>
              <a:defRPr sz="1000" b="1">
                <a:solidFill>
                  <a:schemeClr val="accent1"/>
                </a:solidFill>
              </a:defRPr>
            </a:lvl2pPr>
            <a:lvl3pPr marL="0" indent="0">
              <a:spcBef>
                <a:spcPts val="0"/>
              </a:spcBef>
              <a:buFontTx/>
              <a:buNone/>
              <a:defRPr sz="900" b="0">
                <a:solidFill>
                  <a:schemeClr val="accent1"/>
                </a:solidFill>
              </a:defRPr>
            </a:lvl3pPr>
            <a:lvl4pPr marL="0" indent="0">
              <a:spcBef>
                <a:spcPts val="0"/>
              </a:spcBef>
              <a:buFontTx/>
              <a:buNone/>
              <a:defRPr sz="900" b="0">
                <a:solidFill>
                  <a:schemeClr val="accent1"/>
                </a:solidFill>
              </a:defRPr>
            </a:lvl4pPr>
            <a:lvl5pPr marL="0" indent="0">
              <a:spcBef>
                <a:spcPts val="0"/>
              </a:spcBef>
              <a:buFontTx/>
              <a:buNone/>
              <a:defRPr sz="900" b="0" i="0">
                <a:solidFill>
                  <a:schemeClr val="accent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8" name="Espace réservé du texte 33">
            <a:extLst>
              <a:ext uri="{FF2B5EF4-FFF2-40B4-BE49-F238E27FC236}">
                <a16:creationId xmlns:a16="http://schemas.microsoft.com/office/drawing/2014/main" id="{93455D25-80E2-494B-BD62-8B4FD3CC362E}"/>
              </a:ext>
            </a:extLst>
          </p:cNvPr>
          <p:cNvSpPr>
            <a:spLocks noGrp="1"/>
          </p:cNvSpPr>
          <p:nvPr>
            <p:ph type="body" sz="quarter" idx="19" hasCustomPrompt="1"/>
          </p:nvPr>
        </p:nvSpPr>
        <p:spPr>
          <a:xfrm>
            <a:off x="3533075" y="3573965"/>
            <a:ext cx="5119938" cy="738664"/>
          </a:xfrm>
          <a:prstGeom prst="rect">
            <a:avLst/>
          </a:prstGeom>
        </p:spPr>
        <p:txBody>
          <a:bodyPr lIns="0" tIns="0" rIns="0" bIns="0">
            <a:spAutoFit/>
          </a:bodyPr>
          <a:lstStyle>
            <a:lvl1pPr marL="0" indent="0" algn="l">
              <a:spcBef>
                <a:spcPts val="0"/>
              </a:spcBef>
              <a:buClr>
                <a:schemeClr val="accent2"/>
              </a:buClr>
              <a:buFontTx/>
              <a:buNone/>
              <a:defRPr sz="1100" b="1">
                <a:solidFill>
                  <a:schemeClr val="accent1"/>
                </a:solidFill>
              </a:defRPr>
            </a:lvl1pPr>
            <a:lvl2pPr marL="0" indent="0" algn="l">
              <a:spcBef>
                <a:spcPts val="0"/>
              </a:spcBef>
              <a:buFontTx/>
              <a:buNone/>
              <a:defRPr sz="1000" b="1">
                <a:solidFill>
                  <a:schemeClr val="accent1"/>
                </a:solidFill>
              </a:defRPr>
            </a:lvl2pPr>
            <a:lvl3pPr marL="0" indent="0">
              <a:spcBef>
                <a:spcPts val="0"/>
              </a:spcBef>
              <a:buFontTx/>
              <a:buNone/>
              <a:defRPr sz="900" b="0">
                <a:solidFill>
                  <a:schemeClr val="accent1"/>
                </a:solidFill>
              </a:defRPr>
            </a:lvl3pPr>
            <a:lvl4pPr marL="0" indent="0">
              <a:spcBef>
                <a:spcPts val="0"/>
              </a:spcBef>
              <a:buFontTx/>
              <a:buNone/>
              <a:defRPr sz="900" b="0">
                <a:solidFill>
                  <a:schemeClr val="accent1"/>
                </a:solidFill>
              </a:defRPr>
            </a:lvl4pPr>
            <a:lvl5pPr marL="0" indent="0">
              <a:spcBef>
                <a:spcPts val="0"/>
              </a:spcBef>
              <a:buFontTx/>
              <a:buNone/>
              <a:defRPr sz="900" b="0" i="0">
                <a:solidFill>
                  <a:schemeClr val="accent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5" name="ZoneTexte 14">
            <a:extLst>
              <a:ext uri="{FF2B5EF4-FFF2-40B4-BE49-F238E27FC236}">
                <a16:creationId xmlns:a16="http://schemas.microsoft.com/office/drawing/2014/main" id="{F30CCEB6-9C3E-4B6E-88AD-3259708284BF}"/>
              </a:ext>
            </a:extLst>
          </p:cNvPr>
          <p:cNvSpPr txBox="1"/>
          <p:nvPr userDrawn="1"/>
        </p:nvSpPr>
        <p:spPr bwMode="auto">
          <a:xfrm>
            <a:off x="7427707" y="4933262"/>
            <a:ext cx="954303" cy="84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550" b="0" i="0" u="none" strike="noStrike" kern="1200" cap="none" spc="0" normalizeH="0" baseline="0" noProof="0">
                <a:ln>
                  <a:noFill/>
                </a:ln>
                <a:solidFill>
                  <a:srgbClr val="26358C"/>
                </a:solidFill>
                <a:effectLst/>
                <a:uLnTx/>
                <a:uFillTx/>
                <a:latin typeface="Arial" panose="020B0604020202020204"/>
                <a:ea typeface="+mn-ea"/>
                <a:cs typeface="Calibri" panose="020F0502020204030204" pitchFamily="34" charset="0"/>
              </a:rPr>
              <a:t>DOCUMENT CONFIDENTIEL </a:t>
            </a:r>
          </a:p>
        </p:txBody>
      </p:sp>
      <p:sp>
        <p:nvSpPr>
          <p:cNvPr id="17" name="Espace réservé du numéro de diapositive 5">
            <a:extLst>
              <a:ext uri="{FF2B5EF4-FFF2-40B4-BE49-F238E27FC236}">
                <a16:creationId xmlns:a16="http://schemas.microsoft.com/office/drawing/2014/main" id="{CE2D62FE-5C40-4BE2-9E06-E1A602D70F0F}"/>
              </a:ext>
            </a:extLst>
          </p:cNvPr>
          <p:cNvSpPr>
            <a:spLocks noGrp="1"/>
          </p:cNvSpPr>
          <p:nvPr>
            <p:ph type="sldNum" sz="quarter" idx="4"/>
          </p:nvPr>
        </p:nvSpPr>
        <p:spPr>
          <a:xfrm>
            <a:off x="8602982" y="4845362"/>
            <a:ext cx="252000" cy="252000"/>
          </a:xfrm>
          <a:prstGeom prst="rect">
            <a:avLst/>
          </a:prstGeom>
        </p:spPr>
        <p:txBody>
          <a:bodyPr vert="horz" lIns="0" tIns="0" rIns="0" bIns="0" rtlCol="0" anchor="ctr" anchorCtr="0"/>
          <a:lstStyle>
            <a:lvl1pPr algn="r">
              <a:defRPr sz="800" b="0">
                <a:solidFill>
                  <a:schemeClr val="accent1"/>
                </a:solidFill>
                <a:latin typeface="+mn-lt"/>
              </a:defRPr>
            </a:lvl1pPr>
          </a:lstStyle>
          <a:p>
            <a:fld id="{95249FB3-2D92-4B86-AF9E-9917563CAFD2}" type="slidenum">
              <a:rPr lang="fr-FR" smtClean="0"/>
              <a:pPr/>
              <a:t>‹N°›</a:t>
            </a:fld>
            <a:endParaRPr lang="fr-FR"/>
          </a:p>
        </p:txBody>
      </p:sp>
      <p:sp>
        <p:nvSpPr>
          <p:cNvPr id="20" name="Footer Placeholder 4">
            <a:extLst>
              <a:ext uri="{FF2B5EF4-FFF2-40B4-BE49-F238E27FC236}">
                <a16:creationId xmlns:a16="http://schemas.microsoft.com/office/drawing/2014/main" id="{A20D0DE3-E771-4A51-8439-D247566DCB3D}"/>
              </a:ext>
            </a:extLst>
          </p:cNvPr>
          <p:cNvSpPr>
            <a:spLocks noGrp="1"/>
          </p:cNvSpPr>
          <p:nvPr>
            <p:ph type="ftr" sz="quarter" idx="12"/>
          </p:nvPr>
        </p:nvSpPr>
        <p:spPr>
          <a:xfrm>
            <a:off x="289018" y="4933262"/>
            <a:ext cx="4282982" cy="84639"/>
          </a:xfrm>
          <a:prstGeom prst="rect">
            <a:avLst/>
          </a:prstGeom>
        </p:spPr>
        <p:txBody>
          <a:bodyPr wrap="square" lIns="0" tIns="0" rIns="0" bIns="0">
            <a:spAutoFit/>
          </a:bodyPr>
          <a:lstStyle>
            <a:lvl1pPr>
              <a:defRPr sz="550">
                <a:solidFill>
                  <a:schemeClr val="accent1"/>
                </a:solidFill>
              </a:defRPr>
            </a:lvl1pPr>
          </a:lstStyle>
          <a:p>
            <a:r>
              <a:rPr lang="fr-FR">
                <a:solidFill>
                  <a:srgbClr val="26358C"/>
                </a:solidFill>
              </a:rPr>
              <a:t>IMPACT DU COVID-19 SUR LE MARCHE DES VINS ET SPIRITUEUX  / WEBINAR SECTORIEL ZONE</a:t>
            </a:r>
          </a:p>
        </p:txBody>
      </p:sp>
      <p:pic>
        <p:nvPicPr>
          <p:cNvPr id="21" name="Image 20" descr="Une image contenant objet, horloge&#10;&#10;Description générée automatiquement">
            <a:extLst>
              <a:ext uri="{FF2B5EF4-FFF2-40B4-BE49-F238E27FC236}">
                <a16:creationId xmlns:a16="http://schemas.microsoft.com/office/drawing/2014/main" id="{76FC905F-A6CE-4B3C-AECA-E9C58A624B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7813" y="232141"/>
            <a:ext cx="637169" cy="492031"/>
          </a:xfrm>
          <a:prstGeom prst="rect">
            <a:avLst/>
          </a:prstGeom>
        </p:spPr>
      </p:pic>
      <p:pic>
        <p:nvPicPr>
          <p:cNvPr id="26" name="Image 25">
            <a:extLst>
              <a:ext uri="{FF2B5EF4-FFF2-40B4-BE49-F238E27FC236}">
                <a16:creationId xmlns:a16="http://schemas.microsoft.com/office/drawing/2014/main" id="{2D853F5E-F4C8-438B-B75D-2290628871B2}"/>
              </a:ext>
            </a:extLst>
          </p:cNvPr>
          <p:cNvPicPr>
            <a:picLocks noChangeAspect="1"/>
          </p:cNvPicPr>
          <p:nvPr userDrawn="1"/>
        </p:nvPicPr>
        <p:blipFill>
          <a:blip r:embed="rId3"/>
          <a:stretch>
            <a:fillRect/>
          </a:stretch>
        </p:blipFill>
        <p:spPr>
          <a:xfrm>
            <a:off x="6732740" y="232141"/>
            <a:ext cx="1377501" cy="433699"/>
          </a:xfrm>
          <a:prstGeom prst="rect">
            <a:avLst/>
          </a:prstGeom>
        </p:spPr>
      </p:pic>
    </p:spTree>
    <p:extLst>
      <p:ext uri="{BB962C8B-B14F-4D97-AF65-F5344CB8AC3E}">
        <p14:creationId xmlns:p14="http://schemas.microsoft.com/office/powerpoint/2010/main" val="38104985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u 1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09AE41-F278-4BF2-B3D9-B6699E715A1D}"/>
              </a:ext>
            </a:extLst>
          </p:cNvPr>
          <p:cNvSpPr>
            <a:spLocks noGrp="1"/>
          </p:cNvSpPr>
          <p:nvPr>
            <p:ph type="title" hasCustomPrompt="1"/>
          </p:nvPr>
        </p:nvSpPr>
        <p:spPr>
          <a:xfrm>
            <a:off x="289016" y="303352"/>
            <a:ext cx="6673034" cy="276999"/>
          </a:xfrm>
          <a:prstGeom prst="rect">
            <a:avLst/>
          </a:prstGeom>
        </p:spPr>
        <p:txBody>
          <a:bodyPr wrap="square" lIns="0" tIns="0" rIns="0" bIns="0" anchor="t" anchorCtr="0">
            <a:spAutoFit/>
          </a:bodyPr>
          <a:lstStyle>
            <a:lvl1pPr algn="l">
              <a:defRPr sz="1800" b="1">
                <a:solidFill>
                  <a:schemeClr val="accent1"/>
                </a:solidFill>
              </a:defRPr>
            </a:lvl1pPr>
          </a:lstStyle>
          <a:p>
            <a:r>
              <a:rPr lang="fr-FR"/>
              <a:t>MODIFIEZ LE STYLE DU TITRE</a:t>
            </a:r>
          </a:p>
        </p:txBody>
      </p:sp>
      <p:sp>
        <p:nvSpPr>
          <p:cNvPr id="3" name="Isosceles Triangle 2"/>
          <p:cNvSpPr/>
          <p:nvPr userDrawn="1"/>
        </p:nvSpPr>
        <p:spPr>
          <a:xfrm rot="16200000" flipV="1">
            <a:off x="-89315" y="321456"/>
            <a:ext cx="415790" cy="237161"/>
          </a:xfrm>
          <a:prstGeom prst="triangle">
            <a:avLst/>
          </a:prstGeom>
          <a:solidFill>
            <a:srgbClr val="4DEA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ZoneTexte 6">
            <a:extLst>
              <a:ext uri="{FF2B5EF4-FFF2-40B4-BE49-F238E27FC236}">
                <a16:creationId xmlns:a16="http://schemas.microsoft.com/office/drawing/2014/main" id="{6C8D9102-587A-45C4-A010-28218E80FFD0}"/>
              </a:ext>
            </a:extLst>
          </p:cNvPr>
          <p:cNvSpPr txBox="1"/>
          <p:nvPr userDrawn="1"/>
        </p:nvSpPr>
        <p:spPr bwMode="auto">
          <a:xfrm>
            <a:off x="7427707" y="4933262"/>
            <a:ext cx="954303" cy="84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550" b="0" i="0" u="none" strike="noStrike" kern="1200" cap="none" spc="0" normalizeH="0" baseline="0" noProof="0">
                <a:ln>
                  <a:noFill/>
                </a:ln>
                <a:solidFill>
                  <a:srgbClr val="26358C"/>
                </a:solidFill>
                <a:effectLst/>
                <a:uLnTx/>
                <a:uFillTx/>
                <a:latin typeface="Arial" panose="020B0604020202020204"/>
                <a:ea typeface="+mn-ea"/>
                <a:cs typeface="Calibri" panose="020F0502020204030204" pitchFamily="34" charset="0"/>
              </a:rPr>
              <a:t>DOCUMENT CONFIDENTIEL </a:t>
            </a:r>
          </a:p>
        </p:txBody>
      </p:sp>
      <p:sp>
        <p:nvSpPr>
          <p:cNvPr id="9" name="Espace réservé du numéro de diapositive 5">
            <a:extLst>
              <a:ext uri="{FF2B5EF4-FFF2-40B4-BE49-F238E27FC236}">
                <a16:creationId xmlns:a16="http://schemas.microsoft.com/office/drawing/2014/main" id="{5CF97BCC-6F96-4FAC-AD82-2445CC2198E3}"/>
              </a:ext>
            </a:extLst>
          </p:cNvPr>
          <p:cNvSpPr>
            <a:spLocks noGrp="1"/>
          </p:cNvSpPr>
          <p:nvPr>
            <p:ph type="sldNum" sz="quarter" idx="4"/>
          </p:nvPr>
        </p:nvSpPr>
        <p:spPr>
          <a:xfrm>
            <a:off x="8602982" y="4845362"/>
            <a:ext cx="252000" cy="252000"/>
          </a:xfrm>
          <a:prstGeom prst="rect">
            <a:avLst/>
          </a:prstGeom>
        </p:spPr>
        <p:txBody>
          <a:bodyPr vert="horz" lIns="0" tIns="0" rIns="0" bIns="0" rtlCol="0" anchor="ctr" anchorCtr="0"/>
          <a:lstStyle>
            <a:lvl1pPr algn="r">
              <a:defRPr sz="800" b="0">
                <a:solidFill>
                  <a:schemeClr val="accent1"/>
                </a:solidFill>
                <a:latin typeface="+mn-lt"/>
              </a:defRPr>
            </a:lvl1pPr>
          </a:lstStyle>
          <a:p>
            <a:fld id="{95249FB3-2D92-4B86-AF9E-9917563CAFD2}" type="slidenum">
              <a:rPr lang="fr-FR" smtClean="0"/>
              <a:pPr/>
              <a:t>‹N°›</a:t>
            </a:fld>
            <a:endParaRPr lang="fr-FR"/>
          </a:p>
        </p:txBody>
      </p:sp>
      <p:sp>
        <p:nvSpPr>
          <p:cNvPr id="11" name="Footer Placeholder 4">
            <a:extLst>
              <a:ext uri="{FF2B5EF4-FFF2-40B4-BE49-F238E27FC236}">
                <a16:creationId xmlns:a16="http://schemas.microsoft.com/office/drawing/2014/main" id="{C2396D19-0FB7-40D5-A3C9-E5325AC76828}"/>
              </a:ext>
            </a:extLst>
          </p:cNvPr>
          <p:cNvSpPr>
            <a:spLocks noGrp="1"/>
          </p:cNvSpPr>
          <p:nvPr>
            <p:ph type="ftr" sz="quarter" idx="12"/>
          </p:nvPr>
        </p:nvSpPr>
        <p:spPr>
          <a:xfrm>
            <a:off x="289018" y="4933262"/>
            <a:ext cx="4282982" cy="84639"/>
          </a:xfrm>
          <a:prstGeom prst="rect">
            <a:avLst/>
          </a:prstGeom>
        </p:spPr>
        <p:txBody>
          <a:bodyPr wrap="square" lIns="0" tIns="0" rIns="0" bIns="0">
            <a:spAutoFit/>
          </a:bodyPr>
          <a:lstStyle>
            <a:lvl1pPr>
              <a:defRPr sz="550">
                <a:solidFill>
                  <a:schemeClr val="accent1"/>
                </a:solidFill>
              </a:defRPr>
            </a:lvl1pPr>
          </a:lstStyle>
          <a:p>
            <a:r>
              <a:rPr lang="fr-FR">
                <a:solidFill>
                  <a:srgbClr val="26358C"/>
                </a:solidFill>
              </a:rPr>
              <a:t>IMPACT DU COVID-19 SUR LE MARCHE DES VINS ET SPIRITUEUX  / WEBINAR SECTORIEL ZONE</a:t>
            </a:r>
          </a:p>
        </p:txBody>
      </p:sp>
      <p:pic>
        <p:nvPicPr>
          <p:cNvPr id="12" name="Image 11" descr="Une image contenant objet, horloge&#10;&#10;Description générée automatiquement">
            <a:extLst>
              <a:ext uri="{FF2B5EF4-FFF2-40B4-BE49-F238E27FC236}">
                <a16:creationId xmlns:a16="http://schemas.microsoft.com/office/drawing/2014/main" id="{9C0568E2-BCEA-4A98-81F7-1E21199B51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7813" y="232141"/>
            <a:ext cx="637169" cy="492031"/>
          </a:xfrm>
          <a:prstGeom prst="rect">
            <a:avLst/>
          </a:prstGeom>
        </p:spPr>
      </p:pic>
      <p:pic>
        <p:nvPicPr>
          <p:cNvPr id="13" name="Image 12">
            <a:extLst>
              <a:ext uri="{FF2B5EF4-FFF2-40B4-BE49-F238E27FC236}">
                <a16:creationId xmlns:a16="http://schemas.microsoft.com/office/drawing/2014/main" id="{ABB14B22-44E7-4451-86E5-852264F73DF4}"/>
              </a:ext>
            </a:extLst>
          </p:cNvPr>
          <p:cNvPicPr>
            <a:picLocks noChangeAspect="1"/>
          </p:cNvPicPr>
          <p:nvPr userDrawn="1"/>
        </p:nvPicPr>
        <p:blipFill>
          <a:blip r:embed="rId3"/>
          <a:stretch>
            <a:fillRect/>
          </a:stretch>
        </p:blipFill>
        <p:spPr>
          <a:xfrm>
            <a:off x="6732740" y="232141"/>
            <a:ext cx="1377501" cy="433699"/>
          </a:xfrm>
          <a:prstGeom prst="rect">
            <a:avLst/>
          </a:prstGeom>
        </p:spPr>
      </p:pic>
    </p:spTree>
    <p:extLst>
      <p:ext uri="{BB962C8B-B14F-4D97-AF65-F5344CB8AC3E}">
        <p14:creationId xmlns:p14="http://schemas.microsoft.com/office/powerpoint/2010/main" val="19454754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sp>
        <p:nvSpPr>
          <p:cNvPr id="3" name="Isosceles Triangle 2"/>
          <p:cNvSpPr/>
          <p:nvPr userDrawn="1"/>
        </p:nvSpPr>
        <p:spPr>
          <a:xfrm flipV="1">
            <a:off x="3739229" y="0"/>
            <a:ext cx="1665542" cy="950003"/>
          </a:xfrm>
          <a:prstGeom prst="triangle">
            <a:avLst/>
          </a:prstGeom>
          <a:solidFill>
            <a:srgbClr val="4DEA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93275804"/>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1DC065-E630-41C4-933D-69205D402638}"/>
              </a:ext>
            </a:extLst>
          </p:cNvPr>
          <p:cNvSpPr>
            <a:spLocks noGrp="1"/>
          </p:cNvSpPr>
          <p:nvPr>
            <p:ph type="ctrTitle"/>
          </p:nvPr>
        </p:nvSpPr>
        <p:spPr>
          <a:xfrm>
            <a:off x="1143000" y="841772"/>
            <a:ext cx="6858000" cy="17907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53F280F2-4F92-42A6-A7CA-45C11F8F77A9}"/>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C3C1153-6EF7-4A76-B950-9B8E5CA24B00}"/>
              </a:ext>
            </a:extLst>
          </p:cNvPr>
          <p:cNvSpPr>
            <a:spLocks noGrp="1"/>
          </p:cNvSpPr>
          <p:nvPr>
            <p:ph type="dt" sz="half" idx="10"/>
          </p:nvPr>
        </p:nvSpPr>
        <p:spPr/>
        <p:txBody>
          <a:bodyPr/>
          <a:lstStyle/>
          <a:p>
            <a:fld id="{CC471A9C-A83F-4281-8C65-367506B20CE7}" type="datetimeFigureOut">
              <a:rPr lang="fr-FR" smtClean="0"/>
              <a:t>08/06/2020</a:t>
            </a:fld>
            <a:endParaRPr lang="fr-FR"/>
          </a:p>
        </p:txBody>
      </p:sp>
      <p:sp>
        <p:nvSpPr>
          <p:cNvPr id="5" name="Espace réservé du pied de page 4">
            <a:extLst>
              <a:ext uri="{FF2B5EF4-FFF2-40B4-BE49-F238E27FC236}">
                <a16:creationId xmlns:a16="http://schemas.microsoft.com/office/drawing/2014/main" id="{BF1BA6F6-7681-4F6D-A0F6-A2BEBFA4CBD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6393479-622D-4CF8-B536-308045293B91}"/>
              </a:ext>
            </a:extLst>
          </p:cNvPr>
          <p:cNvSpPr>
            <a:spLocks noGrp="1"/>
          </p:cNvSpPr>
          <p:nvPr>
            <p:ph type="sldNum" sz="quarter" idx="12"/>
          </p:nvPr>
        </p:nvSpPr>
        <p:spPr/>
        <p:txBody>
          <a:bodyPr/>
          <a:lstStyle/>
          <a:p>
            <a:fld id="{ED64B570-8082-40ED-8307-4330ED38EE22}" type="slidenum">
              <a:rPr lang="fr-FR" smtClean="0"/>
              <a:t>‹N°›</a:t>
            </a:fld>
            <a:endParaRPr lang="fr-FR"/>
          </a:p>
        </p:txBody>
      </p:sp>
    </p:spTree>
    <p:extLst>
      <p:ext uri="{BB962C8B-B14F-4D97-AF65-F5344CB8AC3E}">
        <p14:creationId xmlns:p14="http://schemas.microsoft.com/office/powerpoint/2010/main" val="24707062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605CB0-4EBC-435A-BDCA-B1DFBDE835C9}"/>
              </a:ext>
            </a:extLst>
          </p:cNvPr>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52897F4-E048-4094-8E03-527EA33BC785}"/>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9391343-ACAC-4AF2-A3FA-876FA3FF4C55}"/>
              </a:ext>
            </a:extLst>
          </p:cNvPr>
          <p:cNvSpPr>
            <a:spLocks noGrp="1"/>
          </p:cNvSpPr>
          <p:nvPr>
            <p:ph type="dt" sz="half" idx="10"/>
          </p:nvPr>
        </p:nvSpPr>
        <p:spPr/>
        <p:txBody>
          <a:bodyPr/>
          <a:lstStyle/>
          <a:p>
            <a:fld id="{28586E7E-9119-40D4-AC06-C95AD194D893}" type="datetimeFigureOut">
              <a:rPr lang="fr-FR" smtClean="0"/>
              <a:t>08/06/2020</a:t>
            </a:fld>
            <a:endParaRPr lang="fr-FR"/>
          </a:p>
        </p:txBody>
      </p:sp>
      <p:sp>
        <p:nvSpPr>
          <p:cNvPr id="5" name="Espace réservé du pied de page 4">
            <a:extLst>
              <a:ext uri="{FF2B5EF4-FFF2-40B4-BE49-F238E27FC236}">
                <a16:creationId xmlns:a16="http://schemas.microsoft.com/office/drawing/2014/main" id="{59AE7EE0-652D-4C86-A3FA-C51EF30E925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B5A3D33-E085-47B4-95FE-F0AB570106E0}"/>
              </a:ext>
            </a:extLst>
          </p:cNvPr>
          <p:cNvSpPr>
            <a:spLocks noGrp="1"/>
          </p:cNvSpPr>
          <p:nvPr>
            <p:ph type="sldNum" sz="quarter" idx="12"/>
          </p:nvPr>
        </p:nvSpPr>
        <p:spPr/>
        <p:txBody>
          <a:bodyPr/>
          <a:lstStyle/>
          <a:p>
            <a:fld id="{393FF284-A75F-469E-9536-7721D297B5EC}" type="slidenum">
              <a:rPr lang="fr-FR" smtClean="0"/>
              <a:t>‹N°›</a:t>
            </a:fld>
            <a:endParaRPr lang="fr-FR"/>
          </a:p>
        </p:txBody>
      </p:sp>
    </p:spTree>
    <p:extLst>
      <p:ext uri="{BB962C8B-B14F-4D97-AF65-F5344CB8AC3E}">
        <p14:creationId xmlns:p14="http://schemas.microsoft.com/office/powerpoint/2010/main" val="10888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pic>
        <p:nvPicPr>
          <p:cNvPr id="3" name="Picture 2" descr="LOGO TFE.png"/>
          <p:cNvPicPr>
            <a:picLocks noChangeAspect="1"/>
          </p:cNvPicPr>
          <p:nvPr userDrawn="1"/>
        </p:nvPicPr>
        <p:blipFill rotWithShape="1">
          <a:blip r:embed="rId2">
            <a:extLst>
              <a:ext uri="{28A0092B-C50C-407E-A947-70E740481C1C}">
                <a14:useLocalDpi xmlns:a14="http://schemas.microsoft.com/office/drawing/2010/main" val="0"/>
              </a:ext>
            </a:extLst>
          </a:blip>
          <a:srcRect l="4033"/>
          <a:stretch/>
        </p:blipFill>
        <p:spPr>
          <a:xfrm>
            <a:off x="2972386" y="1282406"/>
            <a:ext cx="3199229" cy="2578690"/>
          </a:xfrm>
          <a:prstGeom prst="rect">
            <a:avLst/>
          </a:prstGeom>
        </p:spPr>
      </p:pic>
    </p:spTree>
    <p:extLst>
      <p:ext uri="{BB962C8B-B14F-4D97-AF65-F5344CB8AC3E}">
        <p14:creationId xmlns:p14="http://schemas.microsoft.com/office/powerpoint/2010/main" val="37370402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17790B-43C6-4B16-8CDA-3A39D623D77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AB1AFBF-5F77-4CDA-BAFE-184E94AB902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AE256A8-2C08-48C4-8C27-D8D85084063C}"/>
              </a:ext>
            </a:extLst>
          </p:cNvPr>
          <p:cNvSpPr>
            <a:spLocks noGrp="1"/>
          </p:cNvSpPr>
          <p:nvPr>
            <p:ph type="dt" sz="half" idx="10"/>
          </p:nvPr>
        </p:nvSpPr>
        <p:spPr/>
        <p:txBody>
          <a:bodyPr/>
          <a:lstStyle/>
          <a:p>
            <a:fld id="{28586E7E-9119-40D4-AC06-C95AD194D893}" type="datetimeFigureOut">
              <a:rPr lang="fr-FR" smtClean="0"/>
              <a:t>08/06/2020</a:t>
            </a:fld>
            <a:endParaRPr lang="fr-FR"/>
          </a:p>
        </p:txBody>
      </p:sp>
      <p:sp>
        <p:nvSpPr>
          <p:cNvPr id="5" name="Espace réservé du pied de page 4">
            <a:extLst>
              <a:ext uri="{FF2B5EF4-FFF2-40B4-BE49-F238E27FC236}">
                <a16:creationId xmlns:a16="http://schemas.microsoft.com/office/drawing/2014/main" id="{C06ED6AA-61C1-48C0-A2F1-ECB7058A92E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7696CEF-213A-458A-AF90-CBADB6C6925B}"/>
              </a:ext>
            </a:extLst>
          </p:cNvPr>
          <p:cNvSpPr>
            <a:spLocks noGrp="1"/>
          </p:cNvSpPr>
          <p:nvPr>
            <p:ph type="sldNum" sz="quarter" idx="12"/>
          </p:nvPr>
        </p:nvSpPr>
        <p:spPr/>
        <p:txBody>
          <a:bodyPr/>
          <a:lstStyle/>
          <a:p>
            <a:fld id="{393FF284-A75F-469E-9536-7721D297B5EC}" type="slidenum">
              <a:rPr lang="fr-FR" smtClean="0"/>
              <a:t>‹N°›</a:t>
            </a:fld>
            <a:endParaRPr lang="fr-FR"/>
          </a:p>
        </p:txBody>
      </p:sp>
    </p:spTree>
    <p:extLst>
      <p:ext uri="{BB962C8B-B14F-4D97-AF65-F5344CB8AC3E}">
        <p14:creationId xmlns:p14="http://schemas.microsoft.com/office/powerpoint/2010/main" val="28077560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C54809-5FEF-4063-A5DE-D1FAA4BF57FF}"/>
              </a:ext>
            </a:extLst>
          </p:cNvPr>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E3DAE26-E270-4C0B-ADBF-2F1D5F07A19E}"/>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62EF1F8-A37B-4337-8C8A-DDBE5B5B8845}"/>
              </a:ext>
            </a:extLst>
          </p:cNvPr>
          <p:cNvSpPr>
            <a:spLocks noGrp="1"/>
          </p:cNvSpPr>
          <p:nvPr>
            <p:ph type="dt" sz="half" idx="10"/>
          </p:nvPr>
        </p:nvSpPr>
        <p:spPr/>
        <p:txBody>
          <a:bodyPr/>
          <a:lstStyle/>
          <a:p>
            <a:fld id="{28586E7E-9119-40D4-AC06-C95AD194D893}" type="datetimeFigureOut">
              <a:rPr lang="fr-FR" smtClean="0"/>
              <a:t>08/06/2020</a:t>
            </a:fld>
            <a:endParaRPr lang="fr-FR"/>
          </a:p>
        </p:txBody>
      </p:sp>
      <p:sp>
        <p:nvSpPr>
          <p:cNvPr id="5" name="Espace réservé du pied de page 4">
            <a:extLst>
              <a:ext uri="{FF2B5EF4-FFF2-40B4-BE49-F238E27FC236}">
                <a16:creationId xmlns:a16="http://schemas.microsoft.com/office/drawing/2014/main" id="{236D577E-F2C1-4B14-A8D8-DB5A9AD80DE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40F160A-6D09-4DCF-9DB6-9AD26BB2E7B6}"/>
              </a:ext>
            </a:extLst>
          </p:cNvPr>
          <p:cNvSpPr>
            <a:spLocks noGrp="1"/>
          </p:cNvSpPr>
          <p:nvPr>
            <p:ph type="sldNum" sz="quarter" idx="12"/>
          </p:nvPr>
        </p:nvSpPr>
        <p:spPr/>
        <p:txBody>
          <a:bodyPr/>
          <a:lstStyle/>
          <a:p>
            <a:fld id="{393FF284-A75F-469E-9536-7721D297B5EC}" type="slidenum">
              <a:rPr lang="fr-FR" smtClean="0"/>
              <a:t>‹N°›</a:t>
            </a:fld>
            <a:endParaRPr lang="fr-FR"/>
          </a:p>
        </p:txBody>
      </p:sp>
    </p:spTree>
    <p:extLst>
      <p:ext uri="{BB962C8B-B14F-4D97-AF65-F5344CB8AC3E}">
        <p14:creationId xmlns:p14="http://schemas.microsoft.com/office/powerpoint/2010/main" val="32758594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5FB859-CE13-4EFF-96BC-5E23DFB8119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B961F59-E5C0-4F4E-AF9A-56E7FD733D0B}"/>
              </a:ext>
            </a:extLst>
          </p:cNvPr>
          <p:cNvSpPr>
            <a:spLocks noGrp="1"/>
          </p:cNvSpPr>
          <p:nvPr>
            <p:ph sz="half" idx="1"/>
          </p:nvPr>
        </p:nvSpPr>
        <p:spPr>
          <a:xfrm>
            <a:off x="628650" y="1370013"/>
            <a:ext cx="3867150" cy="32623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FA30FDB-3916-467E-9178-526AB8DC4B46}"/>
              </a:ext>
            </a:extLst>
          </p:cNvPr>
          <p:cNvSpPr>
            <a:spLocks noGrp="1"/>
          </p:cNvSpPr>
          <p:nvPr>
            <p:ph sz="half" idx="2"/>
          </p:nvPr>
        </p:nvSpPr>
        <p:spPr>
          <a:xfrm>
            <a:off x="4648200" y="1370013"/>
            <a:ext cx="3867150" cy="32623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642D7A1-D461-4216-92DD-BC963D4D6396}"/>
              </a:ext>
            </a:extLst>
          </p:cNvPr>
          <p:cNvSpPr>
            <a:spLocks noGrp="1"/>
          </p:cNvSpPr>
          <p:nvPr>
            <p:ph type="dt" sz="half" idx="10"/>
          </p:nvPr>
        </p:nvSpPr>
        <p:spPr/>
        <p:txBody>
          <a:bodyPr/>
          <a:lstStyle/>
          <a:p>
            <a:fld id="{28586E7E-9119-40D4-AC06-C95AD194D893}" type="datetimeFigureOut">
              <a:rPr lang="fr-FR" smtClean="0"/>
              <a:t>08/06/2020</a:t>
            </a:fld>
            <a:endParaRPr lang="fr-FR"/>
          </a:p>
        </p:txBody>
      </p:sp>
      <p:sp>
        <p:nvSpPr>
          <p:cNvPr id="6" name="Espace réservé du pied de page 5">
            <a:extLst>
              <a:ext uri="{FF2B5EF4-FFF2-40B4-BE49-F238E27FC236}">
                <a16:creationId xmlns:a16="http://schemas.microsoft.com/office/drawing/2014/main" id="{77B6646D-7371-426E-AA0E-2A909EAABDF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44A6E4C-0FEE-4776-9B86-40703C12B0F6}"/>
              </a:ext>
            </a:extLst>
          </p:cNvPr>
          <p:cNvSpPr>
            <a:spLocks noGrp="1"/>
          </p:cNvSpPr>
          <p:nvPr>
            <p:ph type="sldNum" sz="quarter" idx="12"/>
          </p:nvPr>
        </p:nvSpPr>
        <p:spPr/>
        <p:txBody>
          <a:bodyPr/>
          <a:lstStyle/>
          <a:p>
            <a:fld id="{393FF284-A75F-469E-9536-7721D297B5EC}" type="slidenum">
              <a:rPr lang="fr-FR" smtClean="0"/>
              <a:t>‹N°›</a:t>
            </a:fld>
            <a:endParaRPr lang="fr-FR"/>
          </a:p>
        </p:txBody>
      </p:sp>
    </p:spTree>
    <p:extLst>
      <p:ext uri="{BB962C8B-B14F-4D97-AF65-F5344CB8AC3E}">
        <p14:creationId xmlns:p14="http://schemas.microsoft.com/office/powerpoint/2010/main" val="924584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AA1BF7-9953-438C-9EB4-DEE2E5775173}"/>
              </a:ext>
            </a:extLst>
          </p:cNvPr>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A477E05-5A47-4CBB-B4A6-6F7F996E37B4}"/>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965BB7E-887E-4E71-A3C2-95E08DFFA058}"/>
              </a:ext>
            </a:extLst>
          </p:cNvPr>
          <p:cNvSpPr>
            <a:spLocks noGrp="1"/>
          </p:cNvSpPr>
          <p:nvPr>
            <p:ph sz="half" idx="2"/>
          </p:nvPr>
        </p:nvSpPr>
        <p:spPr>
          <a:xfrm>
            <a:off x="630238" y="1879600"/>
            <a:ext cx="3868737" cy="27622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4A5B1BC-834A-44F4-8B55-A1F7CE13345F}"/>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5656108-DC3E-4373-8B58-16BFD58659FC}"/>
              </a:ext>
            </a:extLst>
          </p:cNvPr>
          <p:cNvSpPr>
            <a:spLocks noGrp="1"/>
          </p:cNvSpPr>
          <p:nvPr>
            <p:ph sz="quarter" idx="4"/>
          </p:nvPr>
        </p:nvSpPr>
        <p:spPr>
          <a:xfrm>
            <a:off x="4629150" y="1879600"/>
            <a:ext cx="3887788" cy="27622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71D1578-F12C-4DAA-B762-148C686D8DB5}"/>
              </a:ext>
            </a:extLst>
          </p:cNvPr>
          <p:cNvSpPr>
            <a:spLocks noGrp="1"/>
          </p:cNvSpPr>
          <p:nvPr>
            <p:ph type="dt" sz="half" idx="10"/>
          </p:nvPr>
        </p:nvSpPr>
        <p:spPr/>
        <p:txBody>
          <a:bodyPr/>
          <a:lstStyle/>
          <a:p>
            <a:fld id="{28586E7E-9119-40D4-AC06-C95AD194D893}" type="datetimeFigureOut">
              <a:rPr lang="fr-FR" smtClean="0"/>
              <a:t>08/06/2020</a:t>
            </a:fld>
            <a:endParaRPr lang="fr-FR"/>
          </a:p>
        </p:txBody>
      </p:sp>
      <p:sp>
        <p:nvSpPr>
          <p:cNvPr id="8" name="Espace réservé du pied de page 7">
            <a:extLst>
              <a:ext uri="{FF2B5EF4-FFF2-40B4-BE49-F238E27FC236}">
                <a16:creationId xmlns:a16="http://schemas.microsoft.com/office/drawing/2014/main" id="{B0A545CE-1E13-41DF-B351-798A5768D8F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6527A70-D482-4B27-A6B6-2087678BF670}"/>
              </a:ext>
            </a:extLst>
          </p:cNvPr>
          <p:cNvSpPr>
            <a:spLocks noGrp="1"/>
          </p:cNvSpPr>
          <p:nvPr>
            <p:ph type="sldNum" sz="quarter" idx="12"/>
          </p:nvPr>
        </p:nvSpPr>
        <p:spPr/>
        <p:txBody>
          <a:bodyPr/>
          <a:lstStyle/>
          <a:p>
            <a:fld id="{393FF284-A75F-469E-9536-7721D297B5EC}" type="slidenum">
              <a:rPr lang="fr-FR" smtClean="0"/>
              <a:t>‹N°›</a:t>
            </a:fld>
            <a:endParaRPr lang="fr-FR"/>
          </a:p>
        </p:txBody>
      </p:sp>
    </p:spTree>
    <p:extLst>
      <p:ext uri="{BB962C8B-B14F-4D97-AF65-F5344CB8AC3E}">
        <p14:creationId xmlns:p14="http://schemas.microsoft.com/office/powerpoint/2010/main" val="34416952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E32BED-B2A1-4DBF-BCE5-B6613281AF1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CE310F4-2031-42EE-9BF3-9773D738F035}"/>
              </a:ext>
            </a:extLst>
          </p:cNvPr>
          <p:cNvSpPr>
            <a:spLocks noGrp="1"/>
          </p:cNvSpPr>
          <p:nvPr>
            <p:ph type="dt" sz="half" idx="10"/>
          </p:nvPr>
        </p:nvSpPr>
        <p:spPr/>
        <p:txBody>
          <a:bodyPr/>
          <a:lstStyle/>
          <a:p>
            <a:fld id="{28586E7E-9119-40D4-AC06-C95AD194D893}" type="datetimeFigureOut">
              <a:rPr lang="fr-FR" smtClean="0"/>
              <a:t>08/06/2020</a:t>
            </a:fld>
            <a:endParaRPr lang="fr-FR"/>
          </a:p>
        </p:txBody>
      </p:sp>
      <p:sp>
        <p:nvSpPr>
          <p:cNvPr id="4" name="Espace réservé du pied de page 3">
            <a:extLst>
              <a:ext uri="{FF2B5EF4-FFF2-40B4-BE49-F238E27FC236}">
                <a16:creationId xmlns:a16="http://schemas.microsoft.com/office/drawing/2014/main" id="{FC6569AA-9850-4B52-A5D1-1FB4F8281EE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90E1A99-8260-4942-BE4D-B7FDB6B23E23}"/>
              </a:ext>
            </a:extLst>
          </p:cNvPr>
          <p:cNvSpPr>
            <a:spLocks noGrp="1"/>
          </p:cNvSpPr>
          <p:nvPr>
            <p:ph type="sldNum" sz="quarter" idx="12"/>
          </p:nvPr>
        </p:nvSpPr>
        <p:spPr/>
        <p:txBody>
          <a:bodyPr/>
          <a:lstStyle/>
          <a:p>
            <a:fld id="{393FF284-A75F-469E-9536-7721D297B5EC}" type="slidenum">
              <a:rPr lang="fr-FR" smtClean="0"/>
              <a:t>‹N°›</a:t>
            </a:fld>
            <a:endParaRPr lang="fr-FR"/>
          </a:p>
        </p:txBody>
      </p:sp>
    </p:spTree>
    <p:extLst>
      <p:ext uri="{BB962C8B-B14F-4D97-AF65-F5344CB8AC3E}">
        <p14:creationId xmlns:p14="http://schemas.microsoft.com/office/powerpoint/2010/main" val="12804258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25EED48-093C-4BD0-802C-925CD3E785F0}"/>
              </a:ext>
            </a:extLst>
          </p:cNvPr>
          <p:cNvSpPr>
            <a:spLocks noGrp="1"/>
          </p:cNvSpPr>
          <p:nvPr>
            <p:ph type="dt" sz="half" idx="10"/>
          </p:nvPr>
        </p:nvSpPr>
        <p:spPr/>
        <p:txBody>
          <a:bodyPr/>
          <a:lstStyle/>
          <a:p>
            <a:fld id="{28586E7E-9119-40D4-AC06-C95AD194D893}" type="datetimeFigureOut">
              <a:rPr lang="fr-FR" smtClean="0"/>
              <a:t>08/06/2020</a:t>
            </a:fld>
            <a:endParaRPr lang="fr-FR"/>
          </a:p>
        </p:txBody>
      </p:sp>
      <p:sp>
        <p:nvSpPr>
          <p:cNvPr id="3" name="Espace réservé du pied de page 2">
            <a:extLst>
              <a:ext uri="{FF2B5EF4-FFF2-40B4-BE49-F238E27FC236}">
                <a16:creationId xmlns:a16="http://schemas.microsoft.com/office/drawing/2014/main" id="{779D15EC-054B-41C7-97E0-ECE39C0EFF6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097D6A2-2A8F-4DAC-882A-05F3717F1EA6}"/>
              </a:ext>
            </a:extLst>
          </p:cNvPr>
          <p:cNvSpPr>
            <a:spLocks noGrp="1"/>
          </p:cNvSpPr>
          <p:nvPr>
            <p:ph type="sldNum" sz="quarter" idx="12"/>
          </p:nvPr>
        </p:nvSpPr>
        <p:spPr/>
        <p:txBody>
          <a:bodyPr/>
          <a:lstStyle/>
          <a:p>
            <a:fld id="{393FF284-A75F-469E-9536-7721D297B5EC}" type="slidenum">
              <a:rPr lang="fr-FR" smtClean="0"/>
              <a:t>‹N°›</a:t>
            </a:fld>
            <a:endParaRPr lang="fr-FR"/>
          </a:p>
        </p:txBody>
      </p:sp>
    </p:spTree>
    <p:extLst>
      <p:ext uri="{BB962C8B-B14F-4D97-AF65-F5344CB8AC3E}">
        <p14:creationId xmlns:p14="http://schemas.microsoft.com/office/powerpoint/2010/main" val="26116810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F13FBF-3F8B-4A78-998B-26A2859A102B}"/>
              </a:ext>
            </a:extLst>
          </p:cNvPr>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33B5E24-8752-44BF-BC4F-15B784049947}"/>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4C249AC-D629-4677-B387-F7BB84FCA60E}"/>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0C1E94A-18CA-4D95-BA85-B632EDD58EAF}"/>
              </a:ext>
            </a:extLst>
          </p:cNvPr>
          <p:cNvSpPr>
            <a:spLocks noGrp="1"/>
          </p:cNvSpPr>
          <p:nvPr>
            <p:ph type="dt" sz="half" idx="10"/>
          </p:nvPr>
        </p:nvSpPr>
        <p:spPr/>
        <p:txBody>
          <a:bodyPr/>
          <a:lstStyle/>
          <a:p>
            <a:fld id="{28586E7E-9119-40D4-AC06-C95AD194D893}" type="datetimeFigureOut">
              <a:rPr lang="fr-FR" smtClean="0"/>
              <a:t>08/06/2020</a:t>
            </a:fld>
            <a:endParaRPr lang="fr-FR"/>
          </a:p>
        </p:txBody>
      </p:sp>
      <p:sp>
        <p:nvSpPr>
          <p:cNvPr id="6" name="Espace réservé du pied de page 5">
            <a:extLst>
              <a:ext uri="{FF2B5EF4-FFF2-40B4-BE49-F238E27FC236}">
                <a16:creationId xmlns:a16="http://schemas.microsoft.com/office/drawing/2014/main" id="{4B62D29E-028C-4250-8041-95641CC9D43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17DC99A-D9A9-45B7-9C27-773D8C1E8829}"/>
              </a:ext>
            </a:extLst>
          </p:cNvPr>
          <p:cNvSpPr>
            <a:spLocks noGrp="1"/>
          </p:cNvSpPr>
          <p:nvPr>
            <p:ph type="sldNum" sz="quarter" idx="12"/>
          </p:nvPr>
        </p:nvSpPr>
        <p:spPr/>
        <p:txBody>
          <a:bodyPr/>
          <a:lstStyle/>
          <a:p>
            <a:fld id="{393FF284-A75F-469E-9536-7721D297B5EC}" type="slidenum">
              <a:rPr lang="fr-FR" smtClean="0"/>
              <a:t>‹N°›</a:t>
            </a:fld>
            <a:endParaRPr lang="fr-FR"/>
          </a:p>
        </p:txBody>
      </p:sp>
    </p:spTree>
    <p:extLst>
      <p:ext uri="{BB962C8B-B14F-4D97-AF65-F5344CB8AC3E}">
        <p14:creationId xmlns:p14="http://schemas.microsoft.com/office/powerpoint/2010/main" val="17902662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1CBBCF-9916-4D4E-A0B1-318982D7C8AF}"/>
              </a:ext>
            </a:extLst>
          </p:cNvPr>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69F7298-32BC-4926-887C-5C2E942C0749}"/>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A0769F9-9A82-4CC0-AE36-5E026599334E}"/>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F9E7D3E-E862-4CCC-900D-A233F32132CC}"/>
              </a:ext>
            </a:extLst>
          </p:cNvPr>
          <p:cNvSpPr>
            <a:spLocks noGrp="1"/>
          </p:cNvSpPr>
          <p:nvPr>
            <p:ph type="dt" sz="half" idx="10"/>
          </p:nvPr>
        </p:nvSpPr>
        <p:spPr/>
        <p:txBody>
          <a:bodyPr/>
          <a:lstStyle/>
          <a:p>
            <a:fld id="{28586E7E-9119-40D4-AC06-C95AD194D893}" type="datetimeFigureOut">
              <a:rPr lang="fr-FR" smtClean="0"/>
              <a:t>08/06/2020</a:t>
            </a:fld>
            <a:endParaRPr lang="fr-FR"/>
          </a:p>
        </p:txBody>
      </p:sp>
      <p:sp>
        <p:nvSpPr>
          <p:cNvPr id="6" name="Espace réservé du pied de page 5">
            <a:extLst>
              <a:ext uri="{FF2B5EF4-FFF2-40B4-BE49-F238E27FC236}">
                <a16:creationId xmlns:a16="http://schemas.microsoft.com/office/drawing/2014/main" id="{5B8E6194-5FA8-4F45-8DB0-11910E03654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263D241-38FE-41AC-96F3-3F5A310378A8}"/>
              </a:ext>
            </a:extLst>
          </p:cNvPr>
          <p:cNvSpPr>
            <a:spLocks noGrp="1"/>
          </p:cNvSpPr>
          <p:nvPr>
            <p:ph type="sldNum" sz="quarter" idx="12"/>
          </p:nvPr>
        </p:nvSpPr>
        <p:spPr/>
        <p:txBody>
          <a:bodyPr/>
          <a:lstStyle/>
          <a:p>
            <a:fld id="{393FF284-A75F-469E-9536-7721D297B5EC}" type="slidenum">
              <a:rPr lang="fr-FR" smtClean="0"/>
              <a:t>‹N°›</a:t>
            </a:fld>
            <a:endParaRPr lang="fr-FR"/>
          </a:p>
        </p:txBody>
      </p:sp>
    </p:spTree>
    <p:extLst>
      <p:ext uri="{BB962C8B-B14F-4D97-AF65-F5344CB8AC3E}">
        <p14:creationId xmlns:p14="http://schemas.microsoft.com/office/powerpoint/2010/main" val="34855874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468F4D-A716-4928-AEDC-41E37FA59A8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F7EBF51-370E-400D-9697-F147B3ACCAB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E7D06CA-1C8D-486F-B182-CBED631C26A9}"/>
              </a:ext>
            </a:extLst>
          </p:cNvPr>
          <p:cNvSpPr>
            <a:spLocks noGrp="1"/>
          </p:cNvSpPr>
          <p:nvPr>
            <p:ph type="dt" sz="half" idx="10"/>
          </p:nvPr>
        </p:nvSpPr>
        <p:spPr/>
        <p:txBody>
          <a:bodyPr/>
          <a:lstStyle/>
          <a:p>
            <a:fld id="{28586E7E-9119-40D4-AC06-C95AD194D893}" type="datetimeFigureOut">
              <a:rPr lang="fr-FR" smtClean="0"/>
              <a:t>08/06/2020</a:t>
            </a:fld>
            <a:endParaRPr lang="fr-FR"/>
          </a:p>
        </p:txBody>
      </p:sp>
      <p:sp>
        <p:nvSpPr>
          <p:cNvPr id="5" name="Espace réservé du pied de page 4">
            <a:extLst>
              <a:ext uri="{FF2B5EF4-FFF2-40B4-BE49-F238E27FC236}">
                <a16:creationId xmlns:a16="http://schemas.microsoft.com/office/drawing/2014/main" id="{2D0BF9EE-15DD-417F-9ADE-C4A4C74FF86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F8629C3-5462-4160-805A-A20099792A50}"/>
              </a:ext>
            </a:extLst>
          </p:cNvPr>
          <p:cNvSpPr>
            <a:spLocks noGrp="1"/>
          </p:cNvSpPr>
          <p:nvPr>
            <p:ph type="sldNum" sz="quarter" idx="12"/>
          </p:nvPr>
        </p:nvSpPr>
        <p:spPr/>
        <p:txBody>
          <a:bodyPr/>
          <a:lstStyle/>
          <a:p>
            <a:fld id="{393FF284-A75F-469E-9536-7721D297B5EC}" type="slidenum">
              <a:rPr lang="fr-FR" smtClean="0"/>
              <a:t>‹N°›</a:t>
            </a:fld>
            <a:endParaRPr lang="fr-FR"/>
          </a:p>
        </p:txBody>
      </p:sp>
    </p:spTree>
    <p:extLst>
      <p:ext uri="{BB962C8B-B14F-4D97-AF65-F5344CB8AC3E}">
        <p14:creationId xmlns:p14="http://schemas.microsoft.com/office/powerpoint/2010/main" val="38979606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7D6F760-7808-41B2-A39B-3BE5DD2A9A9F}"/>
              </a:ext>
            </a:extLst>
          </p:cNvPr>
          <p:cNvSpPr>
            <a:spLocks noGrp="1"/>
          </p:cNvSpPr>
          <p:nvPr>
            <p:ph type="title" orient="vert"/>
          </p:nvPr>
        </p:nvSpPr>
        <p:spPr>
          <a:xfrm>
            <a:off x="6543675" y="274638"/>
            <a:ext cx="1971675" cy="4357687"/>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F39BBDB-1625-4FBF-814A-D0AE1DCE60A3}"/>
              </a:ext>
            </a:extLst>
          </p:cNvPr>
          <p:cNvSpPr>
            <a:spLocks noGrp="1"/>
          </p:cNvSpPr>
          <p:nvPr>
            <p:ph type="body" orient="vert" idx="1"/>
          </p:nvPr>
        </p:nvSpPr>
        <p:spPr>
          <a:xfrm>
            <a:off x="628650" y="274638"/>
            <a:ext cx="5762625" cy="435768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AD0A951-0141-49DE-AC09-D8025D6B449F}"/>
              </a:ext>
            </a:extLst>
          </p:cNvPr>
          <p:cNvSpPr>
            <a:spLocks noGrp="1"/>
          </p:cNvSpPr>
          <p:nvPr>
            <p:ph type="dt" sz="half" idx="10"/>
          </p:nvPr>
        </p:nvSpPr>
        <p:spPr/>
        <p:txBody>
          <a:bodyPr/>
          <a:lstStyle/>
          <a:p>
            <a:fld id="{28586E7E-9119-40D4-AC06-C95AD194D893}" type="datetimeFigureOut">
              <a:rPr lang="fr-FR" smtClean="0"/>
              <a:t>08/06/2020</a:t>
            </a:fld>
            <a:endParaRPr lang="fr-FR"/>
          </a:p>
        </p:txBody>
      </p:sp>
      <p:sp>
        <p:nvSpPr>
          <p:cNvPr id="5" name="Espace réservé du pied de page 4">
            <a:extLst>
              <a:ext uri="{FF2B5EF4-FFF2-40B4-BE49-F238E27FC236}">
                <a16:creationId xmlns:a16="http://schemas.microsoft.com/office/drawing/2014/main" id="{42B5F40E-111E-4E95-8745-8DE1C822C98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C32CB62-3909-4696-8DFC-8E18CFA22EC7}"/>
              </a:ext>
            </a:extLst>
          </p:cNvPr>
          <p:cNvSpPr>
            <a:spLocks noGrp="1"/>
          </p:cNvSpPr>
          <p:nvPr>
            <p:ph type="sldNum" sz="quarter" idx="12"/>
          </p:nvPr>
        </p:nvSpPr>
        <p:spPr/>
        <p:txBody>
          <a:bodyPr/>
          <a:lstStyle/>
          <a:p>
            <a:fld id="{393FF284-A75F-469E-9536-7721D297B5EC}" type="slidenum">
              <a:rPr lang="fr-FR" smtClean="0"/>
              <a:t>‹N°›</a:t>
            </a:fld>
            <a:endParaRPr lang="fr-FR"/>
          </a:p>
        </p:txBody>
      </p:sp>
    </p:spTree>
    <p:extLst>
      <p:ext uri="{BB962C8B-B14F-4D97-AF65-F5344CB8AC3E}">
        <p14:creationId xmlns:p14="http://schemas.microsoft.com/office/powerpoint/2010/main" val="1969763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QUENCE 1">
    <p:spTree>
      <p:nvGrpSpPr>
        <p:cNvPr id="1" name=""/>
        <p:cNvGrpSpPr/>
        <p:nvPr/>
      </p:nvGrpSpPr>
      <p:grpSpPr>
        <a:xfrm>
          <a:off x="0" y="0"/>
          <a:ext cx="0" cy="0"/>
          <a:chOff x="0" y="0"/>
          <a:chExt cx="0" cy="0"/>
        </a:xfrm>
      </p:grpSpPr>
      <p:sp>
        <p:nvSpPr>
          <p:cNvPr id="2" name="Chord 1"/>
          <p:cNvSpPr/>
          <p:nvPr userDrawn="1"/>
        </p:nvSpPr>
        <p:spPr>
          <a:xfrm rot="5400000">
            <a:off x="1209687" y="2669522"/>
            <a:ext cx="6724627" cy="6724627"/>
          </a:xfrm>
          <a:prstGeom prst="chord">
            <a:avLst>
              <a:gd name="adj1" fmla="val 6305852"/>
              <a:gd name="adj2" fmla="val 15301714"/>
            </a:avLst>
          </a:prstGeom>
          <a:solidFill>
            <a:srgbClr val="E3061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Arc 2"/>
          <p:cNvSpPr/>
          <p:nvPr userDrawn="1"/>
        </p:nvSpPr>
        <p:spPr>
          <a:xfrm>
            <a:off x="834343" y="2342760"/>
            <a:ext cx="7475314" cy="7475312"/>
          </a:xfrm>
          <a:prstGeom prst="arc">
            <a:avLst>
              <a:gd name="adj1" fmla="val 11515297"/>
              <a:gd name="adj2" fmla="val 20947977"/>
            </a:avLst>
          </a:prstGeom>
          <a:ln w="57150" cmpd="sng">
            <a:solidFill>
              <a:srgbClr val="26358C"/>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 name="Oval 3"/>
          <p:cNvSpPr/>
          <p:nvPr userDrawn="1"/>
        </p:nvSpPr>
        <p:spPr>
          <a:xfrm>
            <a:off x="1223567" y="3938507"/>
            <a:ext cx="312305" cy="312305"/>
          </a:xfrm>
          <a:prstGeom prst="ellipse">
            <a:avLst/>
          </a:prstGeom>
          <a:solidFill>
            <a:srgbClr val="263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Text Placeholder 9"/>
          <p:cNvSpPr>
            <a:spLocks noGrp="1"/>
          </p:cNvSpPr>
          <p:nvPr>
            <p:ph type="body" sz="quarter" idx="10" hasCustomPrompt="1"/>
          </p:nvPr>
        </p:nvSpPr>
        <p:spPr>
          <a:xfrm>
            <a:off x="1297754" y="373540"/>
            <a:ext cx="6548492" cy="1293806"/>
          </a:xfrm>
          <a:prstGeom prst="rect">
            <a:avLst/>
          </a:prstGeom>
        </p:spPr>
        <p:txBody>
          <a:bodyPr vert="horz" anchor="t"/>
          <a:lstStyle>
            <a:lvl1pPr marL="0" indent="0" algn="ctr">
              <a:lnSpc>
                <a:spcPct val="90000"/>
              </a:lnSpc>
              <a:buNone/>
              <a:defRPr sz="4400" b="1">
                <a:solidFill>
                  <a:srgbClr val="26358C"/>
                </a:solidFill>
                <a:latin typeface="Arial" panose="020B0604020202020204" pitchFamily="34" charset="0"/>
                <a:cs typeface="Arial" panose="020B0604020202020204" pitchFamily="34" charset="0"/>
              </a:defRPr>
            </a:lvl1pPr>
          </a:lstStyle>
          <a:p>
            <a:pPr lvl="0"/>
            <a:r>
              <a:rPr lang="fr-FR"/>
              <a:t>TITRE DE LA SÉQUENCE</a:t>
            </a:r>
          </a:p>
        </p:txBody>
      </p:sp>
      <p:sp>
        <p:nvSpPr>
          <p:cNvPr id="10" name="Text Placeholder 9"/>
          <p:cNvSpPr>
            <a:spLocks noGrp="1"/>
          </p:cNvSpPr>
          <p:nvPr>
            <p:ph type="body" sz="quarter" idx="11" hasCustomPrompt="1"/>
          </p:nvPr>
        </p:nvSpPr>
        <p:spPr>
          <a:xfrm>
            <a:off x="3865168" y="3015784"/>
            <a:ext cx="1413664" cy="922724"/>
          </a:xfrm>
          <a:prstGeom prst="rect">
            <a:avLst/>
          </a:prstGeom>
        </p:spPr>
        <p:txBody>
          <a:bodyPr vert="horz" anchor="t"/>
          <a:lstStyle>
            <a:lvl1pPr marL="0" indent="0" algn="ctr">
              <a:lnSpc>
                <a:spcPct val="90000"/>
              </a:lnSpc>
              <a:buNone/>
              <a:defRPr sz="6600" b="0">
                <a:solidFill>
                  <a:schemeClr val="bg1"/>
                </a:solidFill>
                <a:latin typeface="Arial" panose="020B0604020202020204" pitchFamily="34" charset="0"/>
                <a:cs typeface="Arial" panose="020B0604020202020204" pitchFamily="34" charset="0"/>
              </a:defRPr>
            </a:lvl1pPr>
          </a:lstStyle>
          <a:p>
            <a:pPr lvl="0"/>
            <a:r>
              <a:rPr lang="fr-FR"/>
              <a:t>1</a:t>
            </a:r>
          </a:p>
        </p:txBody>
      </p:sp>
    </p:spTree>
    <p:extLst>
      <p:ext uri="{BB962C8B-B14F-4D97-AF65-F5344CB8AC3E}">
        <p14:creationId xmlns:p14="http://schemas.microsoft.com/office/powerpoint/2010/main" val="40307874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772"/>
            <a:ext cx="6858000" cy="1790700"/>
          </a:xfrm>
        </p:spPr>
        <p:txBody>
          <a:bodyPr anchor="b"/>
          <a:lstStyle>
            <a:lvl1pPr algn="ctr">
              <a:defRPr sz="4500"/>
            </a:lvl1pPr>
          </a:lstStyle>
          <a:p>
            <a:r>
              <a:rPr lang="fr-FR"/>
              <a:t>Modifiez le style du titre</a:t>
            </a:r>
          </a:p>
        </p:txBody>
      </p:sp>
      <p:sp>
        <p:nvSpPr>
          <p:cNvPr id="3" name="Sous-titr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Tree>
    <p:extLst>
      <p:ext uri="{BB962C8B-B14F-4D97-AF65-F5344CB8AC3E}">
        <p14:creationId xmlns:p14="http://schemas.microsoft.com/office/powerpoint/2010/main" val="4489729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12" name="Espace réservé du texte 11"/>
          <p:cNvSpPr>
            <a:spLocks noGrp="1"/>
          </p:cNvSpPr>
          <p:nvPr>
            <p:ph type="body" sz="quarter" idx="12"/>
          </p:nvPr>
        </p:nvSpPr>
        <p:spPr>
          <a:xfrm>
            <a:off x="521494" y="1496832"/>
            <a:ext cx="3861197" cy="798296"/>
          </a:xfrm>
        </p:spPr>
        <p:txBody>
          <a:bodyPr wrap="square">
            <a:sp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8" name="Espace réservé du texte 17"/>
          <p:cNvSpPr>
            <a:spLocks noGrp="1"/>
          </p:cNvSpPr>
          <p:nvPr>
            <p:ph type="body" sz="quarter" idx="15"/>
          </p:nvPr>
        </p:nvSpPr>
        <p:spPr>
          <a:xfrm>
            <a:off x="521494" y="3325416"/>
            <a:ext cx="3861197" cy="798296"/>
          </a:xfrm>
        </p:spPr>
        <p:txBody>
          <a:bodyPr wrap="square">
            <a:spAutoFit/>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2" name="Espace réservé du texte 21"/>
          <p:cNvSpPr>
            <a:spLocks noGrp="1"/>
          </p:cNvSpPr>
          <p:nvPr>
            <p:ph type="body" sz="quarter" idx="16"/>
          </p:nvPr>
        </p:nvSpPr>
        <p:spPr>
          <a:xfrm>
            <a:off x="4761310" y="1496832"/>
            <a:ext cx="3861196" cy="750094"/>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82046103"/>
      </p:ext>
    </p:extLst>
  </p:cSld>
  <p:clrMapOvr>
    <a:masterClrMapping/>
  </p:clrMapOvr>
  <p:extLst>
    <p:ext uri="{DCECCB84-F9BA-43D5-87BE-67443E8EF086}">
      <p15:sldGuideLst xmlns:p15="http://schemas.microsoft.com/office/powerpoint/2012/main">
        <p15:guide id="1" pos="3681">
          <p15:clr>
            <a:srgbClr val="FBAE40"/>
          </p15:clr>
        </p15:guide>
        <p15:guide id="2" pos="3999">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col">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lvl1pPr>
              <a:defRPr sz="2100"/>
            </a:lvl1pPr>
          </a:lstStyle>
          <a:p>
            <a:r>
              <a:rPr lang="fr-FR"/>
              <a:t>Modifiez le style du titre</a:t>
            </a:r>
          </a:p>
        </p:txBody>
      </p:sp>
      <p:pic>
        <p:nvPicPr>
          <p:cNvPr id="3" name="Imag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4447"/>
          <a:stretch/>
        </p:blipFill>
        <p:spPr>
          <a:xfrm>
            <a:off x="7010400" y="4630937"/>
            <a:ext cx="1612106" cy="190787"/>
          </a:xfrm>
          <a:prstGeom prst="rect">
            <a:avLst/>
          </a:prstGeom>
        </p:spPr>
      </p:pic>
    </p:spTree>
    <p:extLst>
      <p:ext uri="{BB962C8B-B14F-4D97-AF65-F5344CB8AC3E}">
        <p14:creationId xmlns:p14="http://schemas.microsoft.com/office/powerpoint/2010/main" val="1562247167"/>
      </p:ext>
    </p:extLst>
  </p:cSld>
  <p:clrMapOvr>
    <a:masterClrMapping/>
  </p:clrMapOvr>
  <p:extLst>
    <p:ext uri="{DCECCB84-F9BA-43D5-87BE-67443E8EF086}">
      <p15:sldGuideLst xmlns:p15="http://schemas.microsoft.com/office/powerpoint/2012/main">
        <p15:guide id="1" pos="3681">
          <p15:clr>
            <a:srgbClr val="FBAE40"/>
          </p15:clr>
        </p15:guide>
        <p15:guide id="2" pos="3999">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col">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lvl1pPr>
              <a:defRPr sz="2100"/>
            </a:lvl1pPr>
          </a:lstStyle>
          <a:p>
            <a:r>
              <a:rPr lang="fr-FR"/>
              <a:t>Modifiez le style du titre</a:t>
            </a:r>
          </a:p>
        </p:txBody>
      </p:sp>
    </p:spTree>
    <p:extLst>
      <p:ext uri="{BB962C8B-B14F-4D97-AF65-F5344CB8AC3E}">
        <p14:creationId xmlns:p14="http://schemas.microsoft.com/office/powerpoint/2010/main" val="269587177"/>
      </p:ext>
    </p:extLst>
  </p:cSld>
  <p:clrMapOvr>
    <a:masterClrMapping/>
  </p:clrMapOvr>
  <p:extLst>
    <p:ext uri="{DCECCB84-F9BA-43D5-87BE-67443E8EF086}">
      <p15:sldGuideLst xmlns:p15="http://schemas.microsoft.com/office/powerpoint/2012/main">
        <p15:guide id="1" pos="2479">
          <p15:clr>
            <a:srgbClr val="FBAE40"/>
          </p15:clr>
        </p15:guide>
        <p15:guide id="2" pos="2797">
          <p15:clr>
            <a:srgbClr val="FBAE40"/>
          </p15:clr>
        </p15:guide>
        <p15:guide id="3" pos="4883">
          <p15:clr>
            <a:srgbClr val="FBAE40"/>
          </p15:clr>
        </p15:guide>
        <p15:guide id="4" pos="5201">
          <p15:clr>
            <a:srgbClr val="FBAE40"/>
          </p15:clr>
        </p15:guide>
        <p15:guide id="5" pos="3681">
          <p15:clr>
            <a:srgbClr val="FBAE40"/>
          </p15:clr>
        </p15:guide>
        <p15:guide id="6" pos="3999">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col">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lvl1pPr>
              <a:defRPr sz="2100"/>
            </a:lvl1pPr>
          </a:lstStyle>
          <a:p>
            <a:r>
              <a:rPr lang="fr-FR"/>
              <a:t>Modifiez le style du titre</a:t>
            </a:r>
          </a:p>
        </p:txBody>
      </p:sp>
    </p:spTree>
    <p:extLst>
      <p:ext uri="{BB962C8B-B14F-4D97-AF65-F5344CB8AC3E}">
        <p14:creationId xmlns:p14="http://schemas.microsoft.com/office/powerpoint/2010/main" val="3426454776"/>
      </p:ext>
    </p:extLst>
  </p:cSld>
  <p:clrMapOvr>
    <a:masterClrMapping/>
  </p:clrMapOvr>
  <p:extLst>
    <p:ext uri="{DCECCB84-F9BA-43D5-87BE-67443E8EF086}">
      <p15:sldGuideLst xmlns:p15="http://schemas.microsoft.com/office/powerpoint/2012/main">
        <p15:guide id="1" pos="3681">
          <p15:clr>
            <a:srgbClr val="FBAE40"/>
          </p15:clr>
        </p15:guide>
        <p15:guide id="2" pos="3999">
          <p15:clr>
            <a:srgbClr val="FBAE40"/>
          </p15:clr>
        </p15:guide>
        <p15:guide id="3" pos="1890">
          <p15:clr>
            <a:srgbClr val="FBAE40"/>
          </p15:clr>
        </p15:guide>
        <p15:guide id="4" pos="2207">
          <p15:clr>
            <a:srgbClr val="FBAE40"/>
          </p15:clr>
        </p15:guide>
        <p15:guide id="5" pos="5450">
          <p15:clr>
            <a:srgbClr val="FBAE40"/>
          </p15:clr>
        </p15:guide>
        <p15:guide id="6" pos="576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Bullet point &amp; titre">
    <p:spTree>
      <p:nvGrpSpPr>
        <p:cNvPr id="1" name=""/>
        <p:cNvGrpSpPr/>
        <p:nvPr/>
      </p:nvGrpSpPr>
      <p:grpSpPr>
        <a:xfrm>
          <a:off x="0" y="0"/>
          <a:ext cx="0" cy="0"/>
          <a:chOff x="0" y="0"/>
          <a:chExt cx="0" cy="0"/>
        </a:xfrm>
      </p:grpSpPr>
      <p:sp>
        <p:nvSpPr>
          <p:cNvPr id="7" name="Espace réservé du texte 2">
            <a:extLst>
              <a:ext uri="{FF2B5EF4-FFF2-40B4-BE49-F238E27FC236}">
                <a16:creationId xmlns:a16="http://schemas.microsoft.com/office/drawing/2014/main" id="{07767CE0-2D11-45B6-AF5D-9D2386BDDFA0}"/>
              </a:ext>
            </a:extLst>
          </p:cNvPr>
          <p:cNvSpPr>
            <a:spLocks noGrp="1"/>
          </p:cNvSpPr>
          <p:nvPr>
            <p:ph type="body" idx="13" hasCustomPrompt="1"/>
          </p:nvPr>
        </p:nvSpPr>
        <p:spPr>
          <a:xfrm>
            <a:off x="6174581" y="284782"/>
            <a:ext cx="2062163" cy="297434"/>
          </a:xfrm>
        </p:spPr>
        <p:txBody>
          <a:bodyPr/>
          <a:lstStyle>
            <a:lvl1pPr marL="0" indent="0" algn="r">
              <a:buFont typeface="Arial" panose="020B0604020202020204" pitchFamily="34" charset="0"/>
              <a:buNone/>
              <a:defRPr sz="1050" i="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 titre de section</a:t>
            </a:r>
          </a:p>
          <a:p>
            <a:pPr lvl="0"/>
            <a:endParaRPr lang="fr-FR"/>
          </a:p>
          <a:p>
            <a:pPr lvl="0"/>
            <a:endParaRPr lang="fr-FR"/>
          </a:p>
        </p:txBody>
      </p:sp>
      <p:sp>
        <p:nvSpPr>
          <p:cNvPr id="3" name="Espace réservé du texte 2">
            <a:extLst>
              <a:ext uri="{FF2B5EF4-FFF2-40B4-BE49-F238E27FC236}">
                <a16:creationId xmlns:a16="http://schemas.microsoft.com/office/drawing/2014/main" id="{5A97CAEC-112A-40D9-9B0B-7A04A649FE66}"/>
              </a:ext>
            </a:extLst>
          </p:cNvPr>
          <p:cNvSpPr>
            <a:spLocks noGrp="1"/>
          </p:cNvSpPr>
          <p:nvPr>
            <p:ph type="body" sz="quarter" idx="14"/>
          </p:nvPr>
        </p:nvSpPr>
        <p:spPr>
          <a:xfrm>
            <a:off x="628650" y="1630393"/>
            <a:ext cx="7608094" cy="277611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1" name="Image 10">
            <a:extLst>
              <a:ext uri="{FF2B5EF4-FFF2-40B4-BE49-F238E27FC236}">
                <a16:creationId xmlns:a16="http://schemas.microsoft.com/office/drawing/2014/main" id="{EDD152D4-0324-42D2-B25A-3B0BD2E102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66" y="141685"/>
            <a:ext cx="579238" cy="343292"/>
          </a:xfrm>
          <a:prstGeom prst="rect">
            <a:avLst/>
          </a:prstGeom>
        </p:spPr>
      </p:pic>
      <p:sp>
        <p:nvSpPr>
          <p:cNvPr id="10" name="Espace réservé du numéro de diapositive 5">
            <a:extLst>
              <a:ext uri="{FF2B5EF4-FFF2-40B4-BE49-F238E27FC236}">
                <a16:creationId xmlns:a16="http://schemas.microsoft.com/office/drawing/2014/main" id="{8ACD780D-46C1-4678-AF90-35B3BF3E8F03}"/>
              </a:ext>
            </a:extLst>
          </p:cNvPr>
          <p:cNvSpPr txBox="1">
            <a:spLocks/>
          </p:cNvSpPr>
          <p:nvPr userDrawn="1"/>
        </p:nvSpPr>
        <p:spPr>
          <a:xfrm>
            <a:off x="3550988" y="4869657"/>
            <a:ext cx="2057400" cy="273844"/>
          </a:xfrm>
          <a:prstGeom prst="rect">
            <a:avLst/>
          </a:prstGeom>
        </p:spPr>
        <p:txBody>
          <a:bodyPr vert="horz" lIns="68580" tIns="34290" rIns="68580" bIns="34290" rtlCol="0" anchor="ctr"/>
          <a:lstStyle>
            <a:defPPr>
              <a:defRPr lang="fr-FR"/>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17D9D4-C72A-4664-AADD-539EE03F4425}" type="slidenum">
              <a:rPr lang="fr-FR" sz="900" smtClean="0"/>
              <a:pPr/>
              <a:t>‹N°›</a:t>
            </a:fld>
            <a:endParaRPr lang="fr-FR" sz="900"/>
          </a:p>
        </p:txBody>
      </p:sp>
      <p:sp>
        <p:nvSpPr>
          <p:cNvPr id="13" name="Titre 1">
            <a:extLst>
              <a:ext uri="{FF2B5EF4-FFF2-40B4-BE49-F238E27FC236}">
                <a16:creationId xmlns:a16="http://schemas.microsoft.com/office/drawing/2014/main" id="{3182B567-DF2F-4FBF-BB86-45A87D1F1CF9}"/>
              </a:ext>
            </a:extLst>
          </p:cNvPr>
          <p:cNvSpPr>
            <a:spLocks noGrp="1"/>
          </p:cNvSpPr>
          <p:nvPr>
            <p:ph type="title" hasCustomPrompt="1"/>
          </p:nvPr>
        </p:nvSpPr>
        <p:spPr>
          <a:xfrm>
            <a:off x="603647" y="651575"/>
            <a:ext cx="7612856" cy="571500"/>
          </a:xfrm>
        </p:spPr>
        <p:txBody>
          <a:bodyPr anchor="b">
            <a:normAutofit/>
          </a:bodyPr>
          <a:lstStyle>
            <a:lvl1pPr algn="l">
              <a:defRPr sz="3000"/>
            </a:lvl1pPr>
          </a:lstStyle>
          <a:p>
            <a:r>
              <a:rPr lang="fr-FR"/>
              <a:t>Modifiez le titre</a:t>
            </a:r>
          </a:p>
        </p:txBody>
      </p:sp>
      <p:cxnSp>
        <p:nvCxnSpPr>
          <p:cNvPr id="14" name="Connecteur droit 13">
            <a:extLst>
              <a:ext uri="{FF2B5EF4-FFF2-40B4-BE49-F238E27FC236}">
                <a16:creationId xmlns:a16="http://schemas.microsoft.com/office/drawing/2014/main" id="{FA077A17-94F0-4B1A-B743-04BE9637A0FD}"/>
              </a:ext>
            </a:extLst>
          </p:cNvPr>
          <p:cNvCxnSpPr>
            <a:cxnSpLocks/>
          </p:cNvCxnSpPr>
          <p:nvPr userDrawn="1"/>
        </p:nvCxnSpPr>
        <p:spPr>
          <a:xfrm>
            <a:off x="683419" y="1232772"/>
            <a:ext cx="54000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8835195"/>
      </p:ext>
    </p:extLst>
  </p:cSld>
  <p:clrMapOvr>
    <a:masterClrMapping/>
  </p:clrMapOvr>
  <p:extLst>
    <p:ext uri="{DCECCB84-F9BA-43D5-87BE-67443E8EF086}">
      <p15:sldGuideLst xmlns:p15="http://schemas.microsoft.com/office/powerpoint/2012/main">
        <p15:guide id="1" orient="horz" pos="346">
          <p15:clr>
            <a:srgbClr val="FBAE40"/>
          </p15:clr>
        </p15:guide>
        <p15:guide id="2" pos="3704">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Un contenu">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a:t>©2019 Business France. Tous droits réservés        Sources : </a:t>
            </a:r>
          </a:p>
        </p:txBody>
      </p:sp>
      <p:sp>
        <p:nvSpPr>
          <p:cNvPr id="4" name="Espace réservé du numéro de diapositive 3"/>
          <p:cNvSpPr>
            <a:spLocks noGrp="1"/>
          </p:cNvSpPr>
          <p:nvPr>
            <p:ph type="sldNum" sz="quarter" idx="11"/>
          </p:nvPr>
        </p:nvSpPr>
        <p:spPr/>
        <p:txBody>
          <a:bodyPr/>
          <a:lstStyle/>
          <a:p>
            <a:fld id="{95249FB3-2D92-4B86-AF9E-9917563CAFD2}" type="slidenum">
              <a:rPr lang="fr-FR" smtClean="0"/>
              <a:pPr/>
              <a:t>‹N°›</a:t>
            </a:fld>
            <a:endParaRPr lang="fr-FR"/>
          </a:p>
        </p:txBody>
      </p:sp>
      <p:sp>
        <p:nvSpPr>
          <p:cNvPr id="5" name="Espace réservé du contenu 5"/>
          <p:cNvSpPr>
            <a:spLocks noGrp="1"/>
          </p:cNvSpPr>
          <p:nvPr>
            <p:ph sz="quarter" idx="12"/>
          </p:nvPr>
        </p:nvSpPr>
        <p:spPr>
          <a:xfrm>
            <a:off x="431801" y="1410892"/>
            <a:ext cx="8280400" cy="332112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cxnSp>
        <p:nvCxnSpPr>
          <p:cNvPr id="6" name="Connecteur droit 5"/>
          <p:cNvCxnSpPr/>
          <p:nvPr userDrawn="1"/>
        </p:nvCxnSpPr>
        <p:spPr>
          <a:xfrm>
            <a:off x="735806" y="1250157"/>
            <a:ext cx="7976394" cy="7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2353947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u + Im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a:t>©2019 Business France. Tous droits réservés        Sources : </a:t>
            </a:r>
          </a:p>
        </p:txBody>
      </p:sp>
      <p:sp>
        <p:nvSpPr>
          <p:cNvPr id="4" name="Espace réservé du numéro de diapositive 3"/>
          <p:cNvSpPr>
            <a:spLocks noGrp="1"/>
          </p:cNvSpPr>
          <p:nvPr>
            <p:ph type="sldNum" sz="quarter" idx="11"/>
          </p:nvPr>
        </p:nvSpPr>
        <p:spPr/>
        <p:txBody>
          <a:bodyPr/>
          <a:lstStyle/>
          <a:p>
            <a:fld id="{95249FB3-2D92-4B86-AF9E-9917563CAFD2}" type="slidenum">
              <a:rPr lang="fr-FR" smtClean="0"/>
              <a:pPr/>
              <a:t>‹N°›</a:t>
            </a:fld>
            <a:endParaRPr lang="fr-FR"/>
          </a:p>
        </p:txBody>
      </p:sp>
      <p:cxnSp>
        <p:nvCxnSpPr>
          <p:cNvPr id="6" name="Connecteur droit 5"/>
          <p:cNvCxnSpPr/>
          <p:nvPr userDrawn="1"/>
        </p:nvCxnSpPr>
        <p:spPr>
          <a:xfrm>
            <a:off x="735806" y="1250157"/>
            <a:ext cx="7976394" cy="7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lstStyle/>
          <a:p>
            <a:r>
              <a:rPr lang="fr-FR"/>
              <a:t>Modifiez le style du titre</a:t>
            </a:r>
          </a:p>
        </p:txBody>
      </p:sp>
      <p:grpSp>
        <p:nvGrpSpPr>
          <p:cNvPr id="14" name="Groupe 13"/>
          <p:cNvGrpSpPr/>
          <p:nvPr userDrawn="1"/>
        </p:nvGrpSpPr>
        <p:grpSpPr>
          <a:xfrm>
            <a:off x="432197" y="2382176"/>
            <a:ext cx="4683311" cy="2449696"/>
            <a:chOff x="576262" y="3285563"/>
            <a:chExt cx="6244415" cy="3266261"/>
          </a:xfrm>
        </p:grpSpPr>
        <p:sp>
          <p:nvSpPr>
            <p:cNvPr id="9" name="Rectangle 8"/>
            <p:cNvSpPr/>
            <p:nvPr/>
          </p:nvSpPr>
          <p:spPr>
            <a:xfrm>
              <a:off x="576262" y="3285563"/>
              <a:ext cx="6244415" cy="3130905"/>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350"/>
            </a:p>
          </p:txBody>
        </p:sp>
        <p:sp>
          <p:nvSpPr>
            <p:cNvPr id="10" name="Losange 9"/>
            <p:cNvSpPr/>
            <p:nvPr/>
          </p:nvSpPr>
          <p:spPr>
            <a:xfrm>
              <a:off x="3563469" y="6281824"/>
              <a:ext cx="270000" cy="270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350"/>
            </a:p>
          </p:txBody>
        </p:sp>
      </p:grpSp>
      <p:sp>
        <p:nvSpPr>
          <p:cNvPr id="13" name="Espace réservé du texte 12"/>
          <p:cNvSpPr>
            <a:spLocks noGrp="1"/>
          </p:cNvSpPr>
          <p:nvPr userDrawn="1">
            <p:ph type="body" sz="quarter" idx="12"/>
          </p:nvPr>
        </p:nvSpPr>
        <p:spPr>
          <a:xfrm>
            <a:off x="432198" y="1415567"/>
            <a:ext cx="4683311" cy="810000"/>
          </a:xfrm>
          <a:solidFill>
            <a:schemeClr val="accent2"/>
          </a:solidFill>
        </p:spPr>
        <p:txBody>
          <a:bodyPr lIns="108000" tIns="108000" rIns="108000" bIns="108000"/>
          <a:lstStyle>
            <a:lvl1pPr algn="just">
              <a:defRPr sz="825">
                <a:solidFill>
                  <a:schemeClr val="bg1"/>
                </a:solidFill>
              </a:defRPr>
            </a:lvl1pPr>
            <a:lvl2pPr algn="just">
              <a:defRPr>
                <a:solidFill>
                  <a:schemeClr val="bg1"/>
                </a:solidFill>
              </a:defRPr>
            </a:lvl2pPr>
            <a:lvl3pPr algn="just">
              <a:defRPr>
                <a:solidFill>
                  <a:schemeClr val="bg1"/>
                </a:solidFill>
              </a:defRPr>
            </a:lvl3pPr>
            <a:lvl4pPr algn="just">
              <a:defRPr>
                <a:solidFill>
                  <a:schemeClr val="bg1"/>
                </a:solidFill>
              </a:defRPr>
            </a:lvl4pPr>
            <a:lvl5pPr algn="just">
              <a:defRPr>
                <a:solidFill>
                  <a:schemeClr val="bg1"/>
                </a:solidFill>
              </a:defRPr>
            </a:lvl5pPr>
          </a:lstStyle>
          <a:p>
            <a:pPr lvl="0"/>
            <a:r>
              <a:rPr lang="fr-FR"/>
              <a:t>Modifiez les styles du texte du masque</a:t>
            </a:r>
          </a:p>
        </p:txBody>
      </p:sp>
      <p:sp>
        <p:nvSpPr>
          <p:cNvPr id="16" name="Espace réservé pour une image  15"/>
          <p:cNvSpPr>
            <a:spLocks noGrp="1"/>
          </p:cNvSpPr>
          <p:nvPr>
            <p:ph type="pic" sz="quarter" idx="13" hasCustomPrompt="1"/>
          </p:nvPr>
        </p:nvSpPr>
        <p:spPr>
          <a:xfrm>
            <a:off x="5388429" y="1402804"/>
            <a:ext cx="3323375" cy="3327551"/>
          </a:xfrm>
        </p:spPr>
        <p:txBody>
          <a:bodyPr/>
          <a:lstStyle>
            <a:lvl1pPr algn="ctr">
              <a:defRPr sz="1350">
                <a:solidFill>
                  <a:srgbClr val="FF0000"/>
                </a:solidFill>
              </a:defRPr>
            </a:lvl1pPr>
          </a:lstStyle>
          <a:p>
            <a:r>
              <a:rPr lang="fr-FR"/>
              <a:t>Carte  insérer</a:t>
            </a:r>
          </a:p>
        </p:txBody>
      </p:sp>
      <p:pic>
        <p:nvPicPr>
          <p:cNvPr id="11" name="Image 10" descr="Une image contenant objet, horloge&#10;&#10;Description générée automatiquement">
            <a:extLst>
              <a:ext uri="{FF2B5EF4-FFF2-40B4-BE49-F238E27FC236}">
                <a16:creationId xmlns:a16="http://schemas.microsoft.com/office/drawing/2014/main" id="{07EE755D-FB0E-44EA-95D1-FECE0C0739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7813" y="232141"/>
            <a:ext cx="637169" cy="492031"/>
          </a:xfrm>
          <a:prstGeom prst="rect">
            <a:avLst/>
          </a:prstGeom>
        </p:spPr>
      </p:pic>
      <p:pic>
        <p:nvPicPr>
          <p:cNvPr id="12" name="Image 11">
            <a:extLst>
              <a:ext uri="{FF2B5EF4-FFF2-40B4-BE49-F238E27FC236}">
                <a16:creationId xmlns:a16="http://schemas.microsoft.com/office/drawing/2014/main" id="{78B77BD9-4662-4C01-9FD8-EA1F1322B8F8}"/>
              </a:ext>
            </a:extLst>
          </p:cNvPr>
          <p:cNvPicPr>
            <a:picLocks noChangeAspect="1"/>
          </p:cNvPicPr>
          <p:nvPr userDrawn="1"/>
        </p:nvPicPr>
        <p:blipFill>
          <a:blip r:embed="rId3"/>
          <a:stretch>
            <a:fillRect/>
          </a:stretch>
        </p:blipFill>
        <p:spPr>
          <a:xfrm>
            <a:off x="6732740" y="108255"/>
            <a:ext cx="1377501" cy="433699"/>
          </a:xfrm>
          <a:prstGeom prst="rect">
            <a:avLst/>
          </a:prstGeom>
        </p:spPr>
      </p:pic>
    </p:spTree>
    <p:extLst>
      <p:ext uri="{BB962C8B-B14F-4D97-AF65-F5344CB8AC3E}">
        <p14:creationId xmlns:p14="http://schemas.microsoft.com/office/powerpoint/2010/main" val="42209603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rois contenu">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a:t>©2019 Business France. Tous droits réservés        Sources : </a:t>
            </a:r>
          </a:p>
        </p:txBody>
      </p:sp>
      <p:sp>
        <p:nvSpPr>
          <p:cNvPr id="4" name="Espace réservé du numéro de diapositive 3"/>
          <p:cNvSpPr>
            <a:spLocks noGrp="1"/>
          </p:cNvSpPr>
          <p:nvPr>
            <p:ph type="sldNum" sz="quarter" idx="11"/>
          </p:nvPr>
        </p:nvSpPr>
        <p:spPr/>
        <p:txBody>
          <a:bodyPr/>
          <a:lstStyle/>
          <a:p>
            <a:fld id="{95249FB3-2D92-4B86-AF9E-9917563CAFD2}" type="slidenum">
              <a:rPr lang="fr-FR" smtClean="0"/>
              <a:pPr/>
              <a:t>‹N°›</a:t>
            </a:fld>
            <a:endParaRPr lang="fr-FR"/>
          </a:p>
        </p:txBody>
      </p:sp>
      <p:sp>
        <p:nvSpPr>
          <p:cNvPr id="5" name="Espace réservé du contenu 5"/>
          <p:cNvSpPr>
            <a:spLocks noGrp="1"/>
          </p:cNvSpPr>
          <p:nvPr>
            <p:ph sz="quarter" idx="12"/>
          </p:nvPr>
        </p:nvSpPr>
        <p:spPr>
          <a:xfrm>
            <a:off x="431800" y="1410892"/>
            <a:ext cx="6021000" cy="1073426"/>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 name="Titre 1"/>
          <p:cNvSpPr>
            <a:spLocks noGrp="1"/>
          </p:cNvSpPr>
          <p:nvPr>
            <p:ph type="title"/>
          </p:nvPr>
        </p:nvSpPr>
        <p:spPr/>
        <p:txBody>
          <a:bodyPr/>
          <a:lstStyle/>
          <a:p>
            <a:r>
              <a:rPr lang="fr-FR"/>
              <a:t>Modifiez le style du titre</a:t>
            </a:r>
          </a:p>
        </p:txBody>
      </p:sp>
      <p:sp>
        <p:nvSpPr>
          <p:cNvPr id="8" name="Espace réservé du texte 7"/>
          <p:cNvSpPr>
            <a:spLocks noGrp="1"/>
          </p:cNvSpPr>
          <p:nvPr>
            <p:ph type="body" sz="quarter" idx="13"/>
          </p:nvPr>
        </p:nvSpPr>
        <p:spPr>
          <a:xfrm>
            <a:off x="431800" y="3671652"/>
            <a:ext cx="3861000" cy="675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texte 9"/>
          <p:cNvSpPr>
            <a:spLocks noGrp="1"/>
          </p:cNvSpPr>
          <p:nvPr>
            <p:ph type="body" sz="quarter" idx="14"/>
          </p:nvPr>
        </p:nvSpPr>
        <p:spPr>
          <a:xfrm>
            <a:off x="4877804" y="3671652"/>
            <a:ext cx="3834000" cy="675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438572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a:t>©2019 Business France. Tous droits réservés        Sources : </a:t>
            </a:r>
          </a:p>
        </p:txBody>
      </p:sp>
      <p:sp>
        <p:nvSpPr>
          <p:cNvPr id="4" name="Espace réservé du numéro de diapositive 3"/>
          <p:cNvSpPr>
            <a:spLocks noGrp="1"/>
          </p:cNvSpPr>
          <p:nvPr>
            <p:ph type="sldNum" sz="quarter" idx="11"/>
          </p:nvPr>
        </p:nvSpPr>
        <p:spPr/>
        <p:txBody>
          <a:bodyPr/>
          <a:lstStyle/>
          <a:p>
            <a:fld id="{95249FB3-2D92-4B86-AF9E-9917563CAFD2}" type="slidenum">
              <a:rPr lang="fr-FR" smtClean="0"/>
              <a:pPr/>
              <a:t>‹N°›</a:t>
            </a:fld>
            <a:endParaRPr lang="fr-FR"/>
          </a:p>
        </p:txBody>
      </p:sp>
      <p:cxnSp>
        <p:nvCxnSpPr>
          <p:cNvPr id="6" name="Connecteur droit 5"/>
          <p:cNvCxnSpPr/>
          <p:nvPr userDrawn="1"/>
        </p:nvCxnSpPr>
        <p:spPr>
          <a:xfrm>
            <a:off x="735806" y="1250157"/>
            <a:ext cx="7976394" cy="7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662387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QUENCE 2">
    <p:spTree>
      <p:nvGrpSpPr>
        <p:cNvPr id="1" name=""/>
        <p:cNvGrpSpPr/>
        <p:nvPr/>
      </p:nvGrpSpPr>
      <p:grpSpPr>
        <a:xfrm>
          <a:off x="0" y="0"/>
          <a:ext cx="0" cy="0"/>
          <a:chOff x="0" y="0"/>
          <a:chExt cx="0" cy="0"/>
        </a:xfrm>
      </p:grpSpPr>
      <p:sp>
        <p:nvSpPr>
          <p:cNvPr id="2" name="Chord 1"/>
          <p:cNvSpPr/>
          <p:nvPr userDrawn="1"/>
        </p:nvSpPr>
        <p:spPr>
          <a:xfrm rot="5400000">
            <a:off x="1209687" y="2669522"/>
            <a:ext cx="6724627" cy="6724627"/>
          </a:xfrm>
          <a:prstGeom prst="chord">
            <a:avLst>
              <a:gd name="adj1" fmla="val 6305852"/>
              <a:gd name="adj2" fmla="val 15301714"/>
            </a:avLst>
          </a:prstGeom>
          <a:solidFill>
            <a:srgbClr val="E3061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Arc 2"/>
          <p:cNvSpPr/>
          <p:nvPr userDrawn="1"/>
        </p:nvSpPr>
        <p:spPr>
          <a:xfrm>
            <a:off x="834343" y="2342760"/>
            <a:ext cx="7475314" cy="7475312"/>
          </a:xfrm>
          <a:prstGeom prst="arc">
            <a:avLst>
              <a:gd name="adj1" fmla="val 11515297"/>
              <a:gd name="adj2" fmla="val 20947977"/>
            </a:avLst>
          </a:prstGeom>
          <a:ln w="57150" cmpd="sng">
            <a:solidFill>
              <a:srgbClr val="26358C"/>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 name="Oval 3"/>
          <p:cNvSpPr/>
          <p:nvPr userDrawn="1"/>
        </p:nvSpPr>
        <p:spPr>
          <a:xfrm>
            <a:off x="3072455" y="2435305"/>
            <a:ext cx="312305" cy="312305"/>
          </a:xfrm>
          <a:prstGeom prst="ellipse">
            <a:avLst/>
          </a:prstGeom>
          <a:solidFill>
            <a:srgbClr val="263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Text Placeholder 9"/>
          <p:cNvSpPr>
            <a:spLocks noGrp="1"/>
          </p:cNvSpPr>
          <p:nvPr>
            <p:ph type="body" sz="quarter" idx="10" hasCustomPrompt="1"/>
          </p:nvPr>
        </p:nvSpPr>
        <p:spPr>
          <a:xfrm>
            <a:off x="1297754" y="373540"/>
            <a:ext cx="6548492" cy="1293806"/>
          </a:xfrm>
          <a:prstGeom prst="rect">
            <a:avLst/>
          </a:prstGeom>
        </p:spPr>
        <p:txBody>
          <a:bodyPr vert="horz" anchor="t"/>
          <a:lstStyle>
            <a:lvl1pPr marL="0" indent="0" algn="ctr">
              <a:lnSpc>
                <a:spcPct val="90000"/>
              </a:lnSpc>
              <a:buNone/>
              <a:defRPr sz="4400" b="1">
                <a:solidFill>
                  <a:srgbClr val="26358C"/>
                </a:solidFill>
                <a:latin typeface="Arial" panose="020B0604020202020204" pitchFamily="34" charset="0"/>
                <a:cs typeface="Arial" panose="020B0604020202020204" pitchFamily="34" charset="0"/>
              </a:defRPr>
            </a:lvl1pPr>
          </a:lstStyle>
          <a:p>
            <a:pPr lvl="0"/>
            <a:r>
              <a:rPr lang="fr-FR"/>
              <a:t>TITRE DE LA SÉQUENCE</a:t>
            </a:r>
          </a:p>
        </p:txBody>
      </p:sp>
      <p:sp>
        <p:nvSpPr>
          <p:cNvPr id="10" name="Text Placeholder 9"/>
          <p:cNvSpPr>
            <a:spLocks noGrp="1"/>
          </p:cNvSpPr>
          <p:nvPr>
            <p:ph type="body" sz="quarter" idx="11" hasCustomPrompt="1"/>
          </p:nvPr>
        </p:nvSpPr>
        <p:spPr>
          <a:xfrm>
            <a:off x="3865168" y="3015784"/>
            <a:ext cx="1413664" cy="922724"/>
          </a:xfrm>
          <a:prstGeom prst="rect">
            <a:avLst/>
          </a:prstGeom>
        </p:spPr>
        <p:txBody>
          <a:bodyPr vert="horz" anchor="t"/>
          <a:lstStyle>
            <a:lvl1pPr marL="0" indent="0" algn="ctr">
              <a:lnSpc>
                <a:spcPct val="90000"/>
              </a:lnSpc>
              <a:buNone/>
              <a:defRPr sz="6600" b="0">
                <a:solidFill>
                  <a:schemeClr val="bg1"/>
                </a:solidFill>
                <a:latin typeface="Arial" panose="020B0604020202020204" pitchFamily="34" charset="0"/>
                <a:cs typeface="Arial" panose="020B0604020202020204" pitchFamily="34" charset="0"/>
              </a:defRPr>
            </a:lvl1pPr>
          </a:lstStyle>
          <a:p>
            <a:pPr lvl="0"/>
            <a:r>
              <a:rPr lang="fr-FR"/>
              <a:t>2</a:t>
            </a:r>
          </a:p>
        </p:txBody>
      </p:sp>
    </p:spTree>
    <p:extLst>
      <p:ext uri="{BB962C8B-B14F-4D97-AF65-F5344CB8AC3E}">
        <p14:creationId xmlns:p14="http://schemas.microsoft.com/office/powerpoint/2010/main" val="21787568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a:t>©2019 Business France. Tous droits réservés        Sources : </a:t>
            </a:r>
          </a:p>
        </p:txBody>
      </p:sp>
      <p:sp>
        <p:nvSpPr>
          <p:cNvPr id="4" name="Espace réservé du numéro de diapositive 3"/>
          <p:cNvSpPr>
            <a:spLocks noGrp="1"/>
          </p:cNvSpPr>
          <p:nvPr>
            <p:ph type="sldNum" sz="quarter" idx="11"/>
          </p:nvPr>
        </p:nvSpPr>
        <p:spPr/>
        <p:txBody>
          <a:bodyPr/>
          <a:lstStyle/>
          <a:p>
            <a:fld id="{95249FB3-2D92-4B86-AF9E-9917563CAFD2}" type="slidenum">
              <a:rPr lang="fr-FR" smtClean="0"/>
              <a:pPr/>
              <a:t>‹N°›</a:t>
            </a:fld>
            <a:endParaRPr lang="fr-FR"/>
          </a:p>
        </p:txBody>
      </p:sp>
      <p:sp>
        <p:nvSpPr>
          <p:cNvPr id="5" name="Espace réservé du contenu 5"/>
          <p:cNvSpPr>
            <a:spLocks noGrp="1"/>
          </p:cNvSpPr>
          <p:nvPr>
            <p:ph sz="quarter" idx="12"/>
          </p:nvPr>
        </p:nvSpPr>
        <p:spPr>
          <a:xfrm>
            <a:off x="431800" y="1416328"/>
            <a:ext cx="3861000" cy="134923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cxnSp>
        <p:nvCxnSpPr>
          <p:cNvPr id="6" name="Connecteur droit 5"/>
          <p:cNvCxnSpPr/>
          <p:nvPr userDrawn="1"/>
        </p:nvCxnSpPr>
        <p:spPr>
          <a:xfrm>
            <a:off x="735806" y="1250157"/>
            <a:ext cx="7976394" cy="7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lstStyle/>
          <a:p>
            <a:r>
              <a:rPr lang="fr-FR"/>
              <a:t>Modifiez le style du titre</a:t>
            </a:r>
          </a:p>
        </p:txBody>
      </p:sp>
      <p:sp>
        <p:nvSpPr>
          <p:cNvPr id="8" name="Espace réservé du contenu 7"/>
          <p:cNvSpPr>
            <a:spLocks noGrp="1"/>
          </p:cNvSpPr>
          <p:nvPr>
            <p:ph sz="quarter" idx="13"/>
          </p:nvPr>
        </p:nvSpPr>
        <p:spPr>
          <a:xfrm>
            <a:off x="4851200" y="1562901"/>
            <a:ext cx="3861000" cy="1202662"/>
          </a:xfrm>
          <a:solidFill>
            <a:schemeClr val="accent2"/>
          </a:solidFill>
        </p:spPr>
        <p:txBody>
          <a:bodyPr lIns="72000" tIns="72000" rIns="72000" bIns="72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texte 9"/>
          <p:cNvSpPr>
            <a:spLocks noGrp="1"/>
          </p:cNvSpPr>
          <p:nvPr>
            <p:ph type="body" sz="quarter" idx="14" hasCustomPrompt="1"/>
          </p:nvPr>
        </p:nvSpPr>
        <p:spPr>
          <a:xfrm>
            <a:off x="4845843" y="1415809"/>
            <a:ext cx="3861000" cy="135000"/>
          </a:xfrm>
        </p:spPr>
        <p:txBody>
          <a:bodyPr/>
          <a:lstStyle>
            <a:lvl1pPr>
              <a:defRPr sz="900" b="1" cap="all" baseline="0">
                <a:solidFill>
                  <a:schemeClr val="accent2"/>
                </a:solidFill>
              </a:defRPr>
            </a:lvl1pPr>
            <a:lvl3pPr marL="135272" indent="0">
              <a:buNone/>
              <a:defRPr/>
            </a:lvl3pPr>
          </a:lstStyle>
          <a:p>
            <a:pPr lvl="0"/>
            <a:r>
              <a:rPr lang="fr-FR"/>
              <a:t>SOUS TITRE</a:t>
            </a:r>
          </a:p>
        </p:txBody>
      </p:sp>
    </p:spTree>
    <p:extLst>
      <p:ext uri="{BB962C8B-B14F-4D97-AF65-F5344CB8AC3E}">
        <p14:creationId xmlns:p14="http://schemas.microsoft.com/office/powerpoint/2010/main" val="20283769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a:t>©2019 Business France. Tous droits réservés        Sources : </a:t>
            </a:r>
          </a:p>
        </p:txBody>
      </p:sp>
      <p:sp>
        <p:nvSpPr>
          <p:cNvPr id="5" name="Espace réservé du numéro de diapositive 4"/>
          <p:cNvSpPr>
            <a:spLocks noGrp="1"/>
          </p:cNvSpPr>
          <p:nvPr>
            <p:ph type="sldNum" sz="quarter" idx="12"/>
          </p:nvPr>
        </p:nvSpPr>
        <p:spPr/>
        <p:txBody>
          <a:bodyPr/>
          <a:lstStyle/>
          <a:p>
            <a:fld id="{95249FB3-2D92-4B86-AF9E-9917563CAFD2}" type="slidenum">
              <a:rPr lang="fr-FR" smtClean="0"/>
              <a:t>‹N°›</a:t>
            </a:fld>
            <a:endParaRPr lang="fr-FR"/>
          </a:p>
        </p:txBody>
      </p:sp>
      <p:sp>
        <p:nvSpPr>
          <p:cNvPr id="7" name="Espace réservé du contenu 6"/>
          <p:cNvSpPr>
            <a:spLocks noGrp="1"/>
          </p:cNvSpPr>
          <p:nvPr>
            <p:ph sz="quarter" idx="13"/>
          </p:nvPr>
        </p:nvSpPr>
        <p:spPr>
          <a:xfrm>
            <a:off x="437514" y="1415820"/>
            <a:ext cx="5754927" cy="577081"/>
          </a:xfrm>
        </p:spPr>
        <p:txBody>
          <a:bodyPr wrap="square">
            <a:sp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u contenu 6"/>
          <p:cNvSpPr>
            <a:spLocks noGrp="1"/>
          </p:cNvSpPr>
          <p:nvPr>
            <p:ph sz="quarter" idx="14"/>
          </p:nvPr>
        </p:nvSpPr>
        <p:spPr>
          <a:xfrm>
            <a:off x="6597098" y="1676401"/>
            <a:ext cx="2011273" cy="117861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grpSp>
        <p:nvGrpSpPr>
          <p:cNvPr id="9" name="Groupe 8"/>
          <p:cNvGrpSpPr/>
          <p:nvPr userDrawn="1"/>
        </p:nvGrpSpPr>
        <p:grpSpPr>
          <a:xfrm>
            <a:off x="6477829" y="1245436"/>
            <a:ext cx="2238002" cy="1853401"/>
            <a:chOff x="8637104" y="1660581"/>
            <a:chExt cx="2984003" cy="2471201"/>
          </a:xfrm>
        </p:grpSpPr>
        <p:sp>
          <p:nvSpPr>
            <p:cNvPr id="10" name="Rectangle 9"/>
            <p:cNvSpPr/>
            <p:nvPr/>
          </p:nvSpPr>
          <p:spPr>
            <a:xfrm>
              <a:off x="8637104" y="1660581"/>
              <a:ext cx="2984003" cy="2340000"/>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350"/>
            </a:p>
          </p:txBody>
        </p:sp>
        <p:sp>
          <p:nvSpPr>
            <p:cNvPr id="11" name="Losange 10"/>
            <p:cNvSpPr/>
            <p:nvPr/>
          </p:nvSpPr>
          <p:spPr>
            <a:xfrm>
              <a:off x="10158775" y="3861782"/>
              <a:ext cx="270000" cy="270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350"/>
            </a:p>
          </p:txBody>
        </p:sp>
      </p:grpSp>
      <p:sp>
        <p:nvSpPr>
          <p:cNvPr id="13" name="Espace réservé du contenu 12"/>
          <p:cNvSpPr>
            <a:spLocks noGrp="1"/>
          </p:cNvSpPr>
          <p:nvPr>
            <p:ph sz="quarter" idx="15" hasCustomPrompt="1"/>
          </p:nvPr>
        </p:nvSpPr>
        <p:spPr>
          <a:xfrm>
            <a:off x="6477828" y="1344105"/>
            <a:ext cx="2224633" cy="189000"/>
          </a:xfrm>
        </p:spPr>
        <p:txBody>
          <a:bodyPr wrap="square">
            <a:spAutoFit/>
          </a:bodyPr>
          <a:lstStyle>
            <a:lvl1pPr algn="ctr">
              <a:defRPr sz="1200" b="1" cap="all" baseline="0">
                <a:solidFill>
                  <a:schemeClr val="accent1"/>
                </a:solidFill>
              </a:defRPr>
            </a:lvl1pPr>
          </a:lstStyle>
          <a:p>
            <a:pPr lvl="0"/>
            <a:r>
              <a:rPr lang="fr-FR"/>
              <a:t>TITRE</a:t>
            </a:r>
          </a:p>
        </p:txBody>
      </p:sp>
      <p:sp>
        <p:nvSpPr>
          <p:cNvPr id="2" name="Titre 1"/>
          <p:cNvSpPr>
            <a:spLocks noGrp="1"/>
          </p:cNvSpPr>
          <p:nvPr>
            <p:ph type="title"/>
          </p:nvPr>
        </p:nvSpPr>
        <p:spPr>
          <a:xfrm>
            <a:off x="437514" y="1151955"/>
            <a:ext cx="4140201" cy="189000"/>
          </a:xfrm>
        </p:spPr>
        <p:txBody>
          <a:bodyPr/>
          <a:lstStyle/>
          <a:p>
            <a:r>
              <a:rPr lang="fr-FR"/>
              <a:t>Modifiez le style du titre</a:t>
            </a:r>
          </a:p>
        </p:txBody>
      </p:sp>
      <p:sp>
        <p:nvSpPr>
          <p:cNvPr id="14" name="Espace réservé pour une image  22">
            <a:extLst>
              <a:ext uri="{FF2B5EF4-FFF2-40B4-BE49-F238E27FC236}">
                <a16:creationId xmlns:a16="http://schemas.microsoft.com/office/drawing/2014/main" id="{9046FBA7-263E-4888-8F22-E13725DCF4A6}"/>
              </a:ext>
            </a:extLst>
          </p:cNvPr>
          <p:cNvSpPr>
            <a:spLocks noGrp="1"/>
          </p:cNvSpPr>
          <p:nvPr>
            <p:ph type="pic" sz="quarter" idx="34" hasCustomPrompt="1"/>
          </p:nvPr>
        </p:nvSpPr>
        <p:spPr>
          <a:xfrm>
            <a:off x="5463441" y="3761396"/>
            <a:ext cx="729000" cy="972000"/>
          </a:xfrm>
        </p:spPr>
        <p:txBody>
          <a:bodyPr anchor="ctr">
            <a:noAutofit/>
          </a:bodyPr>
          <a:lstStyle>
            <a:lvl1pPr algn="ctr">
              <a:defRPr b="0"/>
            </a:lvl1pPr>
          </a:lstStyle>
          <a:p>
            <a:r>
              <a:rPr lang="fr-FR"/>
              <a:t>Couverture du Guide des affaires Business France </a:t>
            </a:r>
          </a:p>
        </p:txBody>
      </p:sp>
      <p:sp>
        <p:nvSpPr>
          <p:cNvPr id="17" name="ZoneTexte 16"/>
          <p:cNvSpPr txBox="1"/>
          <p:nvPr userDrawn="1"/>
        </p:nvSpPr>
        <p:spPr>
          <a:xfrm>
            <a:off x="6477827" y="3204610"/>
            <a:ext cx="2238300" cy="1559273"/>
          </a:xfrm>
          <a:prstGeom prst="rect">
            <a:avLst/>
          </a:prstGeom>
          <a:noFill/>
        </p:spPr>
        <p:txBody>
          <a:bodyPr wrap="square" lIns="0" tIns="0" rIns="0" bIns="0" rtlCol="0">
            <a:spAutoFit/>
          </a:bodyPr>
          <a:lstStyle/>
          <a:p>
            <a:pPr algn="just"/>
            <a:r>
              <a:rPr lang="fr-FR" sz="563"/>
              <a:t>© 2019 - BUSINESS FRANCE</a:t>
            </a:r>
          </a:p>
          <a:p>
            <a:pPr algn="just"/>
            <a:r>
              <a:rPr lang="fr-FR" sz="563"/>
              <a:t>Toute reproduction, représentation ou diffusion, intégrale ou partielle, par quelque procédé que ce soit, sur quelque support que ce soit, papier ou électronique, effectuée sans l’autorisation écrite expresse de Business France, est interdite et constitue un délit de contrefaçon sanctionné par les articles L.335-2 et L.335-3 du code de la propriété intellectuelle.</a:t>
            </a:r>
          </a:p>
          <a:p>
            <a:pPr algn="just"/>
            <a:r>
              <a:rPr lang="fr-FR" sz="563"/>
              <a:t> </a:t>
            </a:r>
          </a:p>
          <a:p>
            <a:pPr algn="just"/>
            <a:r>
              <a:rPr lang="fr-FR" sz="563"/>
              <a:t>Clause de non-responsabilité</a:t>
            </a:r>
          </a:p>
          <a:p>
            <a:pPr algn="just"/>
            <a:r>
              <a:rPr lang="fr-FR" sz="563"/>
              <a:t>Business France ne peut en aucun cas être tenu pour responsable de l’utilisation et de l’interprétation de l’information contenue dans cette publication dans un but autre que celui qui est le sien, à savoir informer et non délivrer des conseils personnalisés. Les coordonnées (nom des organismes, adresses, téléphones, télécopies et adresses électroniques) indiquées ainsi que les informations et données contenues dans ce document ont été vérifiées avec le plus grand soin. Business France ne saurait en aucun cas être tenu pour responsable d’éventuels changements.</a:t>
            </a:r>
          </a:p>
        </p:txBody>
      </p:sp>
    </p:spTree>
    <p:extLst>
      <p:ext uri="{BB962C8B-B14F-4D97-AF65-F5344CB8AC3E}">
        <p14:creationId xmlns:p14="http://schemas.microsoft.com/office/powerpoint/2010/main" val="3062396455"/>
      </p:ext>
    </p:extLst>
  </p:cSld>
  <p:clrMapOvr>
    <a:masterClrMapping/>
  </p:clrMapOvr>
  <p:extLst>
    <p:ext uri="{DCECCB84-F9BA-43D5-87BE-67443E8EF086}">
      <p15:sldGuideLst xmlns:p15="http://schemas.microsoft.com/office/powerpoint/2012/main">
        <p15:guide id="1" pos="5201">
          <p15:clr>
            <a:srgbClr val="FBAE40"/>
          </p15:clr>
        </p15:guide>
        <p15:guide id="2" orient="horz" pos="958">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Rectangle 4"/>
          <p:cNvSpPr/>
          <p:nvPr userDrawn="1"/>
        </p:nvSpPr>
        <p:spPr>
          <a:xfrm>
            <a:off x="247338" y="1202961"/>
            <a:ext cx="8649324" cy="13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 name="Espace réservé du pied de page 2"/>
          <p:cNvSpPr>
            <a:spLocks noGrp="1"/>
          </p:cNvSpPr>
          <p:nvPr>
            <p:ph type="ftr" sz="quarter" idx="11"/>
          </p:nvPr>
        </p:nvSpPr>
        <p:spPr/>
        <p:txBody>
          <a:bodyPr/>
          <a:lstStyle/>
          <a:p>
            <a:r>
              <a:rPr lang="fr-FR"/>
              <a:t>©2019 Business France. Tous droits réservés        Sources : </a:t>
            </a:r>
          </a:p>
        </p:txBody>
      </p:sp>
      <p:sp>
        <p:nvSpPr>
          <p:cNvPr id="4" name="Espace réservé du numéro de diapositive 3"/>
          <p:cNvSpPr>
            <a:spLocks noGrp="1"/>
          </p:cNvSpPr>
          <p:nvPr>
            <p:ph type="sldNum" sz="quarter" idx="12"/>
          </p:nvPr>
        </p:nvSpPr>
        <p:spPr/>
        <p:txBody>
          <a:bodyPr/>
          <a:lstStyle/>
          <a:p>
            <a:fld id="{95249FB3-2D92-4B86-AF9E-9917563CAFD2}" type="slidenum">
              <a:rPr lang="fr-FR" smtClean="0"/>
              <a:t>‹N°›</a:t>
            </a:fld>
            <a:endParaRPr lang="fr-FR"/>
          </a:p>
        </p:txBody>
      </p:sp>
    </p:spTree>
    <p:extLst>
      <p:ext uri="{BB962C8B-B14F-4D97-AF65-F5344CB8AC3E}">
        <p14:creationId xmlns:p14="http://schemas.microsoft.com/office/powerpoint/2010/main" val="40394691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Page blanche">
    <p:spTree>
      <p:nvGrpSpPr>
        <p:cNvPr id="1" name=""/>
        <p:cNvGrpSpPr/>
        <p:nvPr/>
      </p:nvGrpSpPr>
      <p:grpSpPr>
        <a:xfrm>
          <a:off x="0" y="0"/>
          <a:ext cx="0" cy="0"/>
          <a:chOff x="0" y="0"/>
          <a:chExt cx="0" cy="0"/>
        </a:xfrm>
      </p:grpSpPr>
      <p:sp>
        <p:nvSpPr>
          <p:cNvPr id="5" name="Rectangle 4"/>
          <p:cNvSpPr/>
          <p:nvPr userDrawn="1"/>
        </p:nvSpPr>
        <p:spPr>
          <a:xfrm>
            <a:off x="247338" y="1202961"/>
            <a:ext cx="8649324" cy="13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 name="Espace réservé du pied de page 2"/>
          <p:cNvSpPr>
            <a:spLocks noGrp="1"/>
          </p:cNvSpPr>
          <p:nvPr>
            <p:ph type="ftr" sz="quarter" idx="11"/>
          </p:nvPr>
        </p:nvSpPr>
        <p:spPr/>
        <p:txBody>
          <a:bodyPr/>
          <a:lstStyle/>
          <a:p>
            <a:r>
              <a:rPr lang="fr-FR"/>
              <a:t>©2019 Business France. Tous droits réservés        Sources : </a:t>
            </a:r>
          </a:p>
        </p:txBody>
      </p:sp>
      <p:sp>
        <p:nvSpPr>
          <p:cNvPr id="4" name="Espace réservé du numéro de diapositive 3"/>
          <p:cNvSpPr>
            <a:spLocks noGrp="1"/>
          </p:cNvSpPr>
          <p:nvPr>
            <p:ph type="sldNum" sz="quarter" idx="12"/>
          </p:nvPr>
        </p:nvSpPr>
        <p:spPr/>
        <p:txBody>
          <a:bodyPr/>
          <a:lstStyle/>
          <a:p>
            <a:fld id="{95249FB3-2D92-4B86-AF9E-9917563CAFD2}" type="slidenum">
              <a:rPr lang="fr-FR" smtClean="0"/>
              <a:t>‹N°›</a:t>
            </a:fld>
            <a:endParaRPr lang="fr-FR"/>
          </a:p>
        </p:txBody>
      </p:sp>
      <p:sp>
        <p:nvSpPr>
          <p:cNvPr id="2" name="Rectangle 1"/>
          <p:cNvSpPr/>
          <p:nvPr userDrawn="1"/>
        </p:nvSpPr>
        <p:spPr>
          <a:xfrm>
            <a:off x="104932" y="84319"/>
            <a:ext cx="8926643" cy="50037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Tree>
    <p:extLst>
      <p:ext uri="{BB962C8B-B14F-4D97-AF65-F5344CB8AC3E}">
        <p14:creationId xmlns:p14="http://schemas.microsoft.com/office/powerpoint/2010/main" val="22559211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Plusieurs titres + encadré">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a:t>©2020 Business France. Tous droits réservés.</a:t>
            </a:r>
          </a:p>
        </p:txBody>
      </p:sp>
      <p:sp>
        <p:nvSpPr>
          <p:cNvPr id="5" name="Espace réservé du numéro de diapositive 4"/>
          <p:cNvSpPr>
            <a:spLocks noGrp="1"/>
          </p:cNvSpPr>
          <p:nvPr>
            <p:ph type="sldNum" sz="quarter" idx="12"/>
          </p:nvPr>
        </p:nvSpPr>
        <p:spPr/>
        <p:txBody>
          <a:bodyPr/>
          <a:lstStyle/>
          <a:p>
            <a:fld id="{95249FB3-2D92-4B86-AF9E-9917563CAFD2}" type="slidenum">
              <a:rPr lang="fr-FR" smtClean="0"/>
              <a:t>‹N°›</a:t>
            </a:fld>
            <a:endParaRPr lang="fr-FR"/>
          </a:p>
        </p:txBody>
      </p:sp>
      <p:sp>
        <p:nvSpPr>
          <p:cNvPr id="7" name="Espace réservé du contenu 6"/>
          <p:cNvSpPr>
            <a:spLocks noGrp="1"/>
          </p:cNvSpPr>
          <p:nvPr>
            <p:ph sz="quarter" idx="13"/>
          </p:nvPr>
        </p:nvSpPr>
        <p:spPr>
          <a:xfrm>
            <a:off x="437622" y="1682100"/>
            <a:ext cx="5760641" cy="577081"/>
          </a:xfrm>
        </p:spPr>
        <p:txBody>
          <a:bodyPr>
            <a:sp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u contenu 6"/>
          <p:cNvSpPr>
            <a:spLocks noGrp="1"/>
          </p:cNvSpPr>
          <p:nvPr>
            <p:ph sz="quarter" idx="14"/>
          </p:nvPr>
        </p:nvSpPr>
        <p:spPr>
          <a:xfrm>
            <a:off x="6840854" y="1676400"/>
            <a:ext cx="1767516" cy="28554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3" name="Espace réservé du contenu 12"/>
          <p:cNvSpPr>
            <a:spLocks noGrp="1"/>
          </p:cNvSpPr>
          <p:nvPr>
            <p:ph sz="quarter" idx="15" hasCustomPrompt="1"/>
          </p:nvPr>
        </p:nvSpPr>
        <p:spPr>
          <a:xfrm>
            <a:off x="6724832" y="1344105"/>
            <a:ext cx="1977629" cy="161583"/>
          </a:xfrm>
        </p:spPr>
        <p:txBody>
          <a:bodyPr wrap="square">
            <a:spAutoFit/>
          </a:bodyPr>
          <a:lstStyle>
            <a:lvl1pPr algn="ctr">
              <a:defRPr sz="1050" b="1" cap="all" baseline="0">
                <a:solidFill>
                  <a:schemeClr val="accent1"/>
                </a:solidFill>
              </a:defRPr>
            </a:lvl1pPr>
          </a:lstStyle>
          <a:p>
            <a:pPr lvl="0"/>
            <a:r>
              <a:rPr lang="fr-FR"/>
              <a:t>TITRE</a:t>
            </a:r>
          </a:p>
        </p:txBody>
      </p:sp>
      <p:sp>
        <p:nvSpPr>
          <p:cNvPr id="2" name="Titre 1"/>
          <p:cNvSpPr>
            <a:spLocks noGrp="1"/>
          </p:cNvSpPr>
          <p:nvPr>
            <p:ph type="title"/>
          </p:nvPr>
        </p:nvSpPr>
        <p:spPr>
          <a:xfrm>
            <a:off x="437621" y="1151955"/>
            <a:ext cx="4140201" cy="189000"/>
          </a:xfrm>
        </p:spPr>
        <p:txBody>
          <a:bodyPr/>
          <a:lstStyle/>
          <a:p>
            <a:r>
              <a:rPr lang="fr-FR"/>
              <a:t>Modifiez le style du titre</a:t>
            </a:r>
          </a:p>
        </p:txBody>
      </p:sp>
      <p:sp>
        <p:nvSpPr>
          <p:cNvPr id="16" name="Espace réservé du contenu 15"/>
          <p:cNvSpPr>
            <a:spLocks noGrp="1"/>
          </p:cNvSpPr>
          <p:nvPr>
            <p:ph sz="quarter" idx="16" hasCustomPrompt="1"/>
          </p:nvPr>
        </p:nvSpPr>
        <p:spPr>
          <a:xfrm>
            <a:off x="437622" y="1417500"/>
            <a:ext cx="5760641" cy="189000"/>
          </a:xfrm>
        </p:spPr>
        <p:txBody>
          <a:bodyPr/>
          <a:lstStyle>
            <a:lvl1pPr>
              <a:defRPr sz="900" b="1">
                <a:solidFill>
                  <a:schemeClr val="accent2"/>
                </a:solidFill>
              </a:defRPr>
            </a:lvl1pPr>
          </a:lstStyle>
          <a:p>
            <a:pPr lvl="0"/>
            <a:r>
              <a:rPr lang="fr-FR"/>
              <a:t>Sous titre</a:t>
            </a:r>
          </a:p>
        </p:txBody>
      </p:sp>
      <p:pic>
        <p:nvPicPr>
          <p:cNvPr id="9" name="Image 8" descr="Une image contenant objet, horloge&#10;&#10;Description générée automatiquement">
            <a:extLst>
              <a:ext uri="{FF2B5EF4-FFF2-40B4-BE49-F238E27FC236}">
                <a16:creationId xmlns:a16="http://schemas.microsoft.com/office/drawing/2014/main" id="{6D187183-F236-445D-957A-4369782DCA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7813" y="232141"/>
            <a:ext cx="637169" cy="492031"/>
          </a:xfrm>
          <a:prstGeom prst="rect">
            <a:avLst/>
          </a:prstGeom>
        </p:spPr>
      </p:pic>
      <p:pic>
        <p:nvPicPr>
          <p:cNvPr id="10" name="Image 9">
            <a:extLst>
              <a:ext uri="{FF2B5EF4-FFF2-40B4-BE49-F238E27FC236}">
                <a16:creationId xmlns:a16="http://schemas.microsoft.com/office/drawing/2014/main" id="{547C6744-3EAD-4061-B7D2-BED595C4AEC0}"/>
              </a:ext>
            </a:extLst>
          </p:cNvPr>
          <p:cNvPicPr>
            <a:picLocks noChangeAspect="1"/>
          </p:cNvPicPr>
          <p:nvPr userDrawn="1"/>
        </p:nvPicPr>
        <p:blipFill>
          <a:blip r:embed="rId3"/>
          <a:stretch>
            <a:fillRect/>
          </a:stretch>
        </p:blipFill>
        <p:spPr>
          <a:xfrm>
            <a:off x="6732740" y="108255"/>
            <a:ext cx="1377501" cy="433699"/>
          </a:xfrm>
          <a:prstGeom prst="rect">
            <a:avLst/>
          </a:prstGeom>
        </p:spPr>
      </p:pic>
    </p:spTree>
    <p:extLst>
      <p:ext uri="{BB962C8B-B14F-4D97-AF65-F5344CB8AC3E}">
        <p14:creationId xmlns:p14="http://schemas.microsoft.com/office/powerpoint/2010/main" val="3187418185"/>
      </p:ext>
    </p:extLst>
  </p:cSld>
  <p:clrMapOvr>
    <a:masterClrMapping/>
  </p:clrMapOvr>
  <p:extLst>
    <p:ext uri="{DCECCB84-F9BA-43D5-87BE-67443E8EF086}">
      <p15:sldGuideLst xmlns:p15="http://schemas.microsoft.com/office/powerpoint/2012/main">
        <p15:guide id="1" pos="5201">
          <p15:clr>
            <a:srgbClr val="FBAE40"/>
          </p15:clr>
        </p15:guide>
        <p15:guide id="2" orient="horz" pos="958">
          <p15:clr>
            <a:srgbClr val="FBAE40"/>
          </p15:clr>
        </p15:guide>
        <p15:guide id="0" orient="horz" pos="1185">
          <p15:clr>
            <a:srgbClr val="FBAE40"/>
          </p15:clr>
        </p15:guide>
        <p15:guide id="3" orient="horz" pos="1412">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UV 1">
    <p:spTree>
      <p:nvGrpSpPr>
        <p:cNvPr id="1" name=""/>
        <p:cNvGrpSpPr/>
        <p:nvPr/>
      </p:nvGrpSpPr>
      <p:grpSpPr>
        <a:xfrm>
          <a:off x="0" y="0"/>
          <a:ext cx="0" cy="0"/>
          <a:chOff x="0" y="0"/>
          <a:chExt cx="0" cy="0"/>
        </a:xfrm>
      </p:grpSpPr>
      <p:sp>
        <p:nvSpPr>
          <p:cNvPr id="2" name="Rectangle 1"/>
          <p:cNvSpPr/>
          <p:nvPr userDrawn="1"/>
        </p:nvSpPr>
        <p:spPr>
          <a:xfrm>
            <a:off x="132723" y="111042"/>
            <a:ext cx="8878554" cy="4921416"/>
          </a:xfrm>
          <a:prstGeom prst="rect">
            <a:avLst/>
          </a:prstGeom>
          <a:solidFill>
            <a:srgbClr val="263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Text Placeholder 9">
            <a:extLst>
              <a:ext uri="{FF2B5EF4-FFF2-40B4-BE49-F238E27FC236}">
                <a16:creationId xmlns:a16="http://schemas.microsoft.com/office/drawing/2014/main" id="{EFF5F0F2-612B-46E4-87C9-0A28973235EE}"/>
              </a:ext>
            </a:extLst>
          </p:cNvPr>
          <p:cNvSpPr>
            <a:spLocks noGrp="1"/>
          </p:cNvSpPr>
          <p:nvPr>
            <p:ph type="body" sz="quarter" idx="11" hasCustomPrompt="1"/>
          </p:nvPr>
        </p:nvSpPr>
        <p:spPr>
          <a:xfrm>
            <a:off x="580913" y="1655428"/>
            <a:ext cx="7896112" cy="1925637"/>
          </a:xfrm>
          <a:prstGeom prst="rect">
            <a:avLst/>
          </a:prstGeom>
        </p:spPr>
        <p:txBody>
          <a:bodyPr vert="horz" anchor="ctr"/>
          <a:lstStyle>
            <a:lvl1pPr marL="0" indent="0" algn="ctr">
              <a:lnSpc>
                <a:spcPct val="90000"/>
              </a:lnSpc>
              <a:buNone/>
              <a:defRPr sz="5400">
                <a:ln>
                  <a:solidFill>
                    <a:srgbClr val="E30613"/>
                  </a:solidFill>
                </a:ln>
                <a:pattFill prst="wdUpDiag">
                  <a:fgClr>
                    <a:srgbClr val="E30613"/>
                  </a:fgClr>
                  <a:bgClr>
                    <a:srgbClr val="26358C"/>
                  </a:bgClr>
                </a:pattFill>
                <a:latin typeface="Arial Black" panose="020B0A04020102020204" pitchFamily="34" charset="0"/>
                <a:cs typeface="Arial" panose="020B0604020202020204" pitchFamily="34" charset="0"/>
              </a:defRPr>
            </a:lvl1pPr>
          </a:lstStyle>
          <a:p>
            <a:pPr lvl="0"/>
            <a:r>
              <a:rPr lang="fr-FR"/>
              <a:t>TITRE DE LA PRÉSENTATION</a:t>
            </a:r>
          </a:p>
        </p:txBody>
      </p:sp>
      <p:sp>
        <p:nvSpPr>
          <p:cNvPr id="3" name="Isosceles Triangle 2"/>
          <p:cNvSpPr/>
          <p:nvPr userDrawn="1"/>
        </p:nvSpPr>
        <p:spPr>
          <a:xfrm flipV="1">
            <a:off x="3739229" y="0"/>
            <a:ext cx="1665542" cy="950003"/>
          </a:xfrm>
          <a:prstGeom prst="triangle">
            <a:avLst/>
          </a:prstGeom>
          <a:solidFill>
            <a:srgbClr val="4DEA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Rectangle 3"/>
          <p:cNvSpPr/>
          <p:nvPr userDrawn="1"/>
        </p:nvSpPr>
        <p:spPr>
          <a:xfrm>
            <a:off x="4054988" y="4324608"/>
            <a:ext cx="1034024" cy="8188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5" name="Picture 4" descr="LOGO TFE.png"/>
          <p:cNvPicPr>
            <a:picLocks noChangeAspect="1"/>
          </p:cNvPicPr>
          <p:nvPr userDrawn="1"/>
        </p:nvPicPr>
        <p:blipFill rotWithShape="1">
          <a:blip r:embed="rId2">
            <a:extLst>
              <a:ext uri="{28A0092B-C50C-407E-A947-70E740481C1C}">
                <a14:useLocalDpi xmlns:a14="http://schemas.microsoft.com/office/drawing/2010/main" val="0"/>
              </a:ext>
            </a:extLst>
          </a:blip>
          <a:srcRect l="4033"/>
          <a:stretch/>
        </p:blipFill>
        <p:spPr>
          <a:xfrm>
            <a:off x="4147375" y="4394804"/>
            <a:ext cx="849252" cy="684526"/>
          </a:xfrm>
          <a:prstGeom prst="rect">
            <a:avLst/>
          </a:prstGeom>
        </p:spPr>
      </p:pic>
      <p:sp>
        <p:nvSpPr>
          <p:cNvPr id="10" name="Text Placeholder 9"/>
          <p:cNvSpPr>
            <a:spLocks noGrp="1"/>
          </p:cNvSpPr>
          <p:nvPr>
            <p:ph type="body" sz="quarter" idx="10" hasCustomPrompt="1"/>
          </p:nvPr>
        </p:nvSpPr>
        <p:spPr>
          <a:xfrm>
            <a:off x="1129553" y="1608932"/>
            <a:ext cx="6884894" cy="1925637"/>
          </a:xfrm>
          <a:prstGeom prst="rect">
            <a:avLst/>
          </a:prstGeom>
        </p:spPr>
        <p:txBody>
          <a:bodyPr vert="horz" anchor="ctr"/>
          <a:lstStyle>
            <a:lvl1pPr marL="0" indent="0" algn="ctr">
              <a:lnSpc>
                <a:spcPct val="90000"/>
              </a:lnSpc>
              <a:buNone/>
              <a:defRPr sz="5400">
                <a:ln>
                  <a:solidFill>
                    <a:schemeClr val="bg1"/>
                  </a:solidFill>
                </a:ln>
                <a:solidFill>
                  <a:srgbClr val="FFFFFF"/>
                </a:solidFill>
                <a:latin typeface="Arial Black" panose="020B0A04020102020204" pitchFamily="34" charset="0"/>
                <a:cs typeface="Arial" panose="020B0604020202020204" pitchFamily="34" charset="0"/>
              </a:defRPr>
            </a:lvl1pPr>
          </a:lstStyle>
          <a:p>
            <a:pPr lvl="0"/>
            <a:r>
              <a:rPr lang="fr-FR"/>
              <a:t>TITRE DE LA PRÉSENTATION</a:t>
            </a:r>
          </a:p>
        </p:txBody>
      </p:sp>
    </p:spTree>
    <p:extLst>
      <p:ext uri="{BB962C8B-B14F-4D97-AF65-F5344CB8AC3E}">
        <p14:creationId xmlns:p14="http://schemas.microsoft.com/office/powerpoint/2010/main" val="13618999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UV 2">
    <p:spTree>
      <p:nvGrpSpPr>
        <p:cNvPr id="1" name=""/>
        <p:cNvGrpSpPr/>
        <p:nvPr/>
      </p:nvGrpSpPr>
      <p:grpSpPr>
        <a:xfrm>
          <a:off x="0" y="0"/>
          <a:ext cx="0" cy="0"/>
          <a:chOff x="0" y="0"/>
          <a:chExt cx="0" cy="0"/>
        </a:xfrm>
      </p:grpSpPr>
      <p:sp>
        <p:nvSpPr>
          <p:cNvPr id="2" name="Rectangle 1"/>
          <p:cNvSpPr/>
          <p:nvPr userDrawn="1"/>
        </p:nvSpPr>
        <p:spPr>
          <a:xfrm>
            <a:off x="132723" y="111042"/>
            <a:ext cx="8878554" cy="4921416"/>
          </a:xfrm>
          <a:prstGeom prst="rect">
            <a:avLst/>
          </a:prstGeom>
          <a:solidFill>
            <a:srgbClr val="263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Isosceles Triangle 2"/>
          <p:cNvSpPr/>
          <p:nvPr userDrawn="1"/>
        </p:nvSpPr>
        <p:spPr>
          <a:xfrm flipV="1">
            <a:off x="3739229" y="0"/>
            <a:ext cx="1665542" cy="950003"/>
          </a:xfrm>
          <a:prstGeom prst="triangle">
            <a:avLst/>
          </a:prstGeom>
          <a:solidFill>
            <a:srgbClr val="4DEA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Rectangle 3"/>
          <p:cNvSpPr/>
          <p:nvPr userDrawn="1"/>
        </p:nvSpPr>
        <p:spPr>
          <a:xfrm>
            <a:off x="4054988" y="4324608"/>
            <a:ext cx="1034024" cy="8188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5" name="Picture 4" descr="LOGO TFE.png"/>
          <p:cNvPicPr>
            <a:picLocks noChangeAspect="1"/>
          </p:cNvPicPr>
          <p:nvPr userDrawn="1"/>
        </p:nvPicPr>
        <p:blipFill rotWithShape="1">
          <a:blip r:embed="rId2">
            <a:extLst>
              <a:ext uri="{28A0092B-C50C-407E-A947-70E740481C1C}">
                <a14:useLocalDpi xmlns:a14="http://schemas.microsoft.com/office/drawing/2010/main" val="0"/>
              </a:ext>
            </a:extLst>
          </a:blip>
          <a:srcRect l="4033"/>
          <a:stretch/>
        </p:blipFill>
        <p:spPr>
          <a:xfrm>
            <a:off x="4147375" y="4394804"/>
            <a:ext cx="849252" cy="684526"/>
          </a:xfrm>
          <a:prstGeom prst="rect">
            <a:avLst/>
          </a:prstGeom>
        </p:spPr>
      </p:pic>
      <p:sp>
        <p:nvSpPr>
          <p:cNvPr id="10" name="Text Placeholder 9"/>
          <p:cNvSpPr>
            <a:spLocks noGrp="1"/>
          </p:cNvSpPr>
          <p:nvPr>
            <p:ph type="body" sz="quarter" idx="10" hasCustomPrompt="1"/>
          </p:nvPr>
        </p:nvSpPr>
        <p:spPr>
          <a:xfrm>
            <a:off x="1129553" y="1608932"/>
            <a:ext cx="6884894" cy="1925637"/>
          </a:xfrm>
          <a:prstGeom prst="rect">
            <a:avLst/>
          </a:prstGeom>
        </p:spPr>
        <p:txBody>
          <a:bodyPr vert="horz" anchor="ctr"/>
          <a:lstStyle>
            <a:lvl1pPr marL="0" indent="0" algn="ctr">
              <a:lnSpc>
                <a:spcPct val="90000"/>
              </a:lnSpc>
              <a:buNone/>
              <a:defRPr sz="5400">
                <a:solidFill>
                  <a:srgbClr val="FFFFFF"/>
                </a:solidFill>
                <a:latin typeface="Arial Black" panose="020B0A04020102020204" pitchFamily="34" charset="0"/>
                <a:cs typeface="Arial" panose="020B0604020202020204" pitchFamily="34" charset="0"/>
              </a:defRPr>
            </a:lvl1pPr>
          </a:lstStyle>
          <a:p>
            <a:pPr lvl="0"/>
            <a:r>
              <a:rPr lang="fr-FR"/>
              <a:t>TITRE DE LA PRÉSENTATION</a:t>
            </a:r>
          </a:p>
        </p:txBody>
      </p:sp>
    </p:spTree>
    <p:extLst>
      <p:ext uri="{BB962C8B-B14F-4D97-AF65-F5344CB8AC3E}">
        <p14:creationId xmlns:p14="http://schemas.microsoft.com/office/powerpoint/2010/main" val="41431582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pic>
        <p:nvPicPr>
          <p:cNvPr id="3" name="Picture 2" descr="LOGO TFE.png"/>
          <p:cNvPicPr>
            <a:picLocks noChangeAspect="1"/>
          </p:cNvPicPr>
          <p:nvPr userDrawn="1"/>
        </p:nvPicPr>
        <p:blipFill rotWithShape="1">
          <a:blip r:embed="rId2">
            <a:extLst>
              <a:ext uri="{28A0092B-C50C-407E-A947-70E740481C1C}">
                <a14:useLocalDpi xmlns:a14="http://schemas.microsoft.com/office/drawing/2010/main" val="0"/>
              </a:ext>
            </a:extLst>
          </a:blip>
          <a:srcRect l="4033"/>
          <a:stretch/>
        </p:blipFill>
        <p:spPr>
          <a:xfrm>
            <a:off x="2972386" y="1282406"/>
            <a:ext cx="3199229" cy="2578690"/>
          </a:xfrm>
          <a:prstGeom prst="rect">
            <a:avLst/>
          </a:prstGeom>
        </p:spPr>
      </p:pic>
    </p:spTree>
    <p:extLst>
      <p:ext uri="{BB962C8B-B14F-4D97-AF65-F5344CB8AC3E}">
        <p14:creationId xmlns:p14="http://schemas.microsoft.com/office/powerpoint/2010/main" val="24225406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QUENCE 1">
    <p:spTree>
      <p:nvGrpSpPr>
        <p:cNvPr id="1" name=""/>
        <p:cNvGrpSpPr/>
        <p:nvPr/>
      </p:nvGrpSpPr>
      <p:grpSpPr>
        <a:xfrm>
          <a:off x="0" y="0"/>
          <a:ext cx="0" cy="0"/>
          <a:chOff x="0" y="0"/>
          <a:chExt cx="0" cy="0"/>
        </a:xfrm>
      </p:grpSpPr>
      <p:sp>
        <p:nvSpPr>
          <p:cNvPr id="2" name="Chord 1"/>
          <p:cNvSpPr/>
          <p:nvPr userDrawn="1"/>
        </p:nvSpPr>
        <p:spPr>
          <a:xfrm rot="5400000">
            <a:off x="1209687" y="2669522"/>
            <a:ext cx="6724627" cy="6724627"/>
          </a:xfrm>
          <a:prstGeom prst="chord">
            <a:avLst>
              <a:gd name="adj1" fmla="val 6305852"/>
              <a:gd name="adj2" fmla="val 15301714"/>
            </a:avLst>
          </a:prstGeom>
          <a:solidFill>
            <a:srgbClr val="E3061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Arc 2"/>
          <p:cNvSpPr/>
          <p:nvPr userDrawn="1"/>
        </p:nvSpPr>
        <p:spPr>
          <a:xfrm>
            <a:off x="834343" y="2342760"/>
            <a:ext cx="7475314" cy="7475312"/>
          </a:xfrm>
          <a:prstGeom prst="arc">
            <a:avLst>
              <a:gd name="adj1" fmla="val 11515297"/>
              <a:gd name="adj2" fmla="val 20947977"/>
            </a:avLst>
          </a:prstGeom>
          <a:ln w="57150" cmpd="sng">
            <a:solidFill>
              <a:srgbClr val="26358C"/>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 name="Oval 3"/>
          <p:cNvSpPr/>
          <p:nvPr userDrawn="1"/>
        </p:nvSpPr>
        <p:spPr>
          <a:xfrm>
            <a:off x="1223567" y="3938507"/>
            <a:ext cx="312305" cy="312305"/>
          </a:xfrm>
          <a:prstGeom prst="ellipse">
            <a:avLst/>
          </a:prstGeom>
          <a:solidFill>
            <a:srgbClr val="263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Text Placeholder 9"/>
          <p:cNvSpPr>
            <a:spLocks noGrp="1"/>
          </p:cNvSpPr>
          <p:nvPr>
            <p:ph type="body" sz="quarter" idx="10" hasCustomPrompt="1"/>
          </p:nvPr>
        </p:nvSpPr>
        <p:spPr>
          <a:xfrm>
            <a:off x="1297754" y="373540"/>
            <a:ext cx="6548492" cy="1293806"/>
          </a:xfrm>
          <a:prstGeom prst="rect">
            <a:avLst/>
          </a:prstGeom>
        </p:spPr>
        <p:txBody>
          <a:bodyPr vert="horz" anchor="t"/>
          <a:lstStyle>
            <a:lvl1pPr marL="0" indent="0" algn="ctr">
              <a:lnSpc>
                <a:spcPct val="90000"/>
              </a:lnSpc>
              <a:buNone/>
              <a:defRPr sz="4400" b="1">
                <a:solidFill>
                  <a:srgbClr val="26358C"/>
                </a:solidFill>
                <a:latin typeface="Arial" panose="020B0604020202020204" pitchFamily="34" charset="0"/>
                <a:cs typeface="Arial" panose="020B0604020202020204" pitchFamily="34" charset="0"/>
              </a:defRPr>
            </a:lvl1pPr>
          </a:lstStyle>
          <a:p>
            <a:pPr lvl="0"/>
            <a:r>
              <a:rPr lang="fr-FR"/>
              <a:t>TITRE DE LA SÉQUENCE</a:t>
            </a:r>
          </a:p>
        </p:txBody>
      </p:sp>
      <p:sp>
        <p:nvSpPr>
          <p:cNvPr id="10" name="Text Placeholder 9"/>
          <p:cNvSpPr>
            <a:spLocks noGrp="1"/>
          </p:cNvSpPr>
          <p:nvPr>
            <p:ph type="body" sz="quarter" idx="11" hasCustomPrompt="1"/>
          </p:nvPr>
        </p:nvSpPr>
        <p:spPr>
          <a:xfrm>
            <a:off x="3865168" y="3015784"/>
            <a:ext cx="1413664" cy="922724"/>
          </a:xfrm>
          <a:prstGeom prst="rect">
            <a:avLst/>
          </a:prstGeom>
        </p:spPr>
        <p:txBody>
          <a:bodyPr vert="horz" anchor="t"/>
          <a:lstStyle>
            <a:lvl1pPr marL="0" indent="0" algn="ctr">
              <a:lnSpc>
                <a:spcPct val="90000"/>
              </a:lnSpc>
              <a:buNone/>
              <a:defRPr sz="6600" b="0">
                <a:solidFill>
                  <a:schemeClr val="bg1"/>
                </a:solidFill>
                <a:latin typeface="Arial" panose="020B0604020202020204" pitchFamily="34" charset="0"/>
                <a:cs typeface="Arial" panose="020B0604020202020204" pitchFamily="34" charset="0"/>
              </a:defRPr>
            </a:lvl1pPr>
          </a:lstStyle>
          <a:p>
            <a:pPr lvl="0"/>
            <a:r>
              <a:rPr lang="fr-FR"/>
              <a:t>1</a:t>
            </a:r>
          </a:p>
        </p:txBody>
      </p:sp>
    </p:spTree>
    <p:extLst>
      <p:ext uri="{BB962C8B-B14F-4D97-AF65-F5344CB8AC3E}">
        <p14:creationId xmlns:p14="http://schemas.microsoft.com/office/powerpoint/2010/main" val="31708249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QUENCE 2">
    <p:spTree>
      <p:nvGrpSpPr>
        <p:cNvPr id="1" name=""/>
        <p:cNvGrpSpPr/>
        <p:nvPr/>
      </p:nvGrpSpPr>
      <p:grpSpPr>
        <a:xfrm>
          <a:off x="0" y="0"/>
          <a:ext cx="0" cy="0"/>
          <a:chOff x="0" y="0"/>
          <a:chExt cx="0" cy="0"/>
        </a:xfrm>
      </p:grpSpPr>
      <p:sp>
        <p:nvSpPr>
          <p:cNvPr id="2" name="Chord 1"/>
          <p:cNvSpPr/>
          <p:nvPr userDrawn="1"/>
        </p:nvSpPr>
        <p:spPr>
          <a:xfrm rot="5400000">
            <a:off x="1209687" y="2669522"/>
            <a:ext cx="6724627" cy="6724627"/>
          </a:xfrm>
          <a:prstGeom prst="chord">
            <a:avLst>
              <a:gd name="adj1" fmla="val 6305852"/>
              <a:gd name="adj2" fmla="val 15301714"/>
            </a:avLst>
          </a:prstGeom>
          <a:solidFill>
            <a:srgbClr val="E3061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Arc 2"/>
          <p:cNvSpPr/>
          <p:nvPr userDrawn="1"/>
        </p:nvSpPr>
        <p:spPr>
          <a:xfrm>
            <a:off x="834343" y="2342760"/>
            <a:ext cx="7475314" cy="7475312"/>
          </a:xfrm>
          <a:prstGeom prst="arc">
            <a:avLst>
              <a:gd name="adj1" fmla="val 11515297"/>
              <a:gd name="adj2" fmla="val 20947977"/>
            </a:avLst>
          </a:prstGeom>
          <a:ln w="57150" cmpd="sng">
            <a:solidFill>
              <a:srgbClr val="26358C"/>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 name="Oval 3"/>
          <p:cNvSpPr/>
          <p:nvPr userDrawn="1"/>
        </p:nvSpPr>
        <p:spPr>
          <a:xfrm>
            <a:off x="3072455" y="2435305"/>
            <a:ext cx="312305" cy="312305"/>
          </a:xfrm>
          <a:prstGeom prst="ellipse">
            <a:avLst/>
          </a:prstGeom>
          <a:solidFill>
            <a:srgbClr val="263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Text Placeholder 9"/>
          <p:cNvSpPr>
            <a:spLocks noGrp="1"/>
          </p:cNvSpPr>
          <p:nvPr>
            <p:ph type="body" sz="quarter" idx="10" hasCustomPrompt="1"/>
          </p:nvPr>
        </p:nvSpPr>
        <p:spPr>
          <a:xfrm>
            <a:off x="1297754" y="373540"/>
            <a:ext cx="6548492" cy="1293806"/>
          </a:xfrm>
          <a:prstGeom prst="rect">
            <a:avLst/>
          </a:prstGeom>
        </p:spPr>
        <p:txBody>
          <a:bodyPr vert="horz" anchor="t"/>
          <a:lstStyle>
            <a:lvl1pPr marL="0" indent="0" algn="ctr">
              <a:lnSpc>
                <a:spcPct val="90000"/>
              </a:lnSpc>
              <a:buNone/>
              <a:defRPr sz="4400" b="1">
                <a:solidFill>
                  <a:srgbClr val="26358C"/>
                </a:solidFill>
                <a:latin typeface="Arial" panose="020B0604020202020204" pitchFamily="34" charset="0"/>
                <a:cs typeface="Arial" panose="020B0604020202020204" pitchFamily="34" charset="0"/>
              </a:defRPr>
            </a:lvl1pPr>
          </a:lstStyle>
          <a:p>
            <a:pPr lvl="0"/>
            <a:r>
              <a:rPr lang="fr-FR"/>
              <a:t>TITRE DE LA SÉQUENCE</a:t>
            </a:r>
          </a:p>
        </p:txBody>
      </p:sp>
      <p:sp>
        <p:nvSpPr>
          <p:cNvPr id="10" name="Text Placeholder 9"/>
          <p:cNvSpPr>
            <a:spLocks noGrp="1"/>
          </p:cNvSpPr>
          <p:nvPr>
            <p:ph type="body" sz="quarter" idx="11" hasCustomPrompt="1"/>
          </p:nvPr>
        </p:nvSpPr>
        <p:spPr>
          <a:xfrm>
            <a:off x="3865168" y="3015784"/>
            <a:ext cx="1413664" cy="922724"/>
          </a:xfrm>
          <a:prstGeom prst="rect">
            <a:avLst/>
          </a:prstGeom>
        </p:spPr>
        <p:txBody>
          <a:bodyPr vert="horz" anchor="t"/>
          <a:lstStyle>
            <a:lvl1pPr marL="0" indent="0" algn="ctr">
              <a:lnSpc>
                <a:spcPct val="90000"/>
              </a:lnSpc>
              <a:buNone/>
              <a:defRPr sz="6600" b="0">
                <a:solidFill>
                  <a:schemeClr val="bg1"/>
                </a:solidFill>
                <a:latin typeface="Arial" panose="020B0604020202020204" pitchFamily="34" charset="0"/>
                <a:cs typeface="Arial" panose="020B0604020202020204" pitchFamily="34" charset="0"/>
              </a:defRPr>
            </a:lvl1pPr>
          </a:lstStyle>
          <a:p>
            <a:pPr lvl="0"/>
            <a:r>
              <a:rPr lang="fr-FR"/>
              <a:t>2</a:t>
            </a:r>
          </a:p>
        </p:txBody>
      </p:sp>
    </p:spTree>
    <p:extLst>
      <p:ext uri="{BB962C8B-B14F-4D97-AF65-F5344CB8AC3E}">
        <p14:creationId xmlns:p14="http://schemas.microsoft.com/office/powerpoint/2010/main" val="1377357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QUENCE 3">
    <p:spTree>
      <p:nvGrpSpPr>
        <p:cNvPr id="1" name=""/>
        <p:cNvGrpSpPr/>
        <p:nvPr/>
      </p:nvGrpSpPr>
      <p:grpSpPr>
        <a:xfrm>
          <a:off x="0" y="0"/>
          <a:ext cx="0" cy="0"/>
          <a:chOff x="0" y="0"/>
          <a:chExt cx="0" cy="0"/>
        </a:xfrm>
      </p:grpSpPr>
      <p:sp>
        <p:nvSpPr>
          <p:cNvPr id="2" name="Chord 1"/>
          <p:cNvSpPr/>
          <p:nvPr userDrawn="1"/>
        </p:nvSpPr>
        <p:spPr>
          <a:xfrm rot="5400000">
            <a:off x="1209687" y="2669522"/>
            <a:ext cx="6724627" cy="6724627"/>
          </a:xfrm>
          <a:prstGeom prst="chord">
            <a:avLst>
              <a:gd name="adj1" fmla="val 6305852"/>
              <a:gd name="adj2" fmla="val 15301714"/>
            </a:avLst>
          </a:prstGeom>
          <a:solidFill>
            <a:srgbClr val="E3061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Arc 2"/>
          <p:cNvSpPr/>
          <p:nvPr userDrawn="1"/>
        </p:nvSpPr>
        <p:spPr>
          <a:xfrm>
            <a:off x="834343" y="2342760"/>
            <a:ext cx="7475314" cy="7475312"/>
          </a:xfrm>
          <a:prstGeom prst="arc">
            <a:avLst>
              <a:gd name="adj1" fmla="val 11515297"/>
              <a:gd name="adj2" fmla="val 20947977"/>
            </a:avLst>
          </a:prstGeom>
          <a:ln w="57150" cmpd="sng">
            <a:solidFill>
              <a:srgbClr val="26358C"/>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 name="Oval 3"/>
          <p:cNvSpPr/>
          <p:nvPr userDrawn="1"/>
        </p:nvSpPr>
        <p:spPr>
          <a:xfrm>
            <a:off x="6174093" y="2617374"/>
            <a:ext cx="312305" cy="312305"/>
          </a:xfrm>
          <a:prstGeom prst="ellipse">
            <a:avLst/>
          </a:prstGeom>
          <a:solidFill>
            <a:srgbClr val="263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Text Placeholder 9"/>
          <p:cNvSpPr>
            <a:spLocks noGrp="1"/>
          </p:cNvSpPr>
          <p:nvPr>
            <p:ph type="body" sz="quarter" idx="10" hasCustomPrompt="1"/>
          </p:nvPr>
        </p:nvSpPr>
        <p:spPr>
          <a:xfrm>
            <a:off x="1297754" y="373540"/>
            <a:ext cx="6548492" cy="1293806"/>
          </a:xfrm>
          <a:prstGeom prst="rect">
            <a:avLst/>
          </a:prstGeom>
        </p:spPr>
        <p:txBody>
          <a:bodyPr vert="horz" anchor="t"/>
          <a:lstStyle>
            <a:lvl1pPr marL="0" indent="0" algn="ctr">
              <a:lnSpc>
                <a:spcPct val="90000"/>
              </a:lnSpc>
              <a:buNone/>
              <a:defRPr sz="4400" b="1">
                <a:solidFill>
                  <a:srgbClr val="26358C"/>
                </a:solidFill>
                <a:latin typeface="Arial" panose="020B0604020202020204" pitchFamily="34" charset="0"/>
                <a:cs typeface="Arial" panose="020B0604020202020204" pitchFamily="34" charset="0"/>
              </a:defRPr>
            </a:lvl1pPr>
          </a:lstStyle>
          <a:p>
            <a:pPr lvl="0"/>
            <a:r>
              <a:rPr lang="fr-FR"/>
              <a:t>TITRE DE LA SÉQUENCE</a:t>
            </a:r>
          </a:p>
        </p:txBody>
      </p:sp>
      <p:sp>
        <p:nvSpPr>
          <p:cNvPr id="10" name="Text Placeholder 9"/>
          <p:cNvSpPr>
            <a:spLocks noGrp="1"/>
          </p:cNvSpPr>
          <p:nvPr>
            <p:ph type="body" sz="quarter" idx="11" hasCustomPrompt="1"/>
          </p:nvPr>
        </p:nvSpPr>
        <p:spPr>
          <a:xfrm>
            <a:off x="3865168" y="3015784"/>
            <a:ext cx="1413664" cy="922724"/>
          </a:xfrm>
          <a:prstGeom prst="rect">
            <a:avLst/>
          </a:prstGeom>
        </p:spPr>
        <p:txBody>
          <a:bodyPr vert="horz" anchor="t"/>
          <a:lstStyle>
            <a:lvl1pPr marL="0" indent="0" algn="ctr">
              <a:lnSpc>
                <a:spcPct val="90000"/>
              </a:lnSpc>
              <a:buNone/>
              <a:defRPr sz="6600" b="0">
                <a:solidFill>
                  <a:schemeClr val="bg1"/>
                </a:solidFill>
                <a:latin typeface="Arial" panose="020B0604020202020204" pitchFamily="34" charset="0"/>
                <a:cs typeface="Arial" panose="020B0604020202020204" pitchFamily="34" charset="0"/>
              </a:defRPr>
            </a:lvl1pPr>
          </a:lstStyle>
          <a:p>
            <a:pPr lvl="0"/>
            <a:r>
              <a:rPr lang="fr-FR"/>
              <a:t>3</a:t>
            </a:r>
          </a:p>
        </p:txBody>
      </p:sp>
    </p:spTree>
    <p:extLst>
      <p:ext uri="{BB962C8B-B14F-4D97-AF65-F5344CB8AC3E}">
        <p14:creationId xmlns:p14="http://schemas.microsoft.com/office/powerpoint/2010/main" val="38095845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QUENCE 3">
    <p:spTree>
      <p:nvGrpSpPr>
        <p:cNvPr id="1" name=""/>
        <p:cNvGrpSpPr/>
        <p:nvPr/>
      </p:nvGrpSpPr>
      <p:grpSpPr>
        <a:xfrm>
          <a:off x="0" y="0"/>
          <a:ext cx="0" cy="0"/>
          <a:chOff x="0" y="0"/>
          <a:chExt cx="0" cy="0"/>
        </a:xfrm>
      </p:grpSpPr>
      <p:sp>
        <p:nvSpPr>
          <p:cNvPr id="2" name="Chord 1"/>
          <p:cNvSpPr/>
          <p:nvPr userDrawn="1"/>
        </p:nvSpPr>
        <p:spPr>
          <a:xfrm rot="5400000">
            <a:off x="1209687" y="2669522"/>
            <a:ext cx="6724627" cy="6724627"/>
          </a:xfrm>
          <a:prstGeom prst="chord">
            <a:avLst>
              <a:gd name="adj1" fmla="val 6305852"/>
              <a:gd name="adj2" fmla="val 15301714"/>
            </a:avLst>
          </a:prstGeom>
          <a:solidFill>
            <a:srgbClr val="E3061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Arc 2"/>
          <p:cNvSpPr/>
          <p:nvPr userDrawn="1"/>
        </p:nvSpPr>
        <p:spPr>
          <a:xfrm>
            <a:off x="834343" y="2342760"/>
            <a:ext cx="7475314" cy="7475312"/>
          </a:xfrm>
          <a:prstGeom prst="arc">
            <a:avLst>
              <a:gd name="adj1" fmla="val 11515297"/>
              <a:gd name="adj2" fmla="val 20947977"/>
            </a:avLst>
          </a:prstGeom>
          <a:ln w="57150" cmpd="sng">
            <a:solidFill>
              <a:srgbClr val="26358C"/>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 name="Oval 3"/>
          <p:cNvSpPr/>
          <p:nvPr userDrawn="1"/>
        </p:nvSpPr>
        <p:spPr>
          <a:xfrm>
            <a:off x="6174093" y="2617374"/>
            <a:ext cx="312305" cy="312305"/>
          </a:xfrm>
          <a:prstGeom prst="ellipse">
            <a:avLst/>
          </a:prstGeom>
          <a:solidFill>
            <a:srgbClr val="263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Text Placeholder 9"/>
          <p:cNvSpPr>
            <a:spLocks noGrp="1"/>
          </p:cNvSpPr>
          <p:nvPr>
            <p:ph type="body" sz="quarter" idx="10" hasCustomPrompt="1"/>
          </p:nvPr>
        </p:nvSpPr>
        <p:spPr>
          <a:xfrm>
            <a:off x="1297754" y="373540"/>
            <a:ext cx="6548492" cy="1293806"/>
          </a:xfrm>
          <a:prstGeom prst="rect">
            <a:avLst/>
          </a:prstGeom>
        </p:spPr>
        <p:txBody>
          <a:bodyPr vert="horz" anchor="t"/>
          <a:lstStyle>
            <a:lvl1pPr marL="0" indent="0" algn="ctr">
              <a:lnSpc>
                <a:spcPct val="90000"/>
              </a:lnSpc>
              <a:buNone/>
              <a:defRPr sz="4400" b="1">
                <a:solidFill>
                  <a:srgbClr val="26358C"/>
                </a:solidFill>
                <a:latin typeface="Arial" panose="020B0604020202020204" pitchFamily="34" charset="0"/>
                <a:cs typeface="Arial" panose="020B0604020202020204" pitchFamily="34" charset="0"/>
              </a:defRPr>
            </a:lvl1pPr>
          </a:lstStyle>
          <a:p>
            <a:pPr lvl="0"/>
            <a:r>
              <a:rPr lang="fr-FR"/>
              <a:t>TITRE DE LA SÉQUENCE</a:t>
            </a:r>
          </a:p>
        </p:txBody>
      </p:sp>
      <p:sp>
        <p:nvSpPr>
          <p:cNvPr id="10" name="Text Placeholder 9"/>
          <p:cNvSpPr>
            <a:spLocks noGrp="1"/>
          </p:cNvSpPr>
          <p:nvPr>
            <p:ph type="body" sz="quarter" idx="11" hasCustomPrompt="1"/>
          </p:nvPr>
        </p:nvSpPr>
        <p:spPr>
          <a:xfrm>
            <a:off x="3865168" y="3015784"/>
            <a:ext cx="1413664" cy="922724"/>
          </a:xfrm>
          <a:prstGeom prst="rect">
            <a:avLst/>
          </a:prstGeom>
        </p:spPr>
        <p:txBody>
          <a:bodyPr vert="horz" anchor="t"/>
          <a:lstStyle>
            <a:lvl1pPr marL="0" indent="0" algn="ctr">
              <a:lnSpc>
                <a:spcPct val="90000"/>
              </a:lnSpc>
              <a:buNone/>
              <a:defRPr sz="6600" b="0">
                <a:solidFill>
                  <a:schemeClr val="bg1"/>
                </a:solidFill>
                <a:latin typeface="Arial" panose="020B0604020202020204" pitchFamily="34" charset="0"/>
                <a:cs typeface="Arial" panose="020B0604020202020204" pitchFamily="34" charset="0"/>
              </a:defRPr>
            </a:lvl1pPr>
          </a:lstStyle>
          <a:p>
            <a:pPr lvl="0"/>
            <a:r>
              <a:rPr lang="fr-FR"/>
              <a:t>3</a:t>
            </a:r>
          </a:p>
        </p:txBody>
      </p:sp>
    </p:spTree>
    <p:extLst>
      <p:ext uri="{BB962C8B-B14F-4D97-AF65-F5344CB8AC3E}">
        <p14:creationId xmlns:p14="http://schemas.microsoft.com/office/powerpoint/2010/main" val="17187299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RE PARTIE">
    <p:spTree>
      <p:nvGrpSpPr>
        <p:cNvPr id="1" name=""/>
        <p:cNvGrpSpPr/>
        <p:nvPr/>
      </p:nvGrpSpPr>
      <p:grpSpPr>
        <a:xfrm>
          <a:off x="0" y="0"/>
          <a:ext cx="0" cy="0"/>
          <a:chOff x="0" y="0"/>
          <a:chExt cx="0" cy="0"/>
        </a:xfrm>
      </p:grpSpPr>
      <p:sp>
        <p:nvSpPr>
          <p:cNvPr id="3" name="Isosceles Triangle 2"/>
          <p:cNvSpPr/>
          <p:nvPr userDrawn="1"/>
        </p:nvSpPr>
        <p:spPr>
          <a:xfrm flipV="1">
            <a:off x="3739229" y="0"/>
            <a:ext cx="1665542" cy="950003"/>
          </a:xfrm>
          <a:prstGeom prst="triangle">
            <a:avLst/>
          </a:prstGeom>
          <a:solidFill>
            <a:srgbClr val="4DEA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7" name="Picture 6" descr="LOGO TFE.png"/>
          <p:cNvPicPr>
            <a:picLocks noChangeAspect="1"/>
          </p:cNvPicPr>
          <p:nvPr userDrawn="1"/>
        </p:nvPicPr>
        <p:blipFill rotWithShape="1">
          <a:blip r:embed="rId2">
            <a:extLst>
              <a:ext uri="{28A0092B-C50C-407E-A947-70E740481C1C}">
                <a14:useLocalDpi xmlns:a14="http://schemas.microsoft.com/office/drawing/2010/main" val="0"/>
              </a:ext>
            </a:extLst>
          </a:blip>
          <a:srcRect l="4033"/>
          <a:stretch/>
        </p:blipFill>
        <p:spPr>
          <a:xfrm>
            <a:off x="4147375" y="4394804"/>
            <a:ext cx="849252" cy="684526"/>
          </a:xfrm>
          <a:prstGeom prst="rect">
            <a:avLst/>
          </a:prstGeom>
        </p:spPr>
      </p:pic>
      <p:sp>
        <p:nvSpPr>
          <p:cNvPr id="5" name="Text Placeholder 9">
            <a:extLst>
              <a:ext uri="{FF2B5EF4-FFF2-40B4-BE49-F238E27FC236}">
                <a16:creationId xmlns:a16="http://schemas.microsoft.com/office/drawing/2014/main" id="{33A619B4-223E-4013-8B08-D8EE6DA07708}"/>
              </a:ext>
            </a:extLst>
          </p:cNvPr>
          <p:cNvSpPr>
            <a:spLocks noGrp="1"/>
          </p:cNvSpPr>
          <p:nvPr>
            <p:ph type="body" sz="quarter" idx="11" hasCustomPrompt="1"/>
          </p:nvPr>
        </p:nvSpPr>
        <p:spPr>
          <a:xfrm>
            <a:off x="1102658" y="1655428"/>
            <a:ext cx="6852622" cy="1925637"/>
          </a:xfrm>
          <a:prstGeom prst="rect">
            <a:avLst/>
          </a:prstGeom>
        </p:spPr>
        <p:txBody>
          <a:bodyPr vert="horz" anchor="ctr"/>
          <a:lstStyle>
            <a:lvl1pPr marL="0" indent="0" algn="ctr">
              <a:lnSpc>
                <a:spcPct val="90000"/>
              </a:lnSpc>
              <a:buNone/>
              <a:defRPr sz="6600">
                <a:ln>
                  <a:solidFill>
                    <a:srgbClr val="E30613"/>
                  </a:solidFill>
                </a:ln>
                <a:pattFill prst="wdUpDiag">
                  <a:fgClr>
                    <a:srgbClr val="E30613"/>
                  </a:fgClr>
                  <a:bgClr>
                    <a:schemeClr val="bg1"/>
                  </a:bgClr>
                </a:pattFill>
                <a:latin typeface="Arial Black" panose="020B0A04020102020204" pitchFamily="34" charset="0"/>
                <a:cs typeface="Arial" panose="020B0604020202020204" pitchFamily="34" charset="0"/>
              </a:defRPr>
            </a:lvl1pPr>
          </a:lstStyle>
          <a:p>
            <a:pPr lvl="0"/>
            <a:r>
              <a:rPr lang="fr-FR"/>
              <a:t>TITRE DE LA PARTIE</a:t>
            </a:r>
          </a:p>
        </p:txBody>
      </p:sp>
    </p:spTree>
    <p:extLst>
      <p:ext uri="{BB962C8B-B14F-4D97-AF65-F5344CB8AC3E}">
        <p14:creationId xmlns:p14="http://schemas.microsoft.com/office/powerpoint/2010/main" val="12427270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u 1">
    <p:spTree>
      <p:nvGrpSpPr>
        <p:cNvPr id="1" name=""/>
        <p:cNvGrpSpPr/>
        <p:nvPr/>
      </p:nvGrpSpPr>
      <p:grpSpPr>
        <a:xfrm>
          <a:off x="0" y="0"/>
          <a:ext cx="0" cy="0"/>
          <a:chOff x="0" y="0"/>
          <a:chExt cx="0" cy="0"/>
        </a:xfrm>
      </p:grpSpPr>
      <p:sp>
        <p:nvSpPr>
          <p:cNvPr id="3" name="Isosceles Triangle 2"/>
          <p:cNvSpPr/>
          <p:nvPr userDrawn="1"/>
        </p:nvSpPr>
        <p:spPr>
          <a:xfrm rot="16200000" flipV="1">
            <a:off x="-237856" y="469998"/>
            <a:ext cx="1107303" cy="631591"/>
          </a:xfrm>
          <a:prstGeom prst="triangle">
            <a:avLst/>
          </a:prstGeom>
          <a:solidFill>
            <a:srgbClr val="4DEA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Pie 4"/>
          <p:cNvSpPr/>
          <p:nvPr userDrawn="1"/>
        </p:nvSpPr>
        <p:spPr>
          <a:xfrm rot="16200000">
            <a:off x="7015638" y="-2128362"/>
            <a:ext cx="4256723" cy="4256723"/>
          </a:xfrm>
          <a:prstGeom prst="pie">
            <a:avLst>
              <a:gd name="adj1" fmla="val 10796950"/>
              <a:gd name="adj2" fmla="val 16200000"/>
            </a:avLst>
          </a:prstGeom>
          <a:solidFill>
            <a:srgbClr val="E3061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cxnSp>
        <p:nvCxnSpPr>
          <p:cNvPr id="6" name="Straight Connector 5"/>
          <p:cNvCxnSpPr/>
          <p:nvPr userDrawn="1"/>
        </p:nvCxnSpPr>
        <p:spPr>
          <a:xfrm>
            <a:off x="867469" y="3839524"/>
            <a:ext cx="3158612" cy="0"/>
          </a:xfrm>
          <a:prstGeom prst="line">
            <a:avLst/>
          </a:prstGeom>
          <a:ln w="57150" cmpd="sng">
            <a:solidFill>
              <a:srgbClr val="E30613"/>
            </a:solidFill>
            <a:prstDash val="dash"/>
            <a:headEnd type="none"/>
            <a:tailEnd type="triangle" w="lg" len="med"/>
          </a:ln>
          <a:effectLst/>
        </p:spPr>
        <p:style>
          <a:lnRef idx="2">
            <a:schemeClr val="accent1"/>
          </a:lnRef>
          <a:fillRef idx="0">
            <a:schemeClr val="accent1"/>
          </a:fillRef>
          <a:effectRef idx="1">
            <a:schemeClr val="accent1"/>
          </a:effectRef>
          <a:fontRef idx="minor">
            <a:schemeClr val="tx1"/>
          </a:fontRef>
        </p:style>
      </p:cxnSp>
      <p:sp>
        <p:nvSpPr>
          <p:cNvPr id="8" name="Text Placeholder 9"/>
          <p:cNvSpPr>
            <a:spLocks noGrp="1"/>
          </p:cNvSpPr>
          <p:nvPr>
            <p:ph type="body" sz="quarter" idx="10" hasCustomPrompt="1"/>
          </p:nvPr>
        </p:nvSpPr>
        <p:spPr>
          <a:xfrm>
            <a:off x="751085" y="450519"/>
            <a:ext cx="4683261" cy="1677842"/>
          </a:xfrm>
          <a:prstGeom prst="rect">
            <a:avLst/>
          </a:prstGeom>
        </p:spPr>
        <p:txBody>
          <a:bodyPr vert="horz" anchor="t"/>
          <a:lstStyle>
            <a:lvl1pPr marL="0" indent="0" algn="l">
              <a:lnSpc>
                <a:spcPct val="90000"/>
              </a:lnSpc>
              <a:buNone/>
              <a:defRPr sz="4000" b="1" baseline="0">
                <a:solidFill>
                  <a:srgbClr val="26358C"/>
                </a:solidFill>
                <a:latin typeface="Arial" panose="020B0604020202020204" pitchFamily="34" charset="0"/>
                <a:cs typeface="Arial" panose="020B0604020202020204" pitchFamily="34" charset="0"/>
              </a:defRPr>
            </a:lvl1pPr>
          </a:lstStyle>
          <a:p>
            <a:pPr lvl="0"/>
            <a:r>
              <a:rPr lang="fr-FR"/>
              <a:t>TITRE DE LA PAGE SUR DEUX OU TROIS LIGNES</a:t>
            </a:r>
          </a:p>
        </p:txBody>
      </p:sp>
      <p:sp>
        <p:nvSpPr>
          <p:cNvPr id="9" name="Text Placeholder 9"/>
          <p:cNvSpPr>
            <a:spLocks noGrp="1"/>
          </p:cNvSpPr>
          <p:nvPr>
            <p:ph type="body" sz="quarter" idx="11" hasCustomPrompt="1"/>
          </p:nvPr>
        </p:nvSpPr>
        <p:spPr>
          <a:xfrm>
            <a:off x="751086" y="2567097"/>
            <a:ext cx="3274996" cy="871262"/>
          </a:xfrm>
          <a:prstGeom prst="rect">
            <a:avLst/>
          </a:prstGeom>
        </p:spPr>
        <p:txBody>
          <a:bodyPr vert="horz" anchor="t"/>
          <a:lstStyle>
            <a:lvl1pPr marL="0" indent="0" algn="l">
              <a:lnSpc>
                <a:spcPct val="90000"/>
              </a:lnSpc>
              <a:buNone/>
              <a:defRPr sz="2400" b="0" i="1" baseline="0">
                <a:solidFill>
                  <a:srgbClr val="26358C"/>
                </a:solidFill>
                <a:latin typeface="Arial" panose="020B0604020202020204" pitchFamily="34" charset="0"/>
                <a:cs typeface="Arial" panose="020B0604020202020204" pitchFamily="34" charset="0"/>
              </a:defRPr>
            </a:lvl1pPr>
          </a:lstStyle>
          <a:p>
            <a:pPr lvl="0"/>
            <a:r>
              <a:rPr lang="fr-FR"/>
              <a:t>Texte d’accroche ici</a:t>
            </a:r>
          </a:p>
        </p:txBody>
      </p:sp>
      <p:sp>
        <p:nvSpPr>
          <p:cNvPr id="13" name="Text Placeholder 12"/>
          <p:cNvSpPr>
            <a:spLocks noGrp="1"/>
          </p:cNvSpPr>
          <p:nvPr>
            <p:ph type="body" sz="quarter" idx="12" hasCustomPrompt="1"/>
          </p:nvPr>
        </p:nvSpPr>
        <p:spPr>
          <a:xfrm>
            <a:off x="5114353" y="2567098"/>
            <a:ext cx="3274761" cy="2106651"/>
          </a:xfrm>
          <a:prstGeom prst="rect">
            <a:avLst/>
          </a:prstGeom>
        </p:spPr>
        <p:txBody>
          <a:bodyPr vert="horz"/>
          <a:lstStyle>
            <a:lvl1pPr marL="0" indent="0">
              <a:buNone/>
              <a:defRPr sz="1400">
                <a:solidFill>
                  <a:srgbClr val="26358C"/>
                </a:solidFill>
                <a:latin typeface="Arial" panose="020B0604020202020204" pitchFamily="34" charset="0"/>
                <a:cs typeface="Arial" panose="020B0604020202020204" pitchFamily="34" charset="0"/>
              </a:defRPr>
            </a:lvl1pPr>
            <a:lvl2pPr marL="180975" indent="-180975">
              <a:buFont typeface="Arial"/>
              <a:buChar char="•"/>
              <a:defRPr sz="1200">
                <a:solidFill>
                  <a:srgbClr val="26358C"/>
                </a:solidFill>
                <a:latin typeface="Arial" panose="020B0604020202020204" pitchFamily="34" charset="0"/>
                <a:cs typeface="Arial" panose="020B0604020202020204" pitchFamily="34" charset="0"/>
              </a:defRPr>
            </a:lvl2pPr>
            <a:lvl3pPr marL="363538" indent="-182563">
              <a:buFont typeface="Courier New"/>
              <a:buChar char="o"/>
              <a:defRPr sz="1100">
                <a:solidFill>
                  <a:srgbClr val="26358C"/>
                </a:solidFill>
                <a:latin typeface="Arial" panose="020B0604020202020204" pitchFamily="34" charset="0"/>
                <a:cs typeface="Arial" panose="020B0604020202020204" pitchFamily="34" charset="0"/>
              </a:defRPr>
            </a:lvl3pPr>
            <a:lvl4pPr marL="534988" indent="-171450">
              <a:defRPr sz="1050">
                <a:solidFill>
                  <a:srgbClr val="26358C"/>
                </a:solidFill>
                <a:latin typeface="Arial" panose="020B0604020202020204" pitchFamily="34" charset="0"/>
                <a:cs typeface="Arial" panose="020B0604020202020204" pitchFamily="34" charset="0"/>
              </a:defRPr>
            </a:lvl4pPr>
            <a:lvl5pPr>
              <a:defRPr sz="1050">
                <a:solidFill>
                  <a:srgbClr val="26358C"/>
                </a:solidFill>
                <a:latin typeface="Helvetica"/>
                <a:cs typeface="Helvetica"/>
              </a:defRPr>
            </a:lvl5pPr>
          </a:lstStyle>
          <a:p>
            <a:pPr lvl="0"/>
            <a:r>
              <a:rPr lang="fr-FR"/>
              <a:t>Texte courant ici.</a:t>
            </a: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p:txBody>
      </p:sp>
    </p:spTree>
    <p:extLst>
      <p:ext uri="{BB962C8B-B14F-4D97-AF65-F5344CB8AC3E}">
        <p14:creationId xmlns:p14="http://schemas.microsoft.com/office/powerpoint/2010/main" val="3486991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u 2">
    <p:spTree>
      <p:nvGrpSpPr>
        <p:cNvPr id="1" name=""/>
        <p:cNvGrpSpPr/>
        <p:nvPr/>
      </p:nvGrpSpPr>
      <p:grpSpPr>
        <a:xfrm>
          <a:off x="0" y="0"/>
          <a:ext cx="0" cy="0"/>
          <a:chOff x="0" y="0"/>
          <a:chExt cx="0" cy="0"/>
        </a:xfrm>
      </p:grpSpPr>
      <p:sp>
        <p:nvSpPr>
          <p:cNvPr id="3" name="Isosceles Triangle 2"/>
          <p:cNvSpPr/>
          <p:nvPr userDrawn="1"/>
        </p:nvSpPr>
        <p:spPr>
          <a:xfrm rot="16200000" flipV="1">
            <a:off x="-237856" y="469998"/>
            <a:ext cx="1107303" cy="631591"/>
          </a:xfrm>
          <a:prstGeom prst="triangle">
            <a:avLst/>
          </a:prstGeom>
          <a:solidFill>
            <a:srgbClr val="4DEA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Text Placeholder 9"/>
          <p:cNvSpPr>
            <a:spLocks noGrp="1"/>
          </p:cNvSpPr>
          <p:nvPr>
            <p:ph type="body" sz="quarter" idx="10" hasCustomPrompt="1"/>
          </p:nvPr>
        </p:nvSpPr>
        <p:spPr>
          <a:xfrm>
            <a:off x="751085" y="450519"/>
            <a:ext cx="4683261" cy="1677842"/>
          </a:xfrm>
          <a:prstGeom prst="rect">
            <a:avLst/>
          </a:prstGeom>
        </p:spPr>
        <p:txBody>
          <a:bodyPr vert="horz" anchor="t"/>
          <a:lstStyle>
            <a:lvl1pPr marL="0" indent="0" algn="l">
              <a:lnSpc>
                <a:spcPct val="90000"/>
              </a:lnSpc>
              <a:buNone/>
              <a:defRPr sz="4000" b="1" baseline="0">
                <a:solidFill>
                  <a:srgbClr val="26358C"/>
                </a:solidFill>
                <a:latin typeface="Arial" panose="020B0604020202020204" pitchFamily="34" charset="0"/>
                <a:cs typeface="Arial" panose="020B0604020202020204" pitchFamily="34" charset="0"/>
              </a:defRPr>
            </a:lvl1pPr>
          </a:lstStyle>
          <a:p>
            <a:pPr lvl="0"/>
            <a:r>
              <a:rPr lang="fr-FR"/>
              <a:t>TITRE DE LA PAGE SUR DEUX OU TROIS LIGNES</a:t>
            </a:r>
          </a:p>
        </p:txBody>
      </p:sp>
      <p:sp>
        <p:nvSpPr>
          <p:cNvPr id="10" name="Text Placeholder 12"/>
          <p:cNvSpPr>
            <a:spLocks noGrp="1"/>
          </p:cNvSpPr>
          <p:nvPr>
            <p:ph type="body" sz="quarter" idx="12" hasCustomPrompt="1"/>
          </p:nvPr>
        </p:nvSpPr>
        <p:spPr>
          <a:xfrm>
            <a:off x="751321" y="2567098"/>
            <a:ext cx="4683025" cy="2106651"/>
          </a:xfrm>
          <a:prstGeom prst="rect">
            <a:avLst/>
          </a:prstGeom>
        </p:spPr>
        <p:txBody>
          <a:bodyPr vert="horz"/>
          <a:lstStyle>
            <a:lvl1pPr marL="0" indent="0">
              <a:buNone/>
              <a:defRPr sz="1400">
                <a:solidFill>
                  <a:srgbClr val="26358C"/>
                </a:solidFill>
                <a:latin typeface="Arial" panose="020B0604020202020204" pitchFamily="34" charset="0"/>
                <a:cs typeface="Arial" panose="020B0604020202020204" pitchFamily="34" charset="0"/>
              </a:defRPr>
            </a:lvl1pPr>
            <a:lvl2pPr marL="180975" indent="-180975">
              <a:buFont typeface="Arial"/>
              <a:buChar char="•"/>
              <a:defRPr sz="1200">
                <a:solidFill>
                  <a:srgbClr val="26358C"/>
                </a:solidFill>
                <a:latin typeface="Arial" panose="020B0604020202020204" pitchFamily="34" charset="0"/>
                <a:cs typeface="Arial" panose="020B0604020202020204" pitchFamily="34" charset="0"/>
              </a:defRPr>
            </a:lvl2pPr>
            <a:lvl3pPr marL="363538" indent="-182563">
              <a:buFont typeface="Courier New"/>
              <a:buChar char="o"/>
              <a:defRPr sz="1100">
                <a:solidFill>
                  <a:srgbClr val="26358C"/>
                </a:solidFill>
                <a:latin typeface="Arial" panose="020B0604020202020204" pitchFamily="34" charset="0"/>
                <a:cs typeface="Arial" panose="020B0604020202020204" pitchFamily="34" charset="0"/>
              </a:defRPr>
            </a:lvl3pPr>
            <a:lvl4pPr marL="534988" indent="-171450">
              <a:defRPr sz="1050">
                <a:solidFill>
                  <a:srgbClr val="26358C"/>
                </a:solidFill>
                <a:latin typeface="Arial" panose="020B0604020202020204" pitchFamily="34" charset="0"/>
                <a:cs typeface="Arial" panose="020B0604020202020204" pitchFamily="34" charset="0"/>
              </a:defRPr>
            </a:lvl4pPr>
            <a:lvl5pPr>
              <a:defRPr sz="1050">
                <a:solidFill>
                  <a:srgbClr val="26358C"/>
                </a:solidFill>
                <a:latin typeface="Helvetica"/>
                <a:cs typeface="Helvetica"/>
              </a:defRPr>
            </a:lvl5pPr>
          </a:lstStyle>
          <a:p>
            <a:pPr lvl="0"/>
            <a:r>
              <a:rPr lang="fr-FR"/>
              <a:t>Texte courant ici.</a:t>
            </a: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p:txBody>
      </p:sp>
      <p:sp>
        <p:nvSpPr>
          <p:cNvPr id="4" name="Picture Placeholder 3"/>
          <p:cNvSpPr>
            <a:spLocks noGrp="1"/>
          </p:cNvSpPr>
          <p:nvPr>
            <p:ph type="pic" sz="quarter" idx="13" hasCustomPrompt="1"/>
          </p:nvPr>
        </p:nvSpPr>
        <p:spPr>
          <a:xfrm>
            <a:off x="6091238" y="450850"/>
            <a:ext cx="2297112" cy="4222750"/>
          </a:xfrm>
          <a:prstGeom prst="rect">
            <a:avLst/>
          </a:prstGeom>
        </p:spPr>
        <p:txBody>
          <a:bodyPr vert="horz"/>
          <a:lstStyle>
            <a:lvl1pPr marL="0" indent="0" algn="r">
              <a:buNone/>
              <a:defRPr sz="1200">
                <a:solidFill>
                  <a:srgbClr val="26358C"/>
                </a:solidFill>
                <a:latin typeface="Arial" panose="020B0604020202020204" pitchFamily="34" charset="0"/>
                <a:cs typeface="Arial" panose="020B0604020202020204" pitchFamily="34" charset="0"/>
              </a:defRPr>
            </a:lvl1pPr>
          </a:lstStyle>
          <a:p>
            <a:r>
              <a:rPr lang="fr-FR"/>
              <a:t>VISUEL</a:t>
            </a:r>
          </a:p>
        </p:txBody>
      </p:sp>
    </p:spTree>
    <p:extLst>
      <p:ext uri="{BB962C8B-B14F-4D97-AF65-F5344CB8AC3E}">
        <p14:creationId xmlns:p14="http://schemas.microsoft.com/office/powerpoint/2010/main" val="37123835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u 3">
    <p:spTree>
      <p:nvGrpSpPr>
        <p:cNvPr id="1" name=""/>
        <p:cNvGrpSpPr/>
        <p:nvPr/>
      </p:nvGrpSpPr>
      <p:grpSpPr>
        <a:xfrm>
          <a:off x="0" y="0"/>
          <a:ext cx="0" cy="0"/>
          <a:chOff x="0" y="0"/>
          <a:chExt cx="0" cy="0"/>
        </a:xfrm>
      </p:grpSpPr>
      <p:sp>
        <p:nvSpPr>
          <p:cNvPr id="3" name="Isosceles Triangle 2"/>
          <p:cNvSpPr/>
          <p:nvPr userDrawn="1"/>
        </p:nvSpPr>
        <p:spPr>
          <a:xfrm rot="16200000" flipV="1">
            <a:off x="-89315" y="321456"/>
            <a:ext cx="415790" cy="237161"/>
          </a:xfrm>
          <a:prstGeom prst="triangle">
            <a:avLst/>
          </a:prstGeom>
          <a:solidFill>
            <a:srgbClr val="4DEA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Text Placeholder 9"/>
          <p:cNvSpPr>
            <a:spLocks noGrp="1"/>
          </p:cNvSpPr>
          <p:nvPr>
            <p:ph type="body" sz="quarter" idx="10" hasCustomPrompt="1"/>
          </p:nvPr>
        </p:nvSpPr>
        <p:spPr>
          <a:xfrm>
            <a:off x="319102" y="309892"/>
            <a:ext cx="1927212" cy="744077"/>
          </a:xfrm>
          <a:prstGeom prst="rect">
            <a:avLst/>
          </a:prstGeom>
        </p:spPr>
        <p:txBody>
          <a:bodyPr vert="horz" anchor="t"/>
          <a:lstStyle>
            <a:lvl1pPr marL="0" indent="0" algn="l">
              <a:lnSpc>
                <a:spcPct val="90000"/>
              </a:lnSpc>
              <a:buNone/>
              <a:defRPr sz="1200" b="0" baseline="0">
                <a:solidFill>
                  <a:srgbClr val="26358C"/>
                </a:solidFill>
                <a:latin typeface="Arial" panose="020B0604020202020204" pitchFamily="34" charset="0"/>
                <a:cs typeface="Arial" panose="020B0604020202020204" pitchFamily="34" charset="0"/>
              </a:defRPr>
            </a:lvl1pPr>
          </a:lstStyle>
          <a:p>
            <a:pPr lvl="0"/>
            <a:r>
              <a:rPr lang="fr-FR"/>
              <a:t>RAPPEL DU TITRE DE LA PAGE SUR DEUX OU TROIS LIGNES</a:t>
            </a:r>
          </a:p>
        </p:txBody>
      </p:sp>
      <p:sp>
        <p:nvSpPr>
          <p:cNvPr id="6" name="Text Placeholder 9"/>
          <p:cNvSpPr>
            <a:spLocks noGrp="1"/>
          </p:cNvSpPr>
          <p:nvPr>
            <p:ph type="body" sz="quarter" idx="11" hasCustomPrompt="1"/>
          </p:nvPr>
        </p:nvSpPr>
        <p:spPr>
          <a:xfrm>
            <a:off x="1053474" y="1806857"/>
            <a:ext cx="3914330" cy="1424166"/>
          </a:xfrm>
          <a:prstGeom prst="rect">
            <a:avLst/>
          </a:prstGeom>
        </p:spPr>
        <p:txBody>
          <a:bodyPr vert="horz" anchor="t"/>
          <a:lstStyle>
            <a:lvl1pPr marL="0" indent="0" algn="l">
              <a:lnSpc>
                <a:spcPct val="90000"/>
              </a:lnSpc>
              <a:buNone/>
              <a:defRPr sz="4400" b="0" i="0" u="heavy" baseline="0">
                <a:solidFill>
                  <a:srgbClr val="26358C"/>
                </a:solidFill>
                <a:uFill>
                  <a:solidFill>
                    <a:srgbClr val="E30613"/>
                  </a:solidFill>
                </a:uFill>
                <a:latin typeface="Arial" panose="020B0604020202020204" pitchFamily="34" charset="0"/>
                <a:cs typeface="Arial" panose="020B0604020202020204" pitchFamily="34" charset="0"/>
              </a:defRPr>
            </a:lvl1pPr>
          </a:lstStyle>
          <a:p>
            <a:pPr lvl="0"/>
            <a:r>
              <a:rPr lang="fr-FR"/>
              <a:t>Lorem ipsum question ?</a:t>
            </a:r>
          </a:p>
        </p:txBody>
      </p:sp>
      <p:sp>
        <p:nvSpPr>
          <p:cNvPr id="7" name="Text Placeholder 9"/>
          <p:cNvSpPr>
            <a:spLocks noGrp="1"/>
          </p:cNvSpPr>
          <p:nvPr>
            <p:ph type="body" sz="quarter" idx="12" hasCustomPrompt="1"/>
          </p:nvPr>
        </p:nvSpPr>
        <p:spPr>
          <a:xfrm>
            <a:off x="1053474" y="3370535"/>
            <a:ext cx="3914330" cy="871262"/>
          </a:xfrm>
          <a:prstGeom prst="rect">
            <a:avLst/>
          </a:prstGeom>
        </p:spPr>
        <p:txBody>
          <a:bodyPr vert="horz" anchor="t"/>
          <a:lstStyle>
            <a:lvl1pPr marL="0" indent="0" algn="l">
              <a:lnSpc>
                <a:spcPct val="90000"/>
              </a:lnSpc>
              <a:buNone/>
              <a:defRPr sz="1400" b="0" i="1" baseline="0">
                <a:solidFill>
                  <a:srgbClr val="26358C"/>
                </a:solidFill>
                <a:latin typeface="Arial" panose="020B0604020202020204" pitchFamily="34" charset="0"/>
                <a:cs typeface="Arial" panose="020B0604020202020204" pitchFamily="34" charset="0"/>
              </a:defRPr>
            </a:lvl1pPr>
          </a:lstStyle>
          <a:p>
            <a:pPr lvl="0"/>
            <a:r>
              <a:rPr lang="fr-FR"/>
              <a:t>Texte d’accroche ici</a:t>
            </a:r>
          </a:p>
        </p:txBody>
      </p:sp>
      <p:cxnSp>
        <p:nvCxnSpPr>
          <p:cNvPr id="9" name="Straight Connector 8"/>
          <p:cNvCxnSpPr/>
          <p:nvPr userDrawn="1"/>
        </p:nvCxnSpPr>
        <p:spPr>
          <a:xfrm flipH="1" flipV="1">
            <a:off x="5676256" y="309892"/>
            <a:ext cx="0" cy="4852703"/>
          </a:xfrm>
          <a:prstGeom prst="line">
            <a:avLst/>
          </a:prstGeom>
          <a:ln w="28575" cmpd="sng">
            <a:solidFill>
              <a:srgbClr val="E30613"/>
            </a:solidFill>
            <a:prstDash val="dash"/>
            <a:headEnd type="none"/>
            <a:tailEnd type="triangle" w="lg" len="med"/>
          </a:ln>
          <a:effectLst/>
        </p:spPr>
        <p:style>
          <a:lnRef idx="2">
            <a:schemeClr val="accent1"/>
          </a:lnRef>
          <a:fillRef idx="0">
            <a:schemeClr val="accent1"/>
          </a:fillRef>
          <a:effectRef idx="1">
            <a:schemeClr val="accent1"/>
          </a:effectRef>
          <a:fontRef idx="minor">
            <a:schemeClr val="tx1"/>
          </a:fontRef>
        </p:style>
      </p:cxnSp>
      <p:sp>
        <p:nvSpPr>
          <p:cNvPr id="11" name="Oval 10"/>
          <p:cNvSpPr/>
          <p:nvPr userDrawn="1"/>
        </p:nvSpPr>
        <p:spPr>
          <a:xfrm>
            <a:off x="5546669" y="829352"/>
            <a:ext cx="259173" cy="259173"/>
          </a:xfrm>
          <a:prstGeom prst="ellipse">
            <a:avLst/>
          </a:prstGeom>
          <a:solidFill>
            <a:srgbClr val="E3061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 name="Text Placeholder 12"/>
          <p:cNvSpPr>
            <a:spLocks noGrp="1"/>
          </p:cNvSpPr>
          <p:nvPr>
            <p:ph type="body" sz="quarter" idx="13" hasCustomPrompt="1"/>
          </p:nvPr>
        </p:nvSpPr>
        <p:spPr>
          <a:xfrm>
            <a:off x="5944086" y="813361"/>
            <a:ext cx="2445028" cy="845345"/>
          </a:xfrm>
          <a:prstGeom prst="rect">
            <a:avLst/>
          </a:prstGeom>
        </p:spPr>
        <p:txBody>
          <a:bodyPr vert="horz"/>
          <a:lstStyle>
            <a:lvl1pPr marL="0" indent="0">
              <a:spcAft>
                <a:spcPts val="600"/>
              </a:spcAft>
              <a:buNone/>
              <a:defRPr sz="1400">
                <a:solidFill>
                  <a:srgbClr val="26358C"/>
                </a:solidFill>
                <a:latin typeface="Arial" panose="020B0604020202020204" pitchFamily="34" charset="0"/>
                <a:cs typeface="Arial" panose="020B0604020202020204" pitchFamily="34" charset="0"/>
              </a:defRPr>
            </a:lvl1pPr>
            <a:lvl2pPr marL="0" indent="0">
              <a:buFont typeface="Arial"/>
              <a:buNone/>
              <a:defRPr sz="1200">
                <a:solidFill>
                  <a:srgbClr val="26358C"/>
                </a:solidFill>
                <a:latin typeface="Arial" panose="020B0604020202020204" pitchFamily="34" charset="0"/>
                <a:cs typeface="Arial" panose="020B0604020202020204" pitchFamily="34" charset="0"/>
              </a:defRPr>
            </a:lvl2pPr>
            <a:lvl3pPr marL="363538" indent="-182563">
              <a:buFont typeface="Courier New"/>
              <a:buChar char="o"/>
              <a:defRPr sz="1100">
                <a:solidFill>
                  <a:srgbClr val="26358C"/>
                </a:solidFill>
                <a:latin typeface="Helvetica"/>
                <a:cs typeface="Helvetica"/>
              </a:defRPr>
            </a:lvl3pPr>
            <a:lvl4pPr marL="534988" indent="-171450">
              <a:defRPr sz="1050">
                <a:solidFill>
                  <a:srgbClr val="26358C"/>
                </a:solidFill>
                <a:latin typeface="Helvetica"/>
                <a:cs typeface="Helvetica"/>
              </a:defRPr>
            </a:lvl4pPr>
            <a:lvl5pPr>
              <a:defRPr sz="1050">
                <a:solidFill>
                  <a:srgbClr val="26358C"/>
                </a:solidFill>
                <a:latin typeface="Helvetica"/>
                <a:cs typeface="Helvetica"/>
              </a:defRPr>
            </a:lvl5pPr>
          </a:lstStyle>
          <a:p>
            <a:pPr lvl="0"/>
            <a:r>
              <a:rPr lang="fr-FR"/>
              <a:t>Texte courant ici</a:t>
            </a:r>
          </a:p>
          <a:p>
            <a:pPr lvl="1"/>
            <a:r>
              <a:rPr lang="fr-FR"/>
              <a:t>Second </a:t>
            </a:r>
            <a:r>
              <a:rPr lang="fr-FR" err="1"/>
              <a:t>level</a:t>
            </a:r>
            <a:endParaRPr lang="fr-FR"/>
          </a:p>
        </p:txBody>
      </p:sp>
      <p:sp>
        <p:nvSpPr>
          <p:cNvPr id="14" name="Oval 13"/>
          <p:cNvSpPr/>
          <p:nvPr userDrawn="1"/>
        </p:nvSpPr>
        <p:spPr>
          <a:xfrm>
            <a:off x="5546669" y="2246167"/>
            <a:ext cx="259173" cy="259173"/>
          </a:xfrm>
          <a:prstGeom prst="ellipse">
            <a:avLst/>
          </a:prstGeom>
          <a:solidFill>
            <a:srgbClr val="E3061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Text Placeholder 12"/>
          <p:cNvSpPr>
            <a:spLocks noGrp="1"/>
          </p:cNvSpPr>
          <p:nvPr>
            <p:ph type="body" sz="quarter" idx="14" hasCustomPrompt="1"/>
          </p:nvPr>
        </p:nvSpPr>
        <p:spPr>
          <a:xfrm>
            <a:off x="5944086" y="2230176"/>
            <a:ext cx="2445028" cy="845345"/>
          </a:xfrm>
          <a:prstGeom prst="rect">
            <a:avLst/>
          </a:prstGeom>
        </p:spPr>
        <p:txBody>
          <a:bodyPr vert="horz"/>
          <a:lstStyle>
            <a:lvl1pPr marL="0" indent="0">
              <a:spcAft>
                <a:spcPts val="600"/>
              </a:spcAft>
              <a:buNone/>
              <a:defRPr sz="1400">
                <a:solidFill>
                  <a:srgbClr val="26358C"/>
                </a:solidFill>
                <a:latin typeface="Arial" panose="020B0604020202020204" pitchFamily="34" charset="0"/>
                <a:cs typeface="Arial" panose="020B0604020202020204" pitchFamily="34" charset="0"/>
              </a:defRPr>
            </a:lvl1pPr>
            <a:lvl2pPr marL="0" indent="0">
              <a:buFont typeface="Arial"/>
              <a:buNone/>
              <a:defRPr sz="1200">
                <a:solidFill>
                  <a:srgbClr val="26358C"/>
                </a:solidFill>
                <a:latin typeface="Arial" panose="020B0604020202020204" pitchFamily="34" charset="0"/>
                <a:cs typeface="Arial" panose="020B0604020202020204" pitchFamily="34" charset="0"/>
              </a:defRPr>
            </a:lvl2pPr>
            <a:lvl3pPr marL="363538" indent="-182563">
              <a:buFont typeface="Courier New"/>
              <a:buChar char="o"/>
              <a:defRPr sz="1100">
                <a:solidFill>
                  <a:srgbClr val="26358C"/>
                </a:solidFill>
                <a:latin typeface="Helvetica"/>
                <a:cs typeface="Helvetica"/>
              </a:defRPr>
            </a:lvl3pPr>
            <a:lvl4pPr marL="534988" indent="-171450">
              <a:defRPr sz="1050">
                <a:solidFill>
                  <a:srgbClr val="26358C"/>
                </a:solidFill>
                <a:latin typeface="Helvetica"/>
                <a:cs typeface="Helvetica"/>
              </a:defRPr>
            </a:lvl4pPr>
            <a:lvl5pPr>
              <a:defRPr sz="1050">
                <a:solidFill>
                  <a:srgbClr val="26358C"/>
                </a:solidFill>
                <a:latin typeface="Helvetica"/>
                <a:cs typeface="Helvetica"/>
              </a:defRPr>
            </a:lvl5pPr>
          </a:lstStyle>
          <a:p>
            <a:pPr lvl="0"/>
            <a:r>
              <a:rPr lang="fr-FR"/>
              <a:t>Texte courant ici</a:t>
            </a:r>
          </a:p>
          <a:p>
            <a:pPr lvl="1"/>
            <a:r>
              <a:rPr lang="fr-FR"/>
              <a:t>Second </a:t>
            </a:r>
            <a:r>
              <a:rPr lang="fr-FR" err="1"/>
              <a:t>level</a:t>
            </a:r>
            <a:endParaRPr lang="fr-FR"/>
          </a:p>
        </p:txBody>
      </p:sp>
      <p:sp>
        <p:nvSpPr>
          <p:cNvPr id="16" name="Oval 15"/>
          <p:cNvSpPr/>
          <p:nvPr userDrawn="1"/>
        </p:nvSpPr>
        <p:spPr>
          <a:xfrm>
            <a:off x="5546669" y="3706173"/>
            <a:ext cx="259173" cy="259173"/>
          </a:xfrm>
          <a:prstGeom prst="ellipse">
            <a:avLst/>
          </a:prstGeom>
          <a:solidFill>
            <a:srgbClr val="E3061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Text Placeholder 12"/>
          <p:cNvSpPr>
            <a:spLocks noGrp="1"/>
          </p:cNvSpPr>
          <p:nvPr>
            <p:ph type="body" sz="quarter" idx="15" hasCustomPrompt="1"/>
          </p:nvPr>
        </p:nvSpPr>
        <p:spPr>
          <a:xfrm>
            <a:off x="5944086" y="3690182"/>
            <a:ext cx="2445028" cy="845345"/>
          </a:xfrm>
          <a:prstGeom prst="rect">
            <a:avLst/>
          </a:prstGeom>
        </p:spPr>
        <p:txBody>
          <a:bodyPr vert="horz"/>
          <a:lstStyle>
            <a:lvl1pPr marL="0" indent="0">
              <a:spcAft>
                <a:spcPts val="600"/>
              </a:spcAft>
              <a:buNone/>
              <a:defRPr sz="1400">
                <a:solidFill>
                  <a:srgbClr val="26358C"/>
                </a:solidFill>
                <a:latin typeface="Arial" panose="020B0604020202020204" pitchFamily="34" charset="0"/>
                <a:cs typeface="Arial" panose="020B0604020202020204" pitchFamily="34" charset="0"/>
              </a:defRPr>
            </a:lvl1pPr>
            <a:lvl2pPr marL="0" indent="0">
              <a:buFont typeface="Arial"/>
              <a:buNone/>
              <a:defRPr sz="1200">
                <a:solidFill>
                  <a:srgbClr val="26358C"/>
                </a:solidFill>
                <a:latin typeface="Arial" panose="020B0604020202020204" pitchFamily="34" charset="0"/>
                <a:cs typeface="Arial" panose="020B0604020202020204" pitchFamily="34" charset="0"/>
              </a:defRPr>
            </a:lvl2pPr>
            <a:lvl3pPr marL="363538" indent="-182563">
              <a:buFont typeface="Courier New"/>
              <a:buChar char="o"/>
              <a:defRPr sz="1100">
                <a:solidFill>
                  <a:srgbClr val="26358C"/>
                </a:solidFill>
                <a:latin typeface="Helvetica"/>
                <a:cs typeface="Helvetica"/>
              </a:defRPr>
            </a:lvl3pPr>
            <a:lvl4pPr marL="534988" indent="-171450">
              <a:defRPr sz="1050">
                <a:solidFill>
                  <a:srgbClr val="26358C"/>
                </a:solidFill>
                <a:latin typeface="Helvetica"/>
                <a:cs typeface="Helvetica"/>
              </a:defRPr>
            </a:lvl4pPr>
            <a:lvl5pPr>
              <a:defRPr sz="1050">
                <a:solidFill>
                  <a:srgbClr val="26358C"/>
                </a:solidFill>
                <a:latin typeface="Helvetica"/>
                <a:cs typeface="Helvetica"/>
              </a:defRPr>
            </a:lvl5pPr>
          </a:lstStyle>
          <a:p>
            <a:pPr lvl="0"/>
            <a:r>
              <a:rPr lang="fr-FR"/>
              <a:t>Texte courant ici</a:t>
            </a:r>
          </a:p>
          <a:p>
            <a:pPr lvl="1"/>
            <a:r>
              <a:rPr lang="fr-FR"/>
              <a:t>Second </a:t>
            </a:r>
            <a:r>
              <a:rPr lang="fr-FR" err="1"/>
              <a:t>level</a:t>
            </a:r>
            <a:endParaRPr lang="fr-FR"/>
          </a:p>
        </p:txBody>
      </p:sp>
    </p:spTree>
    <p:extLst>
      <p:ext uri="{BB962C8B-B14F-4D97-AF65-F5344CB8AC3E}">
        <p14:creationId xmlns:p14="http://schemas.microsoft.com/office/powerpoint/2010/main" val="3505898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u 4">
    <p:spTree>
      <p:nvGrpSpPr>
        <p:cNvPr id="1" name=""/>
        <p:cNvGrpSpPr/>
        <p:nvPr/>
      </p:nvGrpSpPr>
      <p:grpSpPr>
        <a:xfrm>
          <a:off x="0" y="0"/>
          <a:ext cx="0" cy="0"/>
          <a:chOff x="0" y="0"/>
          <a:chExt cx="0" cy="0"/>
        </a:xfrm>
      </p:grpSpPr>
      <p:sp>
        <p:nvSpPr>
          <p:cNvPr id="3" name="Isosceles Triangle 2"/>
          <p:cNvSpPr/>
          <p:nvPr userDrawn="1"/>
        </p:nvSpPr>
        <p:spPr>
          <a:xfrm rot="16200000" flipV="1">
            <a:off x="-237856" y="469998"/>
            <a:ext cx="1107303" cy="631591"/>
          </a:xfrm>
          <a:prstGeom prst="triangle">
            <a:avLst/>
          </a:prstGeom>
          <a:solidFill>
            <a:srgbClr val="4DEA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Text Placeholder 9"/>
          <p:cNvSpPr>
            <a:spLocks noGrp="1"/>
          </p:cNvSpPr>
          <p:nvPr>
            <p:ph type="body" sz="quarter" idx="10" hasCustomPrompt="1"/>
          </p:nvPr>
        </p:nvSpPr>
        <p:spPr>
          <a:xfrm>
            <a:off x="751084" y="450519"/>
            <a:ext cx="7637265" cy="1146992"/>
          </a:xfrm>
          <a:prstGeom prst="rect">
            <a:avLst/>
          </a:prstGeom>
        </p:spPr>
        <p:txBody>
          <a:bodyPr vert="horz" anchor="t"/>
          <a:lstStyle>
            <a:lvl1pPr marL="0" indent="0" algn="l">
              <a:lnSpc>
                <a:spcPct val="90000"/>
              </a:lnSpc>
              <a:buNone/>
              <a:defRPr sz="4000" b="1" baseline="0">
                <a:solidFill>
                  <a:srgbClr val="26358C"/>
                </a:solidFill>
                <a:latin typeface="Arial" panose="020B0604020202020204" pitchFamily="34" charset="0"/>
                <a:cs typeface="Arial" panose="020B0604020202020204" pitchFamily="34" charset="0"/>
              </a:defRPr>
            </a:lvl1pPr>
          </a:lstStyle>
          <a:p>
            <a:pPr lvl="0"/>
            <a:r>
              <a:rPr lang="fr-FR"/>
              <a:t>TITRE DE LA PAGE SUR DEUX LIGNES MAXIMUM</a:t>
            </a:r>
          </a:p>
        </p:txBody>
      </p:sp>
      <p:sp>
        <p:nvSpPr>
          <p:cNvPr id="10" name="Text Placeholder 12"/>
          <p:cNvSpPr>
            <a:spLocks noGrp="1"/>
          </p:cNvSpPr>
          <p:nvPr>
            <p:ph type="body" sz="quarter" idx="12" hasCustomPrompt="1"/>
          </p:nvPr>
        </p:nvSpPr>
        <p:spPr>
          <a:xfrm>
            <a:off x="751321" y="1909482"/>
            <a:ext cx="3518435" cy="2764268"/>
          </a:xfrm>
          <a:prstGeom prst="rect">
            <a:avLst/>
          </a:prstGeom>
        </p:spPr>
        <p:txBody>
          <a:bodyPr vert="horz"/>
          <a:lstStyle>
            <a:lvl1pPr marL="0" indent="0">
              <a:buNone/>
              <a:defRPr sz="1400">
                <a:solidFill>
                  <a:srgbClr val="26358C"/>
                </a:solidFill>
                <a:latin typeface="Arial" panose="020B0604020202020204" pitchFamily="34" charset="0"/>
                <a:cs typeface="Arial" panose="020B0604020202020204" pitchFamily="34" charset="0"/>
              </a:defRPr>
            </a:lvl1pPr>
            <a:lvl2pPr marL="180975" indent="-180975">
              <a:buFont typeface="Arial"/>
              <a:buChar char="•"/>
              <a:defRPr sz="1200">
                <a:solidFill>
                  <a:srgbClr val="26358C"/>
                </a:solidFill>
                <a:latin typeface="Arial" panose="020B0604020202020204" pitchFamily="34" charset="0"/>
                <a:cs typeface="Arial" panose="020B0604020202020204" pitchFamily="34" charset="0"/>
              </a:defRPr>
            </a:lvl2pPr>
            <a:lvl3pPr marL="363538" indent="-182563">
              <a:buFont typeface="Courier New"/>
              <a:buChar char="o"/>
              <a:defRPr sz="1100">
                <a:solidFill>
                  <a:srgbClr val="26358C"/>
                </a:solidFill>
                <a:latin typeface="Arial" panose="020B0604020202020204" pitchFamily="34" charset="0"/>
                <a:cs typeface="Arial" panose="020B0604020202020204" pitchFamily="34" charset="0"/>
              </a:defRPr>
            </a:lvl3pPr>
            <a:lvl4pPr marL="534988" indent="-171450">
              <a:defRPr sz="1050">
                <a:solidFill>
                  <a:srgbClr val="26358C"/>
                </a:solidFill>
                <a:latin typeface="Arial" panose="020B0604020202020204" pitchFamily="34" charset="0"/>
                <a:cs typeface="Arial" panose="020B0604020202020204" pitchFamily="34" charset="0"/>
              </a:defRPr>
            </a:lvl4pPr>
            <a:lvl5pPr>
              <a:defRPr sz="1050">
                <a:solidFill>
                  <a:srgbClr val="26358C"/>
                </a:solidFill>
                <a:latin typeface="Helvetica"/>
                <a:cs typeface="Helvetica"/>
              </a:defRPr>
            </a:lvl5pPr>
          </a:lstStyle>
          <a:p>
            <a:pPr lvl="0"/>
            <a:r>
              <a:rPr lang="fr-FR"/>
              <a:t>Texte courant ici.</a:t>
            </a: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p:txBody>
      </p:sp>
      <p:sp>
        <p:nvSpPr>
          <p:cNvPr id="6" name="Text Placeholder 12">
            <a:extLst>
              <a:ext uri="{FF2B5EF4-FFF2-40B4-BE49-F238E27FC236}">
                <a16:creationId xmlns:a16="http://schemas.microsoft.com/office/drawing/2014/main" id="{408C6636-7CEE-4497-A8AC-831D2260F19B}"/>
              </a:ext>
            </a:extLst>
          </p:cNvPr>
          <p:cNvSpPr>
            <a:spLocks noGrp="1"/>
          </p:cNvSpPr>
          <p:nvPr>
            <p:ph type="body" sz="quarter" idx="14" hasCustomPrompt="1"/>
          </p:nvPr>
        </p:nvSpPr>
        <p:spPr>
          <a:xfrm>
            <a:off x="4869915" y="1909482"/>
            <a:ext cx="3518435" cy="2764268"/>
          </a:xfrm>
          <a:prstGeom prst="rect">
            <a:avLst/>
          </a:prstGeom>
        </p:spPr>
        <p:txBody>
          <a:bodyPr vert="horz"/>
          <a:lstStyle>
            <a:lvl1pPr marL="0" indent="0">
              <a:buNone/>
              <a:defRPr sz="1400">
                <a:solidFill>
                  <a:srgbClr val="26358C"/>
                </a:solidFill>
                <a:latin typeface="Arial" panose="020B0604020202020204" pitchFamily="34" charset="0"/>
                <a:cs typeface="Arial" panose="020B0604020202020204" pitchFamily="34" charset="0"/>
              </a:defRPr>
            </a:lvl1pPr>
            <a:lvl2pPr marL="180975" indent="-180975">
              <a:buFont typeface="Arial"/>
              <a:buChar char="•"/>
              <a:defRPr sz="1200">
                <a:solidFill>
                  <a:srgbClr val="26358C"/>
                </a:solidFill>
                <a:latin typeface="Arial" panose="020B0604020202020204" pitchFamily="34" charset="0"/>
                <a:cs typeface="Arial" panose="020B0604020202020204" pitchFamily="34" charset="0"/>
              </a:defRPr>
            </a:lvl2pPr>
            <a:lvl3pPr marL="363538" indent="-182563">
              <a:buFont typeface="Courier New"/>
              <a:buChar char="o"/>
              <a:defRPr sz="1100">
                <a:solidFill>
                  <a:srgbClr val="26358C"/>
                </a:solidFill>
                <a:latin typeface="Arial" panose="020B0604020202020204" pitchFamily="34" charset="0"/>
                <a:cs typeface="Arial" panose="020B0604020202020204" pitchFamily="34" charset="0"/>
              </a:defRPr>
            </a:lvl3pPr>
            <a:lvl4pPr marL="534988" indent="-171450">
              <a:defRPr sz="1050">
                <a:solidFill>
                  <a:srgbClr val="26358C"/>
                </a:solidFill>
                <a:latin typeface="Arial" panose="020B0604020202020204" pitchFamily="34" charset="0"/>
                <a:cs typeface="Arial" panose="020B0604020202020204" pitchFamily="34" charset="0"/>
              </a:defRPr>
            </a:lvl4pPr>
            <a:lvl5pPr>
              <a:defRPr sz="1050">
                <a:solidFill>
                  <a:srgbClr val="26358C"/>
                </a:solidFill>
                <a:latin typeface="Helvetica"/>
                <a:cs typeface="Helvetica"/>
              </a:defRPr>
            </a:lvl5pPr>
          </a:lstStyle>
          <a:p>
            <a:pPr lvl="0"/>
            <a:r>
              <a:rPr lang="fr-FR"/>
              <a:t>Texte courant ici.</a:t>
            </a: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p:txBody>
      </p:sp>
    </p:spTree>
    <p:extLst>
      <p:ext uri="{BB962C8B-B14F-4D97-AF65-F5344CB8AC3E}">
        <p14:creationId xmlns:p14="http://schemas.microsoft.com/office/powerpoint/2010/main" val="19379715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ntervenant">
    <p:spTree>
      <p:nvGrpSpPr>
        <p:cNvPr id="1" name=""/>
        <p:cNvGrpSpPr/>
        <p:nvPr/>
      </p:nvGrpSpPr>
      <p:grpSpPr>
        <a:xfrm>
          <a:off x="0" y="0"/>
          <a:ext cx="0" cy="0"/>
          <a:chOff x="0" y="0"/>
          <a:chExt cx="0" cy="0"/>
        </a:xfrm>
      </p:grpSpPr>
      <p:sp>
        <p:nvSpPr>
          <p:cNvPr id="18" name="Isosceles Triangle 17"/>
          <p:cNvSpPr/>
          <p:nvPr userDrawn="1"/>
        </p:nvSpPr>
        <p:spPr>
          <a:xfrm flipV="1">
            <a:off x="3739229" y="0"/>
            <a:ext cx="1665542" cy="950003"/>
          </a:xfrm>
          <a:prstGeom prst="triangle">
            <a:avLst/>
          </a:prstGeom>
          <a:solidFill>
            <a:srgbClr val="4DEA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1" name="Text Placeholder 9"/>
          <p:cNvSpPr>
            <a:spLocks noGrp="1"/>
          </p:cNvSpPr>
          <p:nvPr>
            <p:ph type="body" sz="quarter" idx="10" hasCustomPrompt="1"/>
          </p:nvPr>
        </p:nvSpPr>
        <p:spPr>
          <a:xfrm>
            <a:off x="2526021" y="1658056"/>
            <a:ext cx="4091958" cy="570829"/>
          </a:xfrm>
          <a:prstGeom prst="rect">
            <a:avLst/>
          </a:prstGeom>
        </p:spPr>
        <p:txBody>
          <a:bodyPr vert="horz" anchor="t"/>
          <a:lstStyle>
            <a:lvl1pPr marL="0" indent="0" algn="ctr">
              <a:lnSpc>
                <a:spcPct val="90000"/>
              </a:lnSpc>
              <a:buNone/>
              <a:defRPr sz="3600" b="1">
                <a:solidFill>
                  <a:srgbClr val="26358C"/>
                </a:solidFill>
                <a:latin typeface="Arial" panose="020B0604020202020204" pitchFamily="34" charset="0"/>
                <a:cs typeface="Arial" panose="020B0604020202020204" pitchFamily="34" charset="0"/>
              </a:defRPr>
            </a:lvl1pPr>
          </a:lstStyle>
          <a:p>
            <a:pPr lvl="0"/>
            <a:r>
              <a:rPr lang="fr-FR"/>
              <a:t>Prénom</a:t>
            </a:r>
          </a:p>
        </p:txBody>
      </p:sp>
      <p:sp>
        <p:nvSpPr>
          <p:cNvPr id="22" name="Text Placeholder 9"/>
          <p:cNvSpPr>
            <a:spLocks noGrp="1"/>
          </p:cNvSpPr>
          <p:nvPr>
            <p:ph type="body" sz="quarter" idx="11" hasCustomPrompt="1"/>
          </p:nvPr>
        </p:nvSpPr>
        <p:spPr>
          <a:xfrm>
            <a:off x="2526021" y="2133856"/>
            <a:ext cx="4091958" cy="570829"/>
          </a:xfrm>
          <a:prstGeom prst="rect">
            <a:avLst/>
          </a:prstGeom>
        </p:spPr>
        <p:txBody>
          <a:bodyPr vert="horz" anchor="t"/>
          <a:lstStyle>
            <a:lvl1pPr marL="0" indent="0" algn="ctr">
              <a:lnSpc>
                <a:spcPct val="90000"/>
              </a:lnSpc>
              <a:buNone/>
              <a:defRPr sz="3600" b="1">
                <a:solidFill>
                  <a:srgbClr val="26358C"/>
                </a:solidFill>
                <a:latin typeface="Arial" panose="020B0604020202020204" pitchFamily="34" charset="0"/>
                <a:cs typeface="Arial" panose="020B0604020202020204" pitchFamily="34" charset="0"/>
              </a:defRPr>
            </a:lvl1pPr>
          </a:lstStyle>
          <a:p>
            <a:pPr lvl="0"/>
            <a:r>
              <a:rPr lang="fr-FR"/>
              <a:t>NOM</a:t>
            </a:r>
          </a:p>
        </p:txBody>
      </p:sp>
      <p:sp>
        <p:nvSpPr>
          <p:cNvPr id="23" name="Text Placeholder 9"/>
          <p:cNvSpPr>
            <a:spLocks noGrp="1"/>
          </p:cNvSpPr>
          <p:nvPr>
            <p:ph type="body" sz="quarter" idx="12" hasCustomPrompt="1"/>
          </p:nvPr>
        </p:nvSpPr>
        <p:spPr>
          <a:xfrm>
            <a:off x="2526021" y="2831565"/>
            <a:ext cx="4091958" cy="1125140"/>
          </a:xfrm>
          <a:prstGeom prst="rect">
            <a:avLst/>
          </a:prstGeom>
        </p:spPr>
        <p:txBody>
          <a:bodyPr vert="horz" anchor="t"/>
          <a:lstStyle>
            <a:lvl1pPr marL="0" indent="0" algn="ctr">
              <a:lnSpc>
                <a:spcPct val="90000"/>
              </a:lnSpc>
              <a:buNone/>
              <a:defRPr sz="2400" b="0" baseline="0">
                <a:solidFill>
                  <a:srgbClr val="E30613"/>
                </a:solidFill>
                <a:latin typeface="Arial" panose="020B0604020202020204" pitchFamily="34" charset="0"/>
                <a:cs typeface="Arial" panose="020B0604020202020204" pitchFamily="34" charset="0"/>
              </a:defRPr>
            </a:lvl1pPr>
          </a:lstStyle>
          <a:p>
            <a:pPr lvl="0"/>
            <a:r>
              <a:rPr lang="fr-FR"/>
              <a:t>Fonction / Titre sur une ou plusieurs lignes</a:t>
            </a:r>
          </a:p>
        </p:txBody>
      </p:sp>
      <p:pic>
        <p:nvPicPr>
          <p:cNvPr id="24" name="Picture 23" descr="LOGO TFE.png"/>
          <p:cNvPicPr>
            <a:picLocks noChangeAspect="1"/>
          </p:cNvPicPr>
          <p:nvPr userDrawn="1"/>
        </p:nvPicPr>
        <p:blipFill rotWithShape="1">
          <a:blip r:embed="rId2">
            <a:extLst>
              <a:ext uri="{28A0092B-C50C-407E-A947-70E740481C1C}">
                <a14:useLocalDpi xmlns:a14="http://schemas.microsoft.com/office/drawing/2010/main" val="0"/>
              </a:ext>
            </a:extLst>
          </a:blip>
          <a:srcRect l="4033"/>
          <a:stretch/>
        </p:blipFill>
        <p:spPr>
          <a:xfrm>
            <a:off x="4147375" y="4394804"/>
            <a:ext cx="849252" cy="684526"/>
          </a:xfrm>
          <a:prstGeom prst="rect">
            <a:avLst/>
          </a:prstGeom>
        </p:spPr>
      </p:pic>
    </p:spTree>
    <p:extLst>
      <p:ext uri="{BB962C8B-B14F-4D97-AF65-F5344CB8AC3E}">
        <p14:creationId xmlns:p14="http://schemas.microsoft.com/office/powerpoint/2010/main" val="3575503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8" name="Isosceles Triangle 17"/>
          <p:cNvSpPr/>
          <p:nvPr userDrawn="1"/>
        </p:nvSpPr>
        <p:spPr>
          <a:xfrm flipV="1">
            <a:off x="4012042" y="0"/>
            <a:ext cx="1119916" cy="638784"/>
          </a:xfrm>
          <a:prstGeom prst="triangle">
            <a:avLst/>
          </a:prstGeom>
          <a:solidFill>
            <a:srgbClr val="4DEA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Text Placeholder 9"/>
          <p:cNvSpPr>
            <a:spLocks noGrp="1"/>
          </p:cNvSpPr>
          <p:nvPr>
            <p:ph type="body" sz="quarter" idx="10" hasCustomPrompt="1"/>
          </p:nvPr>
        </p:nvSpPr>
        <p:spPr>
          <a:xfrm>
            <a:off x="1100478" y="847919"/>
            <a:ext cx="6943046" cy="1182270"/>
          </a:xfrm>
          <a:prstGeom prst="rect">
            <a:avLst/>
          </a:prstGeom>
        </p:spPr>
        <p:txBody>
          <a:bodyPr vert="horz" anchor="t"/>
          <a:lstStyle>
            <a:lvl1pPr marL="0" indent="0" algn="ctr">
              <a:lnSpc>
                <a:spcPct val="90000"/>
              </a:lnSpc>
              <a:buNone/>
              <a:defRPr sz="4000" b="1" baseline="0">
                <a:solidFill>
                  <a:srgbClr val="26358C"/>
                </a:solidFill>
                <a:latin typeface="Arial" panose="020B0604020202020204" pitchFamily="34" charset="0"/>
                <a:cs typeface="Arial" panose="020B0604020202020204" pitchFamily="34" charset="0"/>
              </a:defRPr>
            </a:lvl1pPr>
          </a:lstStyle>
          <a:p>
            <a:pPr lvl="0"/>
            <a:r>
              <a:rPr lang="fr-FR"/>
              <a:t>TITRE DE LA PAGE SUR DEUX LIGNES</a:t>
            </a:r>
          </a:p>
        </p:txBody>
      </p:sp>
      <p:sp>
        <p:nvSpPr>
          <p:cNvPr id="8" name="Text Placeholder 9"/>
          <p:cNvSpPr>
            <a:spLocks noGrp="1"/>
          </p:cNvSpPr>
          <p:nvPr>
            <p:ph type="body" sz="quarter" idx="12" hasCustomPrompt="1"/>
          </p:nvPr>
        </p:nvSpPr>
        <p:spPr>
          <a:xfrm>
            <a:off x="599377" y="2520559"/>
            <a:ext cx="2493622" cy="1125140"/>
          </a:xfrm>
          <a:prstGeom prst="rect">
            <a:avLst/>
          </a:prstGeom>
        </p:spPr>
        <p:txBody>
          <a:bodyPr vert="horz" anchor="b"/>
          <a:lstStyle>
            <a:lvl1pPr marL="0" indent="0" algn="ctr">
              <a:lnSpc>
                <a:spcPct val="90000"/>
              </a:lnSpc>
              <a:buNone/>
              <a:defRPr sz="6000" b="0" spc="-300" baseline="0">
                <a:solidFill>
                  <a:srgbClr val="E30613"/>
                </a:solidFill>
                <a:latin typeface="Arial Black" panose="020B0A04020102020204" pitchFamily="34" charset="0"/>
                <a:cs typeface="Arial" panose="020B0604020202020204" pitchFamily="34" charset="0"/>
              </a:defRPr>
            </a:lvl1pPr>
          </a:lstStyle>
          <a:p>
            <a:pPr lvl="0"/>
            <a:r>
              <a:rPr lang="fr-FR"/>
              <a:t>26%</a:t>
            </a:r>
          </a:p>
        </p:txBody>
      </p:sp>
      <p:sp>
        <p:nvSpPr>
          <p:cNvPr id="9" name="Text Placeholder 9"/>
          <p:cNvSpPr>
            <a:spLocks noGrp="1"/>
          </p:cNvSpPr>
          <p:nvPr>
            <p:ph type="body" sz="quarter" idx="13" hasCustomPrompt="1"/>
          </p:nvPr>
        </p:nvSpPr>
        <p:spPr>
          <a:xfrm>
            <a:off x="3329509" y="2520559"/>
            <a:ext cx="2493622" cy="1125140"/>
          </a:xfrm>
          <a:prstGeom prst="rect">
            <a:avLst/>
          </a:prstGeom>
        </p:spPr>
        <p:txBody>
          <a:bodyPr vert="horz" anchor="b"/>
          <a:lstStyle>
            <a:lvl1pPr marL="0" indent="0" algn="ctr">
              <a:lnSpc>
                <a:spcPct val="90000"/>
              </a:lnSpc>
              <a:buNone/>
              <a:defRPr sz="6000" b="0" spc="-300" baseline="0">
                <a:solidFill>
                  <a:srgbClr val="E30613"/>
                </a:solidFill>
                <a:latin typeface="Arial Black" panose="020B0A04020102020204" pitchFamily="34" charset="0"/>
                <a:cs typeface="Arial" panose="020B0604020202020204" pitchFamily="34" charset="0"/>
              </a:defRPr>
            </a:lvl1pPr>
          </a:lstStyle>
          <a:p>
            <a:pPr lvl="0"/>
            <a:r>
              <a:rPr lang="fr-FR"/>
              <a:t>160</a:t>
            </a:r>
          </a:p>
        </p:txBody>
      </p:sp>
      <p:sp>
        <p:nvSpPr>
          <p:cNvPr id="10" name="Text Placeholder 9"/>
          <p:cNvSpPr>
            <a:spLocks noGrp="1"/>
          </p:cNvSpPr>
          <p:nvPr>
            <p:ph type="body" sz="quarter" idx="14" hasCustomPrompt="1"/>
          </p:nvPr>
        </p:nvSpPr>
        <p:spPr>
          <a:xfrm>
            <a:off x="6051002" y="2520559"/>
            <a:ext cx="2493622" cy="1125140"/>
          </a:xfrm>
          <a:prstGeom prst="rect">
            <a:avLst/>
          </a:prstGeom>
        </p:spPr>
        <p:txBody>
          <a:bodyPr vert="horz" anchor="b"/>
          <a:lstStyle>
            <a:lvl1pPr marL="0" indent="0" algn="ctr">
              <a:lnSpc>
                <a:spcPct val="90000"/>
              </a:lnSpc>
              <a:buNone/>
              <a:defRPr sz="6000" b="0" spc="-300" baseline="0">
                <a:solidFill>
                  <a:srgbClr val="E30613"/>
                </a:solidFill>
                <a:latin typeface="Arial Black" panose="020B0A04020102020204" pitchFamily="34" charset="0"/>
                <a:cs typeface="Arial" panose="020B0604020202020204" pitchFamily="34" charset="0"/>
              </a:defRPr>
            </a:lvl1pPr>
          </a:lstStyle>
          <a:p>
            <a:pPr lvl="0"/>
            <a:r>
              <a:rPr lang="fr-FR"/>
              <a:t>+3%</a:t>
            </a:r>
          </a:p>
        </p:txBody>
      </p:sp>
      <p:sp>
        <p:nvSpPr>
          <p:cNvPr id="11" name="Text Placeholder 9"/>
          <p:cNvSpPr>
            <a:spLocks noGrp="1"/>
          </p:cNvSpPr>
          <p:nvPr>
            <p:ph type="body" sz="quarter" idx="15" hasCustomPrompt="1"/>
          </p:nvPr>
        </p:nvSpPr>
        <p:spPr>
          <a:xfrm>
            <a:off x="599377" y="3651078"/>
            <a:ext cx="2493622" cy="777518"/>
          </a:xfrm>
          <a:prstGeom prst="rect">
            <a:avLst/>
          </a:prstGeom>
        </p:spPr>
        <p:txBody>
          <a:bodyPr vert="horz" anchor="t"/>
          <a:lstStyle>
            <a:lvl1pPr marL="0" indent="0" algn="ctr">
              <a:lnSpc>
                <a:spcPct val="100000"/>
              </a:lnSpc>
              <a:buNone/>
              <a:defRPr sz="1200" b="0" baseline="0">
                <a:solidFill>
                  <a:srgbClr val="26358C"/>
                </a:solidFill>
                <a:latin typeface="Arial" panose="020B0604020202020204" pitchFamily="34" charset="0"/>
                <a:cs typeface="Arial" panose="020B0604020202020204" pitchFamily="34" charset="0"/>
              </a:defRPr>
            </a:lvl1pPr>
          </a:lstStyle>
          <a:p>
            <a:pPr lvl="0"/>
            <a:r>
              <a:rPr lang="fr-FR"/>
              <a:t>texte courant ici</a:t>
            </a:r>
          </a:p>
        </p:txBody>
      </p:sp>
      <p:sp>
        <p:nvSpPr>
          <p:cNvPr id="12" name="Text Placeholder 9"/>
          <p:cNvSpPr>
            <a:spLocks noGrp="1"/>
          </p:cNvSpPr>
          <p:nvPr>
            <p:ph type="body" sz="quarter" idx="16" hasCustomPrompt="1"/>
          </p:nvPr>
        </p:nvSpPr>
        <p:spPr>
          <a:xfrm>
            <a:off x="3329509" y="3651078"/>
            <a:ext cx="2493622" cy="777518"/>
          </a:xfrm>
          <a:prstGeom prst="rect">
            <a:avLst/>
          </a:prstGeom>
        </p:spPr>
        <p:txBody>
          <a:bodyPr vert="horz" anchor="t"/>
          <a:lstStyle>
            <a:lvl1pPr marL="0" indent="0" algn="ctr">
              <a:lnSpc>
                <a:spcPct val="100000"/>
              </a:lnSpc>
              <a:buNone/>
              <a:defRPr sz="1200" b="0" baseline="0">
                <a:solidFill>
                  <a:srgbClr val="26358C"/>
                </a:solidFill>
                <a:latin typeface="Arial" panose="020B0604020202020204" pitchFamily="34" charset="0"/>
                <a:cs typeface="Arial" panose="020B0604020202020204" pitchFamily="34" charset="0"/>
              </a:defRPr>
            </a:lvl1pPr>
          </a:lstStyle>
          <a:p>
            <a:pPr lvl="0"/>
            <a:r>
              <a:rPr lang="fr-FR"/>
              <a:t>texte courant ici</a:t>
            </a:r>
          </a:p>
        </p:txBody>
      </p:sp>
      <p:sp>
        <p:nvSpPr>
          <p:cNvPr id="13" name="Text Placeholder 9"/>
          <p:cNvSpPr>
            <a:spLocks noGrp="1"/>
          </p:cNvSpPr>
          <p:nvPr>
            <p:ph type="body" sz="quarter" idx="17" hasCustomPrompt="1"/>
          </p:nvPr>
        </p:nvSpPr>
        <p:spPr>
          <a:xfrm>
            <a:off x="6051002" y="3651078"/>
            <a:ext cx="2493622" cy="777518"/>
          </a:xfrm>
          <a:prstGeom prst="rect">
            <a:avLst/>
          </a:prstGeom>
        </p:spPr>
        <p:txBody>
          <a:bodyPr vert="horz" anchor="t"/>
          <a:lstStyle>
            <a:lvl1pPr marL="0" indent="0" algn="ctr">
              <a:lnSpc>
                <a:spcPct val="100000"/>
              </a:lnSpc>
              <a:buNone/>
              <a:defRPr sz="1200" b="0" baseline="0">
                <a:solidFill>
                  <a:srgbClr val="26358C"/>
                </a:solidFill>
                <a:latin typeface="Arial" panose="020B0604020202020204" pitchFamily="34" charset="0"/>
                <a:cs typeface="Arial" panose="020B0604020202020204" pitchFamily="34" charset="0"/>
              </a:defRPr>
            </a:lvl1pPr>
          </a:lstStyle>
          <a:p>
            <a:pPr lvl="0"/>
            <a:r>
              <a:rPr lang="fr-FR"/>
              <a:t>texte courant ici</a:t>
            </a:r>
          </a:p>
        </p:txBody>
      </p:sp>
    </p:spTree>
    <p:extLst>
      <p:ext uri="{BB962C8B-B14F-4D97-AF65-F5344CB8AC3E}">
        <p14:creationId xmlns:p14="http://schemas.microsoft.com/office/powerpoint/2010/main" val="1508233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Graphique">
    <p:spTree>
      <p:nvGrpSpPr>
        <p:cNvPr id="1" name=""/>
        <p:cNvGrpSpPr/>
        <p:nvPr/>
      </p:nvGrpSpPr>
      <p:grpSpPr>
        <a:xfrm>
          <a:off x="0" y="0"/>
          <a:ext cx="0" cy="0"/>
          <a:chOff x="0" y="0"/>
          <a:chExt cx="0" cy="0"/>
        </a:xfrm>
      </p:grpSpPr>
      <p:sp>
        <p:nvSpPr>
          <p:cNvPr id="18" name="Isosceles Triangle 17"/>
          <p:cNvSpPr/>
          <p:nvPr userDrawn="1"/>
        </p:nvSpPr>
        <p:spPr>
          <a:xfrm flipV="1">
            <a:off x="4012042" y="0"/>
            <a:ext cx="1119916" cy="638784"/>
          </a:xfrm>
          <a:prstGeom prst="triangle">
            <a:avLst/>
          </a:prstGeom>
          <a:solidFill>
            <a:srgbClr val="4DEA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Text Placeholder 9"/>
          <p:cNvSpPr>
            <a:spLocks noGrp="1"/>
          </p:cNvSpPr>
          <p:nvPr>
            <p:ph type="body" sz="quarter" idx="10" hasCustomPrompt="1"/>
          </p:nvPr>
        </p:nvSpPr>
        <p:spPr>
          <a:xfrm>
            <a:off x="1100478" y="847919"/>
            <a:ext cx="6943046" cy="1182270"/>
          </a:xfrm>
          <a:prstGeom prst="rect">
            <a:avLst/>
          </a:prstGeom>
        </p:spPr>
        <p:txBody>
          <a:bodyPr vert="horz" anchor="t"/>
          <a:lstStyle>
            <a:lvl1pPr marL="0" indent="0" algn="ctr">
              <a:lnSpc>
                <a:spcPct val="90000"/>
              </a:lnSpc>
              <a:buNone/>
              <a:defRPr sz="4000" b="1" baseline="0">
                <a:solidFill>
                  <a:srgbClr val="26358C"/>
                </a:solidFill>
                <a:latin typeface="Arial" panose="020B0604020202020204" pitchFamily="34" charset="0"/>
                <a:cs typeface="Arial" panose="020B0604020202020204" pitchFamily="34" charset="0"/>
              </a:defRPr>
            </a:lvl1pPr>
          </a:lstStyle>
          <a:p>
            <a:pPr lvl="0"/>
            <a:r>
              <a:rPr lang="fr-FR"/>
              <a:t>TITRE DU GRAPHIQUE SUR DEUX LIGNES</a:t>
            </a:r>
          </a:p>
        </p:txBody>
      </p:sp>
      <p:sp>
        <p:nvSpPr>
          <p:cNvPr id="14" name="Text Placeholder 12">
            <a:extLst>
              <a:ext uri="{FF2B5EF4-FFF2-40B4-BE49-F238E27FC236}">
                <a16:creationId xmlns:a16="http://schemas.microsoft.com/office/drawing/2014/main" id="{C26D8CB5-0B25-4C0E-9FBD-72DC4E9C9B23}"/>
              </a:ext>
            </a:extLst>
          </p:cNvPr>
          <p:cNvSpPr>
            <a:spLocks noGrp="1"/>
          </p:cNvSpPr>
          <p:nvPr>
            <p:ph type="body" sz="quarter" idx="12" hasCustomPrompt="1"/>
          </p:nvPr>
        </p:nvSpPr>
        <p:spPr>
          <a:xfrm>
            <a:off x="4840941" y="2345166"/>
            <a:ext cx="3202583" cy="2328583"/>
          </a:xfrm>
          <a:prstGeom prst="rect">
            <a:avLst/>
          </a:prstGeom>
        </p:spPr>
        <p:txBody>
          <a:bodyPr vert="horz"/>
          <a:lstStyle>
            <a:lvl1pPr marL="0" indent="0">
              <a:buNone/>
              <a:defRPr sz="1400">
                <a:solidFill>
                  <a:srgbClr val="26358C"/>
                </a:solidFill>
                <a:latin typeface="Arial" panose="020B0604020202020204" pitchFamily="34" charset="0"/>
                <a:cs typeface="Arial" panose="020B0604020202020204" pitchFamily="34" charset="0"/>
              </a:defRPr>
            </a:lvl1pPr>
            <a:lvl2pPr marL="180975" indent="-180975">
              <a:buFont typeface="Arial"/>
              <a:buChar char="•"/>
              <a:defRPr sz="1200">
                <a:solidFill>
                  <a:srgbClr val="26358C"/>
                </a:solidFill>
                <a:latin typeface="Arial" panose="020B0604020202020204" pitchFamily="34" charset="0"/>
                <a:cs typeface="Arial" panose="020B0604020202020204" pitchFamily="34" charset="0"/>
              </a:defRPr>
            </a:lvl2pPr>
            <a:lvl3pPr marL="363538" indent="-182563">
              <a:buFont typeface="Courier New"/>
              <a:buChar char="o"/>
              <a:defRPr sz="1100">
                <a:solidFill>
                  <a:srgbClr val="26358C"/>
                </a:solidFill>
                <a:latin typeface="Arial" panose="020B0604020202020204" pitchFamily="34" charset="0"/>
                <a:cs typeface="Arial" panose="020B0604020202020204" pitchFamily="34" charset="0"/>
              </a:defRPr>
            </a:lvl3pPr>
            <a:lvl4pPr marL="534988" indent="-171450">
              <a:defRPr sz="1050">
                <a:solidFill>
                  <a:srgbClr val="26358C"/>
                </a:solidFill>
                <a:latin typeface="Arial" panose="020B0604020202020204" pitchFamily="34" charset="0"/>
                <a:cs typeface="Arial" panose="020B0604020202020204" pitchFamily="34" charset="0"/>
              </a:defRPr>
            </a:lvl4pPr>
            <a:lvl5pPr>
              <a:defRPr sz="1050">
                <a:solidFill>
                  <a:srgbClr val="26358C"/>
                </a:solidFill>
                <a:latin typeface="Helvetica"/>
                <a:cs typeface="Helvetica"/>
              </a:defRPr>
            </a:lvl5pPr>
          </a:lstStyle>
          <a:p>
            <a:pPr lvl="0"/>
            <a:r>
              <a:rPr lang="fr-FR"/>
              <a:t>Texte courant ici.</a:t>
            </a: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p:txBody>
      </p:sp>
      <p:sp>
        <p:nvSpPr>
          <p:cNvPr id="3" name="Espace réservé du graphique 2">
            <a:extLst>
              <a:ext uri="{FF2B5EF4-FFF2-40B4-BE49-F238E27FC236}">
                <a16:creationId xmlns:a16="http://schemas.microsoft.com/office/drawing/2014/main" id="{D6AB4D13-7E9C-4A30-9399-DAB28447A53A}"/>
              </a:ext>
            </a:extLst>
          </p:cNvPr>
          <p:cNvSpPr>
            <a:spLocks noGrp="1"/>
          </p:cNvSpPr>
          <p:nvPr>
            <p:ph type="chart" sz="quarter" idx="13" hasCustomPrompt="1"/>
          </p:nvPr>
        </p:nvSpPr>
        <p:spPr>
          <a:xfrm>
            <a:off x="1100476" y="2344738"/>
            <a:ext cx="3202583" cy="2328862"/>
          </a:xfrm>
          <a:prstGeom prst="rect">
            <a:avLst/>
          </a:prstGeom>
        </p:spPr>
        <p:txBody>
          <a:bodyPr/>
          <a:lstStyle>
            <a:lvl1pPr marL="0" indent="0">
              <a:buNone/>
              <a:defRPr sz="1100">
                <a:solidFill>
                  <a:srgbClr val="706F6F"/>
                </a:solidFill>
              </a:defRPr>
            </a:lvl1pPr>
          </a:lstStyle>
          <a:p>
            <a:r>
              <a:rPr lang="fr-FR"/>
              <a:t>GRAPHIQUE</a:t>
            </a:r>
          </a:p>
        </p:txBody>
      </p:sp>
    </p:spTree>
    <p:extLst>
      <p:ext uri="{BB962C8B-B14F-4D97-AF65-F5344CB8AC3E}">
        <p14:creationId xmlns:p14="http://schemas.microsoft.com/office/powerpoint/2010/main" val="1656220410"/>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878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PARTIE">
    <p:spTree>
      <p:nvGrpSpPr>
        <p:cNvPr id="1" name=""/>
        <p:cNvGrpSpPr/>
        <p:nvPr/>
      </p:nvGrpSpPr>
      <p:grpSpPr>
        <a:xfrm>
          <a:off x="0" y="0"/>
          <a:ext cx="0" cy="0"/>
          <a:chOff x="0" y="0"/>
          <a:chExt cx="0" cy="0"/>
        </a:xfrm>
      </p:grpSpPr>
      <p:sp>
        <p:nvSpPr>
          <p:cNvPr id="3" name="Isosceles Triangle 2"/>
          <p:cNvSpPr/>
          <p:nvPr userDrawn="1"/>
        </p:nvSpPr>
        <p:spPr>
          <a:xfrm flipV="1">
            <a:off x="3739229" y="0"/>
            <a:ext cx="1665542" cy="950003"/>
          </a:xfrm>
          <a:prstGeom prst="triangle">
            <a:avLst/>
          </a:prstGeom>
          <a:solidFill>
            <a:srgbClr val="4DEA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7" name="Picture 6" descr="LOGO TFE.png"/>
          <p:cNvPicPr>
            <a:picLocks noChangeAspect="1"/>
          </p:cNvPicPr>
          <p:nvPr userDrawn="1"/>
        </p:nvPicPr>
        <p:blipFill rotWithShape="1">
          <a:blip r:embed="rId2">
            <a:extLst>
              <a:ext uri="{28A0092B-C50C-407E-A947-70E740481C1C}">
                <a14:useLocalDpi xmlns:a14="http://schemas.microsoft.com/office/drawing/2010/main" val="0"/>
              </a:ext>
            </a:extLst>
          </a:blip>
          <a:srcRect l="4033"/>
          <a:stretch/>
        </p:blipFill>
        <p:spPr>
          <a:xfrm>
            <a:off x="4147375" y="4394804"/>
            <a:ext cx="849252" cy="684526"/>
          </a:xfrm>
          <a:prstGeom prst="rect">
            <a:avLst/>
          </a:prstGeom>
        </p:spPr>
      </p:pic>
      <p:sp>
        <p:nvSpPr>
          <p:cNvPr id="5" name="Text Placeholder 9">
            <a:extLst>
              <a:ext uri="{FF2B5EF4-FFF2-40B4-BE49-F238E27FC236}">
                <a16:creationId xmlns:a16="http://schemas.microsoft.com/office/drawing/2014/main" id="{33A619B4-223E-4013-8B08-D8EE6DA07708}"/>
              </a:ext>
            </a:extLst>
          </p:cNvPr>
          <p:cNvSpPr>
            <a:spLocks noGrp="1"/>
          </p:cNvSpPr>
          <p:nvPr>
            <p:ph type="body" sz="quarter" idx="11" hasCustomPrompt="1"/>
          </p:nvPr>
        </p:nvSpPr>
        <p:spPr>
          <a:xfrm>
            <a:off x="1102658" y="1655428"/>
            <a:ext cx="6852622" cy="1925637"/>
          </a:xfrm>
          <a:prstGeom prst="rect">
            <a:avLst/>
          </a:prstGeom>
        </p:spPr>
        <p:txBody>
          <a:bodyPr vert="horz" anchor="ctr"/>
          <a:lstStyle>
            <a:lvl1pPr marL="0" indent="0" algn="ctr">
              <a:lnSpc>
                <a:spcPct val="90000"/>
              </a:lnSpc>
              <a:buNone/>
              <a:defRPr sz="6600">
                <a:ln>
                  <a:solidFill>
                    <a:srgbClr val="E30613"/>
                  </a:solidFill>
                </a:ln>
                <a:pattFill prst="wdUpDiag">
                  <a:fgClr>
                    <a:srgbClr val="E30613"/>
                  </a:fgClr>
                  <a:bgClr>
                    <a:schemeClr val="bg1"/>
                  </a:bgClr>
                </a:pattFill>
                <a:latin typeface="Arial Black" panose="020B0A04020102020204" pitchFamily="34" charset="0"/>
                <a:cs typeface="Arial" panose="020B0604020202020204" pitchFamily="34" charset="0"/>
              </a:defRPr>
            </a:lvl1pPr>
          </a:lstStyle>
          <a:p>
            <a:pPr lvl="0"/>
            <a:r>
              <a:rPr lang="fr-FR"/>
              <a:t>TITRE DE LA PARTIE</a:t>
            </a:r>
          </a:p>
        </p:txBody>
      </p:sp>
    </p:spTree>
    <p:extLst>
      <p:ext uri="{BB962C8B-B14F-4D97-AF65-F5344CB8AC3E}">
        <p14:creationId xmlns:p14="http://schemas.microsoft.com/office/powerpoint/2010/main" val="125917057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UV 3">
    <p:spTree>
      <p:nvGrpSpPr>
        <p:cNvPr id="1" name=""/>
        <p:cNvGrpSpPr/>
        <p:nvPr/>
      </p:nvGrpSpPr>
      <p:grpSpPr>
        <a:xfrm>
          <a:off x="0" y="0"/>
          <a:ext cx="0" cy="0"/>
          <a:chOff x="0" y="0"/>
          <a:chExt cx="0" cy="0"/>
        </a:xfrm>
      </p:grpSpPr>
      <p:sp>
        <p:nvSpPr>
          <p:cNvPr id="2" name="Rectangle 1"/>
          <p:cNvSpPr/>
          <p:nvPr userDrawn="1"/>
        </p:nvSpPr>
        <p:spPr>
          <a:xfrm>
            <a:off x="132723" y="111042"/>
            <a:ext cx="8878554" cy="4921416"/>
          </a:xfrm>
          <a:prstGeom prst="rect">
            <a:avLst/>
          </a:prstGeom>
          <a:solidFill>
            <a:srgbClr val="263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E18B3C03-310F-41DB-9EBD-452A4D917A14}"/>
              </a:ext>
            </a:extLst>
          </p:cNvPr>
          <p:cNvSpPr/>
          <p:nvPr userDrawn="1"/>
        </p:nvSpPr>
        <p:spPr>
          <a:xfrm>
            <a:off x="250701" y="2832908"/>
            <a:ext cx="1836000" cy="93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Isosceles Triangle 2"/>
          <p:cNvSpPr/>
          <p:nvPr userDrawn="1"/>
        </p:nvSpPr>
        <p:spPr>
          <a:xfrm flipV="1">
            <a:off x="3739229" y="0"/>
            <a:ext cx="1665542" cy="950003"/>
          </a:xfrm>
          <a:prstGeom prst="triangle">
            <a:avLst/>
          </a:prstGeom>
          <a:solidFill>
            <a:srgbClr val="4DEA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Text Placeholder 9"/>
          <p:cNvSpPr>
            <a:spLocks noGrp="1"/>
          </p:cNvSpPr>
          <p:nvPr>
            <p:ph type="body" sz="quarter" idx="10" hasCustomPrompt="1"/>
          </p:nvPr>
        </p:nvSpPr>
        <p:spPr>
          <a:xfrm>
            <a:off x="132723" y="1608933"/>
            <a:ext cx="8878554" cy="962818"/>
          </a:xfrm>
          <a:prstGeom prst="rect">
            <a:avLst/>
          </a:prstGeom>
        </p:spPr>
        <p:txBody>
          <a:bodyPr vert="horz" anchor="ctr"/>
          <a:lstStyle>
            <a:lvl1pPr marL="0" indent="0" algn="ctr">
              <a:lnSpc>
                <a:spcPct val="90000"/>
              </a:lnSpc>
              <a:buNone/>
              <a:defRPr sz="2400">
                <a:solidFill>
                  <a:srgbClr val="FFFFFF"/>
                </a:solidFill>
                <a:latin typeface="Arial Black" panose="020B0A04020102020204" pitchFamily="34" charset="0"/>
                <a:cs typeface="Arial" panose="020B0604020202020204" pitchFamily="34" charset="0"/>
              </a:defRPr>
            </a:lvl1pPr>
          </a:lstStyle>
          <a:p>
            <a:pPr lvl="0"/>
            <a:r>
              <a:rPr lang="fr-FR"/>
              <a:t>TITRE DE LA PRÉSENTATION</a:t>
            </a:r>
          </a:p>
        </p:txBody>
      </p:sp>
      <p:sp>
        <p:nvSpPr>
          <p:cNvPr id="11" name="Rectangle 10">
            <a:extLst>
              <a:ext uri="{FF2B5EF4-FFF2-40B4-BE49-F238E27FC236}">
                <a16:creationId xmlns:a16="http://schemas.microsoft.com/office/drawing/2014/main" id="{8F99B595-84EF-4220-B0AA-A37F9BC2AA39}"/>
              </a:ext>
            </a:extLst>
          </p:cNvPr>
          <p:cNvSpPr/>
          <p:nvPr userDrawn="1"/>
        </p:nvSpPr>
        <p:spPr>
          <a:xfrm>
            <a:off x="132723" y="4228313"/>
            <a:ext cx="8878554" cy="577081"/>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Espace réservé pour une image  5">
            <a:extLst>
              <a:ext uri="{FF2B5EF4-FFF2-40B4-BE49-F238E27FC236}">
                <a16:creationId xmlns:a16="http://schemas.microsoft.com/office/drawing/2014/main" id="{873C76B9-127C-403F-B2D2-29CA7965DB7A}"/>
              </a:ext>
            </a:extLst>
          </p:cNvPr>
          <p:cNvSpPr>
            <a:spLocks noGrp="1"/>
          </p:cNvSpPr>
          <p:nvPr>
            <p:ph type="pic" sz="quarter" idx="11" hasCustomPrompt="1"/>
          </p:nvPr>
        </p:nvSpPr>
        <p:spPr>
          <a:xfrm>
            <a:off x="250825" y="2833688"/>
            <a:ext cx="1835150" cy="935037"/>
          </a:xfrm>
          <a:prstGeom prst="rect">
            <a:avLst/>
          </a:prstGeom>
          <a:solidFill>
            <a:schemeClr val="bg1">
              <a:lumMod val="85000"/>
            </a:schemeClr>
          </a:solidFill>
        </p:spPr>
        <p:txBody>
          <a:bodyPr/>
          <a:lstStyle>
            <a:lvl1pPr marL="0" indent="0" algn="ctr">
              <a:buFontTx/>
              <a:buNone/>
              <a:defRPr sz="1400"/>
            </a:lvl1pPr>
          </a:lstStyle>
          <a:p>
            <a:r>
              <a:rPr lang="fr-FR"/>
              <a:t>LOGO</a:t>
            </a:r>
          </a:p>
        </p:txBody>
      </p:sp>
      <p:grpSp>
        <p:nvGrpSpPr>
          <p:cNvPr id="12" name="Groupe 11">
            <a:extLst>
              <a:ext uri="{FF2B5EF4-FFF2-40B4-BE49-F238E27FC236}">
                <a16:creationId xmlns:a16="http://schemas.microsoft.com/office/drawing/2014/main" id="{EF9354EF-1FC1-41A2-8A2A-271ECF5073BD}"/>
              </a:ext>
            </a:extLst>
          </p:cNvPr>
          <p:cNvGrpSpPr/>
          <p:nvPr userDrawn="1"/>
        </p:nvGrpSpPr>
        <p:grpSpPr>
          <a:xfrm>
            <a:off x="250701" y="235887"/>
            <a:ext cx="1049364" cy="883785"/>
            <a:chOff x="250701" y="235887"/>
            <a:chExt cx="1049364" cy="883785"/>
          </a:xfrm>
        </p:grpSpPr>
        <p:sp>
          <p:nvSpPr>
            <p:cNvPr id="15" name="Rectangle 14">
              <a:extLst>
                <a:ext uri="{FF2B5EF4-FFF2-40B4-BE49-F238E27FC236}">
                  <a16:creationId xmlns:a16="http://schemas.microsoft.com/office/drawing/2014/main" id="{85BF698A-339E-4F3A-B745-ABC273025DE3}"/>
                </a:ext>
              </a:extLst>
            </p:cNvPr>
            <p:cNvSpPr/>
            <p:nvPr userDrawn="1"/>
          </p:nvSpPr>
          <p:spPr>
            <a:xfrm>
              <a:off x="250701" y="235887"/>
              <a:ext cx="1049364" cy="8837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9" name="Picture 6" descr="LOGO TFE.png">
              <a:extLst>
                <a:ext uri="{FF2B5EF4-FFF2-40B4-BE49-F238E27FC236}">
                  <a16:creationId xmlns:a16="http://schemas.microsoft.com/office/drawing/2014/main" id="{C64902C0-BD35-4495-AB74-CC6715C3634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033"/>
            <a:stretch/>
          </p:blipFill>
          <p:spPr>
            <a:xfrm>
              <a:off x="350757" y="335516"/>
              <a:ext cx="849252" cy="684526"/>
            </a:xfrm>
            <a:prstGeom prst="rect">
              <a:avLst/>
            </a:prstGeom>
          </p:spPr>
        </p:pic>
      </p:grpSp>
      <p:sp>
        <p:nvSpPr>
          <p:cNvPr id="13" name="ZoneTexte 12">
            <a:extLst>
              <a:ext uri="{FF2B5EF4-FFF2-40B4-BE49-F238E27FC236}">
                <a16:creationId xmlns:a16="http://schemas.microsoft.com/office/drawing/2014/main" id="{9675888F-3A7F-4109-9DD4-0B89807986A3}"/>
              </a:ext>
            </a:extLst>
          </p:cNvPr>
          <p:cNvSpPr txBox="1"/>
          <p:nvPr userDrawn="1"/>
        </p:nvSpPr>
        <p:spPr bwMode="auto">
          <a:xfrm>
            <a:off x="7910307" y="4876606"/>
            <a:ext cx="954303" cy="84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550" b="0" i="0" u="none" strike="noStrike" kern="1200" cap="none" spc="0" normalizeH="0" baseline="0" noProof="0">
                <a:ln>
                  <a:noFill/>
                </a:ln>
                <a:solidFill>
                  <a:schemeClr val="bg1"/>
                </a:solidFill>
                <a:effectLst/>
                <a:uLnTx/>
                <a:uFillTx/>
                <a:latin typeface="Arial" panose="020B0604020202020204"/>
                <a:ea typeface="+mn-ea"/>
                <a:cs typeface="Calibri" panose="020F0502020204030204" pitchFamily="34" charset="0"/>
              </a:rPr>
              <a:t>DOCUMENT CONFIDENTIEL </a:t>
            </a:r>
          </a:p>
        </p:txBody>
      </p:sp>
    </p:spTree>
    <p:extLst>
      <p:ext uri="{BB962C8B-B14F-4D97-AF65-F5344CB8AC3E}">
        <p14:creationId xmlns:p14="http://schemas.microsoft.com/office/powerpoint/2010/main" val="6973390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3" name="Isosceles Triangle 2"/>
          <p:cNvSpPr/>
          <p:nvPr userDrawn="1"/>
        </p:nvSpPr>
        <p:spPr>
          <a:xfrm rot="16200000" flipV="1">
            <a:off x="-237856" y="469998"/>
            <a:ext cx="1107303" cy="631591"/>
          </a:xfrm>
          <a:prstGeom prst="triangle">
            <a:avLst/>
          </a:prstGeom>
          <a:solidFill>
            <a:srgbClr val="4DEA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Text Placeholder 9"/>
          <p:cNvSpPr>
            <a:spLocks noGrp="1"/>
          </p:cNvSpPr>
          <p:nvPr>
            <p:ph type="body" sz="quarter" idx="10" hasCustomPrompt="1"/>
          </p:nvPr>
        </p:nvSpPr>
        <p:spPr>
          <a:xfrm>
            <a:off x="753367" y="508794"/>
            <a:ext cx="5979373" cy="553998"/>
          </a:xfrm>
          <a:prstGeom prst="rect">
            <a:avLst/>
          </a:prstGeom>
        </p:spPr>
        <p:txBody>
          <a:bodyPr vert="horz" wrap="square" lIns="0" tIns="0" rIns="0" bIns="0" anchor="t">
            <a:spAutoFit/>
          </a:bodyPr>
          <a:lstStyle>
            <a:lvl1pPr marL="0" indent="0" algn="l">
              <a:lnSpc>
                <a:spcPct val="90000"/>
              </a:lnSpc>
              <a:buNone/>
              <a:defRPr sz="4000" b="1" baseline="0">
                <a:solidFill>
                  <a:srgbClr val="26358C"/>
                </a:solidFill>
                <a:latin typeface="Arial" panose="020B0604020202020204" pitchFamily="34" charset="0"/>
                <a:cs typeface="Arial" panose="020B0604020202020204" pitchFamily="34" charset="0"/>
              </a:defRPr>
            </a:lvl1pPr>
          </a:lstStyle>
          <a:p>
            <a:pPr lvl="0"/>
            <a:r>
              <a:rPr lang="fr-FR"/>
              <a:t>TITRE</a:t>
            </a:r>
          </a:p>
        </p:txBody>
      </p:sp>
      <p:sp>
        <p:nvSpPr>
          <p:cNvPr id="10" name="ZoneTexte 9">
            <a:extLst>
              <a:ext uri="{FF2B5EF4-FFF2-40B4-BE49-F238E27FC236}">
                <a16:creationId xmlns:a16="http://schemas.microsoft.com/office/drawing/2014/main" id="{EA8CFB8B-E4C3-4B01-A2E1-D420CB8A9368}"/>
              </a:ext>
            </a:extLst>
          </p:cNvPr>
          <p:cNvSpPr txBox="1"/>
          <p:nvPr userDrawn="1"/>
        </p:nvSpPr>
        <p:spPr bwMode="auto">
          <a:xfrm>
            <a:off x="7427707" y="4933262"/>
            <a:ext cx="954303" cy="84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550" b="0" i="0" u="none" strike="noStrike" kern="1200" cap="none" spc="0" normalizeH="0" baseline="0" noProof="0">
                <a:ln>
                  <a:noFill/>
                </a:ln>
                <a:solidFill>
                  <a:srgbClr val="26358C"/>
                </a:solidFill>
                <a:effectLst/>
                <a:uLnTx/>
                <a:uFillTx/>
                <a:latin typeface="Arial" panose="020B0604020202020204"/>
                <a:ea typeface="+mn-ea"/>
                <a:cs typeface="Calibri" panose="020F0502020204030204" pitchFamily="34" charset="0"/>
              </a:rPr>
              <a:t>DOCUMENT CONFIDENTIEL </a:t>
            </a:r>
          </a:p>
        </p:txBody>
      </p:sp>
      <p:sp>
        <p:nvSpPr>
          <p:cNvPr id="12" name="Footer Placeholder 4">
            <a:extLst>
              <a:ext uri="{FF2B5EF4-FFF2-40B4-BE49-F238E27FC236}">
                <a16:creationId xmlns:a16="http://schemas.microsoft.com/office/drawing/2014/main" id="{47A686EF-DA54-48AB-B46A-AA1F0D1CA086}"/>
              </a:ext>
            </a:extLst>
          </p:cNvPr>
          <p:cNvSpPr>
            <a:spLocks noGrp="1"/>
          </p:cNvSpPr>
          <p:nvPr>
            <p:ph type="ftr" sz="quarter" idx="12"/>
          </p:nvPr>
        </p:nvSpPr>
        <p:spPr>
          <a:xfrm>
            <a:off x="289018" y="4933262"/>
            <a:ext cx="4282982" cy="84639"/>
          </a:xfrm>
          <a:prstGeom prst="rect">
            <a:avLst/>
          </a:prstGeom>
        </p:spPr>
        <p:txBody>
          <a:bodyPr wrap="square" lIns="0" tIns="0" rIns="0" bIns="0">
            <a:spAutoFit/>
          </a:bodyPr>
          <a:lstStyle>
            <a:lvl1pPr>
              <a:defRPr sz="550">
                <a:solidFill>
                  <a:schemeClr val="accent1"/>
                </a:solidFill>
              </a:defRPr>
            </a:lvl1pPr>
          </a:lstStyle>
          <a:p>
            <a:r>
              <a:rPr lang="fr-FR">
                <a:solidFill>
                  <a:srgbClr val="26358C"/>
                </a:solidFill>
              </a:rPr>
              <a:t>IMPACT DU COVID-19 SUR LE MARCHE DES VINS ET SPIRITUEUX  / WEBINAR SECTORIEL ZONE</a:t>
            </a:r>
          </a:p>
        </p:txBody>
      </p:sp>
      <p:sp>
        <p:nvSpPr>
          <p:cNvPr id="13" name="Espace réservé du numéro de diapositive 5">
            <a:extLst>
              <a:ext uri="{FF2B5EF4-FFF2-40B4-BE49-F238E27FC236}">
                <a16:creationId xmlns:a16="http://schemas.microsoft.com/office/drawing/2014/main" id="{D0C8CFF0-7F1E-48A4-96F2-2C009708DA17}"/>
              </a:ext>
            </a:extLst>
          </p:cNvPr>
          <p:cNvSpPr>
            <a:spLocks noGrp="1"/>
          </p:cNvSpPr>
          <p:nvPr>
            <p:ph type="sldNum" sz="quarter" idx="4"/>
          </p:nvPr>
        </p:nvSpPr>
        <p:spPr>
          <a:xfrm>
            <a:off x="8602982" y="4845362"/>
            <a:ext cx="252000" cy="252000"/>
          </a:xfrm>
          <a:prstGeom prst="rect">
            <a:avLst/>
          </a:prstGeom>
        </p:spPr>
        <p:txBody>
          <a:bodyPr vert="horz" lIns="0" tIns="0" rIns="0" bIns="0" rtlCol="0" anchor="ctr" anchorCtr="0"/>
          <a:lstStyle>
            <a:lvl1pPr algn="r">
              <a:defRPr sz="800" b="0">
                <a:solidFill>
                  <a:schemeClr val="accent1"/>
                </a:solidFill>
                <a:latin typeface="+mn-lt"/>
              </a:defRPr>
            </a:lvl1pPr>
          </a:lstStyle>
          <a:p>
            <a:fld id="{95249FB3-2D92-4B86-AF9E-9917563CAFD2}" type="slidenum">
              <a:rPr lang="fr-FR" smtClean="0"/>
              <a:pPr/>
              <a:t>‹N°›</a:t>
            </a:fld>
            <a:endParaRPr lang="fr-FR"/>
          </a:p>
        </p:txBody>
      </p:sp>
      <p:pic>
        <p:nvPicPr>
          <p:cNvPr id="11" name="Image 10">
            <a:extLst>
              <a:ext uri="{FF2B5EF4-FFF2-40B4-BE49-F238E27FC236}">
                <a16:creationId xmlns:a16="http://schemas.microsoft.com/office/drawing/2014/main" id="{E7EAF2EF-21AF-41E0-915F-127953FB009A}"/>
              </a:ext>
            </a:extLst>
          </p:cNvPr>
          <p:cNvPicPr>
            <a:picLocks noChangeAspect="1"/>
          </p:cNvPicPr>
          <p:nvPr userDrawn="1"/>
        </p:nvPicPr>
        <p:blipFill>
          <a:blip r:embed="rId2"/>
          <a:stretch>
            <a:fillRect/>
          </a:stretch>
        </p:blipFill>
        <p:spPr>
          <a:xfrm>
            <a:off x="6732740" y="232141"/>
            <a:ext cx="1377501" cy="433699"/>
          </a:xfrm>
          <a:prstGeom prst="rect">
            <a:avLst/>
          </a:prstGeom>
        </p:spPr>
      </p:pic>
      <p:pic>
        <p:nvPicPr>
          <p:cNvPr id="14" name="Image 13" descr="Une image contenant objet, horloge&#10;&#10;Description générée automatiquement">
            <a:extLst>
              <a:ext uri="{FF2B5EF4-FFF2-40B4-BE49-F238E27FC236}">
                <a16:creationId xmlns:a16="http://schemas.microsoft.com/office/drawing/2014/main" id="{492DB109-1B64-4905-8E06-47B45F9163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7813" y="232141"/>
            <a:ext cx="637169" cy="492031"/>
          </a:xfrm>
          <a:prstGeom prst="rect">
            <a:avLst/>
          </a:prstGeom>
        </p:spPr>
      </p:pic>
    </p:spTree>
    <p:extLst>
      <p:ext uri="{BB962C8B-B14F-4D97-AF65-F5344CB8AC3E}">
        <p14:creationId xmlns:p14="http://schemas.microsoft.com/office/powerpoint/2010/main" val="6330414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RE PARTIE 1">
    <p:spTree>
      <p:nvGrpSpPr>
        <p:cNvPr id="1" name=""/>
        <p:cNvGrpSpPr/>
        <p:nvPr/>
      </p:nvGrpSpPr>
      <p:grpSpPr>
        <a:xfrm>
          <a:off x="0" y="0"/>
          <a:ext cx="0" cy="0"/>
          <a:chOff x="0" y="0"/>
          <a:chExt cx="0" cy="0"/>
        </a:xfrm>
      </p:grpSpPr>
      <p:sp>
        <p:nvSpPr>
          <p:cNvPr id="3" name="Isosceles Triangle 2"/>
          <p:cNvSpPr/>
          <p:nvPr userDrawn="1"/>
        </p:nvSpPr>
        <p:spPr>
          <a:xfrm flipV="1">
            <a:off x="3739229" y="0"/>
            <a:ext cx="1665542" cy="950003"/>
          </a:xfrm>
          <a:prstGeom prst="triangle">
            <a:avLst/>
          </a:prstGeom>
          <a:solidFill>
            <a:srgbClr val="4DEA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re 1">
            <a:extLst>
              <a:ext uri="{FF2B5EF4-FFF2-40B4-BE49-F238E27FC236}">
                <a16:creationId xmlns:a16="http://schemas.microsoft.com/office/drawing/2014/main" id="{710C713B-7332-475D-A5C8-274A12CBC327}"/>
              </a:ext>
            </a:extLst>
          </p:cNvPr>
          <p:cNvSpPr>
            <a:spLocks noGrp="1"/>
          </p:cNvSpPr>
          <p:nvPr>
            <p:ph type="title" hasCustomPrompt="1"/>
          </p:nvPr>
        </p:nvSpPr>
        <p:spPr>
          <a:xfrm>
            <a:off x="0" y="1655428"/>
            <a:ext cx="9144000" cy="1925637"/>
          </a:xfrm>
          <a:prstGeom prst="rect">
            <a:avLst/>
          </a:prstGeom>
        </p:spPr>
        <p:txBody>
          <a:bodyPr anchor="ctr" anchorCtr="0"/>
          <a:lstStyle>
            <a:lvl1pPr>
              <a:defRPr lang="fr-FR" sz="3200" kern="1200" dirty="0">
                <a:ln>
                  <a:solidFill>
                    <a:srgbClr val="E30613"/>
                  </a:solidFill>
                </a:ln>
                <a:pattFill prst="wdUpDiag">
                  <a:fgClr>
                    <a:srgbClr val="E30613"/>
                  </a:fgClr>
                  <a:bgClr>
                    <a:schemeClr val="bg1"/>
                  </a:bgClr>
                </a:pattFill>
                <a:latin typeface="Arial Black" panose="020B0A04020102020204" pitchFamily="34" charset="0"/>
                <a:ea typeface="+mn-ea"/>
                <a:cs typeface="Arial" panose="020B0604020202020204" pitchFamily="34" charset="0"/>
              </a:defRPr>
            </a:lvl1pPr>
          </a:lstStyle>
          <a:p>
            <a:pPr marL="0" lvl="0" indent="0" algn="ctr" defTabSz="457200" rtl="0" eaLnBrk="1" latinLnBrk="0" hangingPunct="1">
              <a:lnSpc>
                <a:spcPct val="90000"/>
              </a:lnSpc>
              <a:spcBef>
                <a:spcPts val="0"/>
              </a:spcBef>
              <a:buFont typeface="Arial"/>
              <a:buNone/>
            </a:pPr>
            <a:r>
              <a:rPr lang="fr-FR"/>
              <a:t>TITRE DE LA PARTIE</a:t>
            </a:r>
          </a:p>
        </p:txBody>
      </p:sp>
      <p:sp>
        <p:nvSpPr>
          <p:cNvPr id="7" name="ZoneTexte 6">
            <a:extLst>
              <a:ext uri="{FF2B5EF4-FFF2-40B4-BE49-F238E27FC236}">
                <a16:creationId xmlns:a16="http://schemas.microsoft.com/office/drawing/2014/main" id="{58E7AEE5-E5DA-4AB8-AA76-191260DEF082}"/>
              </a:ext>
            </a:extLst>
          </p:cNvPr>
          <p:cNvSpPr txBox="1"/>
          <p:nvPr userDrawn="1"/>
        </p:nvSpPr>
        <p:spPr bwMode="auto">
          <a:xfrm>
            <a:off x="7427707" y="4933262"/>
            <a:ext cx="954303" cy="84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550" b="0" i="0" u="none" strike="noStrike" kern="1200" cap="none" spc="0" normalizeH="0" baseline="0" noProof="0">
                <a:ln>
                  <a:noFill/>
                </a:ln>
                <a:solidFill>
                  <a:srgbClr val="26358C"/>
                </a:solidFill>
                <a:effectLst/>
                <a:uLnTx/>
                <a:uFillTx/>
                <a:latin typeface="Arial" panose="020B0604020202020204"/>
                <a:ea typeface="+mn-ea"/>
                <a:cs typeface="Calibri" panose="020F0502020204030204" pitchFamily="34" charset="0"/>
              </a:rPr>
              <a:t>DOCUMENT CONFIDENTIEL </a:t>
            </a:r>
          </a:p>
        </p:txBody>
      </p:sp>
      <p:sp>
        <p:nvSpPr>
          <p:cNvPr id="10" name="Espace réservé du numéro de diapositive 5">
            <a:extLst>
              <a:ext uri="{FF2B5EF4-FFF2-40B4-BE49-F238E27FC236}">
                <a16:creationId xmlns:a16="http://schemas.microsoft.com/office/drawing/2014/main" id="{BD759A5A-F1FC-4AAC-8605-AC31C333038D}"/>
              </a:ext>
            </a:extLst>
          </p:cNvPr>
          <p:cNvSpPr>
            <a:spLocks noGrp="1"/>
          </p:cNvSpPr>
          <p:nvPr>
            <p:ph type="sldNum" sz="quarter" idx="4"/>
          </p:nvPr>
        </p:nvSpPr>
        <p:spPr>
          <a:xfrm>
            <a:off x="8602982" y="4845362"/>
            <a:ext cx="252000" cy="252000"/>
          </a:xfrm>
          <a:prstGeom prst="rect">
            <a:avLst/>
          </a:prstGeom>
        </p:spPr>
        <p:txBody>
          <a:bodyPr vert="horz" lIns="0" tIns="0" rIns="0" bIns="0" rtlCol="0" anchor="ctr" anchorCtr="0"/>
          <a:lstStyle>
            <a:lvl1pPr algn="r">
              <a:defRPr sz="800" b="0">
                <a:solidFill>
                  <a:schemeClr val="accent1"/>
                </a:solidFill>
                <a:latin typeface="+mn-lt"/>
              </a:defRPr>
            </a:lvl1pPr>
          </a:lstStyle>
          <a:p>
            <a:fld id="{95249FB3-2D92-4B86-AF9E-9917563CAFD2}" type="slidenum">
              <a:rPr lang="fr-FR" smtClean="0"/>
              <a:pPr/>
              <a:t>‹N°›</a:t>
            </a:fld>
            <a:endParaRPr lang="fr-FR"/>
          </a:p>
        </p:txBody>
      </p:sp>
      <p:sp>
        <p:nvSpPr>
          <p:cNvPr id="11" name="Footer Placeholder 4">
            <a:extLst>
              <a:ext uri="{FF2B5EF4-FFF2-40B4-BE49-F238E27FC236}">
                <a16:creationId xmlns:a16="http://schemas.microsoft.com/office/drawing/2014/main" id="{9C5BF211-3122-4AF0-88D1-5224D2B20D01}"/>
              </a:ext>
            </a:extLst>
          </p:cNvPr>
          <p:cNvSpPr>
            <a:spLocks noGrp="1"/>
          </p:cNvSpPr>
          <p:nvPr>
            <p:ph type="ftr" sz="quarter" idx="12"/>
          </p:nvPr>
        </p:nvSpPr>
        <p:spPr>
          <a:xfrm>
            <a:off x="289018" y="4933262"/>
            <a:ext cx="4282982" cy="84639"/>
          </a:xfrm>
          <a:prstGeom prst="rect">
            <a:avLst/>
          </a:prstGeom>
        </p:spPr>
        <p:txBody>
          <a:bodyPr wrap="square" lIns="0" tIns="0" rIns="0" bIns="0">
            <a:spAutoFit/>
          </a:bodyPr>
          <a:lstStyle>
            <a:lvl1pPr>
              <a:defRPr sz="550">
                <a:solidFill>
                  <a:schemeClr val="accent1"/>
                </a:solidFill>
              </a:defRPr>
            </a:lvl1pPr>
          </a:lstStyle>
          <a:p>
            <a:r>
              <a:rPr lang="fr-FR">
                <a:solidFill>
                  <a:srgbClr val="26358C"/>
                </a:solidFill>
              </a:rPr>
              <a:t>IMPACT DU COVID-19 SUR LE MARCHE DES VINS ET SPIRITUEUX  / WEBINAR SECTORIEL ZONE</a:t>
            </a:r>
          </a:p>
        </p:txBody>
      </p:sp>
      <p:pic>
        <p:nvPicPr>
          <p:cNvPr id="9" name="Image 8" descr="Une image contenant objet, horloge&#10;&#10;Description générée automatiquement">
            <a:extLst>
              <a:ext uri="{FF2B5EF4-FFF2-40B4-BE49-F238E27FC236}">
                <a16:creationId xmlns:a16="http://schemas.microsoft.com/office/drawing/2014/main" id="{23335463-5335-4740-98FA-2ABBF952D8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7813" y="232141"/>
            <a:ext cx="637169" cy="492031"/>
          </a:xfrm>
          <a:prstGeom prst="rect">
            <a:avLst/>
          </a:prstGeom>
        </p:spPr>
      </p:pic>
      <p:pic>
        <p:nvPicPr>
          <p:cNvPr id="13" name="Image 12">
            <a:extLst>
              <a:ext uri="{FF2B5EF4-FFF2-40B4-BE49-F238E27FC236}">
                <a16:creationId xmlns:a16="http://schemas.microsoft.com/office/drawing/2014/main" id="{0EE39F67-B44C-4DAA-ABC8-1F1F05F22E84}"/>
              </a:ext>
            </a:extLst>
          </p:cNvPr>
          <p:cNvPicPr>
            <a:picLocks noChangeAspect="1"/>
          </p:cNvPicPr>
          <p:nvPr userDrawn="1"/>
        </p:nvPicPr>
        <p:blipFill>
          <a:blip r:embed="rId3"/>
          <a:stretch>
            <a:fillRect/>
          </a:stretch>
        </p:blipFill>
        <p:spPr>
          <a:xfrm>
            <a:off x="6732740" y="232141"/>
            <a:ext cx="1377501" cy="433699"/>
          </a:xfrm>
          <a:prstGeom prst="rect">
            <a:avLst/>
          </a:prstGeom>
        </p:spPr>
      </p:pic>
    </p:spTree>
    <p:extLst>
      <p:ext uri="{BB962C8B-B14F-4D97-AF65-F5344CB8AC3E}">
        <p14:creationId xmlns:p14="http://schemas.microsoft.com/office/powerpoint/2010/main" val="17727841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u 5">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09AE41-F278-4BF2-B3D9-B6699E715A1D}"/>
              </a:ext>
            </a:extLst>
          </p:cNvPr>
          <p:cNvSpPr>
            <a:spLocks noGrp="1"/>
          </p:cNvSpPr>
          <p:nvPr>
            <p:ph type="title" hasCustomPrompt="1"/>
          </p:nvPr>
        </p:nvSpPr>
        <p:spPr>
          <a:xfrm>
            <a:off x="289016" y="303352"/>
            <a:ext cx="6673034" cy="276999"/>
          </a:xfrm>
          <a:prstGeom prst="rect">
            <a:avLst/>
          </a:prstGeom>
        </p:spPr>
        <p:txBody>
          <a:bodyPr wrap="square" lIns="0" tIns="0" rIns="0" bIns="0" anchor="t" anchorCtr="0">
            <a:spAutoFit/>
          </a:bodyPr>
          <a:lstStyle>
            <a:lvl1pPr algn="l">
              <a:defRPr sz="1800" b="1">
                <a:solidFill>
                  <a:schemeClr val="accent1"/>
                </a:solidFill>
              </a:defRPr>
            </a:lvl1pPr>
          </a:lstStyle>
          <a:p>
            <a:r>
              <a:rPr lang="fr-FR"/>
              <a:t>MODIFIEZ LE STYLE DU TITRE</a:t>
            </a:r>
          </a:p>
        </p:txBody>
      </p:sp>
      <p:sp>
        <p:nvSpPr>
          <p:cNvPr id="3" name="Isosceles Triangle 2"/>
          <p:cNvSpPr/>
          <p:nvPr userDrawn="1"/>
        </p:nvSpPr>
        <p:spPr>
          <a:xfrm rot="16200000" flipV="1">
            <a:off x="-89315" y="321456"/>
            <a:ext cx="415790" cy="237161"/>
          </a:xfrm>
          <a:prstGeom prst="triangle">
            <a:avLst/>
          </a:prstGeom>
          <a:solidFill>
            <a:srgbClr val="4DEA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cxnSp>
        <p:nvCxnSpPr>
          <p:cNvPr id="25" name="Straight Connector 8">
            <a:extLst>
              <a:ext uri="{FF2B5EF4-FFF2-40B4-BE49-F238E27FC236}">
                <a16:creationId xmlns:a16="http://schemas.microsoft.com/office/drawing/2014/main" id="{4C3A1F4E-B866-4AD2-9D76-F35B4440FEFA}"/>
              </a:ext>
            </a:extLst>
          </p:cNvPr>
          <p:cNvCxnSpPr>
            <a:cxnSpLocks/>
          </p:cNvCxnSpPr>
          <p:nvPr userDrawn="1"/>
        </p:nvCxnSpPr>
        <p:spPr>
          <a:xfrm flipV="1">
            <a:off x="1594351" y="1006022"/>
            <a:ext cx="2" cy="3766275"/>
          </a:xfrm>
          <a:prstGeom prst="line">
            <a:avLst/>
          </a:prstGeom>
          <a:ln w="28575" cmpd="sng">
            <a:solidFill>
              <a:srgbClr val="E30613"/>
            </a:solidFill>
            <a:prstDash val="dash"/>
            <a:headEnd type="none"/>
            <a:tailEnd type="triangle" w="lg" len="med"/>
          </a:ln>
          <a:effectLst/>
        </p:spPr>
        <p:style>
          <a:lnRef idx="2">
            <a:schemeClr val="accent1"/>
          </a:lnRef>
          <a:fillRef idx="0">
            <a:schemeClr val="accent1"/>
          </a:fillRef>
          <a:effectRef idx="1">
            <a:schemeClr val="accent1"/>
          </a:effectRef>
          <a:fontRef idx="minor">
            <a:schemeClr val="tx1"/>
          </a:fontRef>
        </p:style>
      </p:cxnSp>
      <p:sp>
        <p:nvSpPr>
          <p:cNvPr id="34" name="Espace réservé du texte 33">
            <a:extLst>
              <a:ext uri="{FF2B5EF4-FFF2-40B4-BE49-F238E27FC236}">
                <a16:creationId xmlns:a16="http://schemas.microsoft.com/office/drawing/2014/main" id="{273C6557-2E6A-4A20-8441-DDB80890DF40}"/>
              </a:ext>
            </a:extLst>
          </p:cNvPr>
          <p:cNvSpPr>
            <a:spLocks noGrp="1"/>
          </p:cNvSpPr>
          <p:nvPr>
            <p:ph type="body" sz="quarter" idx="15" hasCustomPrompt="1"/>
          </p:nvPr>
        </p:nvSpPr>
        <p:spPr>
          <a:xfrm>
            <a:off x="1980000" y="1296000"/>
            <a:ext cx="6673013" cy="3485800"/>
          </a:xfrm>
          <a:prstGeom prst="rect">
            <a:avLst/>
          </a:prstGeom>
        </p:spPr>
        <p:txBody>
          <a:bodyPr lIns="0" tIns="0" rIns="0" bIns="0"/>
          <a:lstStyle>
            <a:lvl1pPr marL="180000" indent="-180000" algn="l">
              <a:spcBef>
                <a:spcPts val="0"/>
              </a:spcBef>
              <a:buClr>
                <a:schemeClr val="accent2"/>
              </a:buClr>
              <a:buFont typeface="Wingdings 3" panose="05040102010807070707" pitchFamily="18" charset="2"/>
              <a:buChar char="u"/>
              <a:defRPr sz="1100">
                <a:solidFill>
                  <a:schemeClr val="accent1"/>
                </a:solidFill>
              </a:defRPr>
            </a:lvl1pPr>
            <a:lvl2pPr marL="180000" indent="-180000" algn="l">
              <a:spcBef>
                <a:spcPts val="0"/>
              </a:spcBef>
              <a:buFont typeface="+mj-lt"/>
              <a:buAutoNum type="arabicPeriod"/>
              <a:defRPr sz="900" b="1">
                <a:solidFill>
                  <a:schemeClr val="accent1"/>
                </a:solidFill>
              </a:defRPr>
            </a:lvl2pPr>
            <a:lvl3pPr marL="270000" indent="-90000">
              <a:spcBef>
                <a:spcPts val="0"/>
              </a:spcBef>
              <a:defRPr sz="900">
                <a:solidFill>
                  <a:schemeClr val="accent1"/>
                </a:solidFill>
              </a:defRPr>
            </a:lvl3pPr>
            <a:lvl4pPr marL="360000" indent="-90000">
              <a:spcBef>
                <a:spcPts val="0"/>
              </a:spcBef>
              <a:buFont typeface="Arial" panose="020B0604020202020204" pitchFamily="34" charset="0"/>
              <a:buChar char="-"/>
              <a:defRPr sz="900">
                <a:solidFill>
                  <a:schemeClr val="accent1"/>
                </a:solidFill>
              </a:defRPr>
            </a:lvl4pPr>
            <a:lvl5pPr marL="176213" indent="0">
              <a:spcBef>
                <a:spcPts val="0"/>
              </a:spcBef>
              <a:buFontTx/>
              <a:buNone/>
              <a:defRPr sz="900" i="1">
                <a:solidFill>
                  <a:schemeClr val="accent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a:p>
            <a:pPr lvl="4"/>
            <a:endParaRPr lang="fr-FR"/>
          </a:p>
        </p:txBody>
      </p:sp>
      <p:sp>
        <p:nvSpPr>
          <p:cNvPr id="36" name="Espace réservé du texte 35">
            <a:extLst>
              <a:ext uri="{FF2B5EF4-FFF2-40B4-BE49-F238E27FC236}">
                <a16:creationId xmlns:a16="http://schemas.microsoft.com/office/drawing/2014/main" id="{2C3D023C-C2CE-4EC4-A9A0-FD5CBCE6D8DE}"/>
              </a:ext>
            </a:extLst>
          </p:cNvPr>
          <p:cNvSpPr>
            <a:spLocks noGrp="1"/>
          </p:cNvSpPr>
          <p:nvPr>
            <p:ph type="body" sz="quarter" idx="16"/>
          </p:nvPr>
        </p:nvSpPr>
        <p:spPr>
          <a:xfrm>
            <a:off x="290485" y="2518486"/>
            <a:ext cx="1303860" cy="2263313"/>
          </a:xfrm>
          <a:prstGeom prst="rect">
            <a:avLst/>
          </a:prstGeom>
        </p:spPr>
        <p:txBody>
          <a:bodyPr lIns="0" tIns="0" rIns="144000" bIns="0"/>
          <a:lstStyle>
            <a:lvl1pPr marL="0" indent="0">
              <a:spcBef>
                <a:spcPts val="0"/>
              </a:spcBef>
              <a:buFontTx/>
              <a:buNone/>
              <a:defRPr sz="900" b="0">
                <a:solidFill>
                  <a:schemeClr val="accent1"/>
                </a:solidFill>
              </a:defRPr>
            </a:lvl1pPr>
            <a:lvl2pPr marL="0" indent="0">
              <a:spcBef>
                <a:spcPts val="0"/>
              </a:spcBef>
              <a:buFontTx/>
              <a:buNone/>
              <a:defRPr sz="900">
                <a:solidFill>
                  <a:schemeClr val="accent1"/>
                </a:solidFill>
              </a:defRPr>
            </a:lvl2pPr>
            <a:lvl3pPr marL="0" indent="0">
              <a:spcBef>
                <a:spcPts val="0"/>
              </a:spcBef>
              <a:buFontTx/>
              <a:buNone/>
              <a:defRPr sz="900">
                <a:solidFill>
                  <a:schemeClr val="accent1"/>
                </a:solidFill>
              </a:defRPr>
            </a:lvl3pPr>
            <a:lvl4pPr marL="0" indent="0">
              <a:spcBef>
                <a:spcPts val="0"/>
              </a:spcBef>
              <a:buFontTx/>
              <a:buNone/>
              <a:defRPr sz="900">
                <a:solidFill>
                  <a:schemeClr val="accent1"/>
                </a:solidFill>
              </a:defRPr>
            </a:lvl4pPr>
            <a:lvl5pPr marL="0" indent="0">
              <a:spcBef>
                <a:spcPts val="0"/>
              </a:spcBef>
              <a:buFontTx/>
              <a:buNone/>
              <a:defRPr sz="900">
                <a:solidFill>
                  <a:schemeClr val="accent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9" name="Espace réservé du texte 38">
            <a:extLst>
              <a:ext uri="{FF2B5EF4-FFF2-40B4-BE49-F238E27FC236}">
                <a16:creationId xmlns:a16="http://schemas.microsoft.com/office/drawing/2014/main" id="{0DEC52BE-A5C3-4C71-B155-5203DE422D03}"/>
              </a:ext>
            </a:extLst>
          </p:cNvPr>
          <p:cNvSpPr>
            <a:spLocks noGrp="1"/>
          </p:cNvSpPr>
          <p:nvPr>
            <p:ph type="body" sz="quarter" idx="17" hasCustomPrompt="1"/>
          </p:nvPr>
        </p:nvSpPr>
        <p:spPr>
          <a:xfrm>
            <a:off x="289018" y="580789"/>
            <a:ext cx="6673034" cy="349250"/>
          </a:xfrm>
          <a:prstGeom prst="rect">
            <a:avLst/>
          </a:prstGeom>
        </p:spPr>
        <p:txBody>
          <a:bodyPr lIns="0" tIns="0" rIns="0" bIns="0"/>
          <a:lstStyle>
            <a:lvl1pPr marL="0" indent="0">
              <a:spcBef>
                <a:spcPts val="0"/>
              </a:spcBef>
              <a:buFontTx/>
              <a:buNone/>
              <a:defRPr sz="1100" b="1">
                <a:solidFill>
                  <a:schemeClr val="accent1"/>
                </a:solidFill>
              </a:defRPr>
            </a:lvl1pPr>
            <a:lvl2pPr marL="0" indent="0">
              <a:spcBef>
                <a:spcPts val="0"/>
              </a:spcBef>
              <a:buFontTx/>
              <a:buNone/>
              <a:defRPr sz="1100" b="1">
                <a:solidFill>
                  <a:schemeClr val="accent1"/>
                </a:solidFill>
              </a:defRPr>
            </a:lvl2pPr>
            <a:lvl3pPr marL="0" indent="0">
              <a:spcBef>
                <a:spcPts val="0"/>
              </a:spcBef>
              <a:buFontTx/>
              <a:buNone/>
              <a:defRPr sz="1100" b="1">
                <a:solidFill>
                  <a:schemeClr val="accent1"/>
                </a:solidFill>
              </a:defRPr>
            </a:lvl3pPr>
            <a:lvl4pPr marL="0" indent="0">
              <a:spcBef>
                <a:spcPts val="0"/>
              </a:spcBef>
              <a:buFontTx/>
              <a:buNone/>
              <a:defRPr sz="1100" b="1">
                <a:solidFill>
                  <a:schemeClr val="accent1"/>
                </a:solidFill>
              </a:defRPr>
            </a:lvl4pPr>
            <a:lvl5pPr marL="0" indent="0">
              <a:spcBef>
                <a:spcPts val="0"/>
              </a:spcBef>
              <a:buFontTx/>
              <a:buNone/>
              <a:defRPr sz="1100" b="1">
                <a:solidFill>
                  <a:schemeClr val="accent1"/>
                </a:solidFill>
              </a:defRPr>
            </a:lvl5pPr>
          </a:lstStyle>
          <a:p>
            <a:pPr lvl="0"/>
            <a:r>
              <a:rPr lang="fr-FR"/>
              <a:t>CLIQUEZ POUR MODIFIER LES STYLES DU TEXTE DU MASQUE</a:t>
            </a:r>
          </a:p>
        </p:txBody>
      </p:sp>
      <p:sp>
        <p:nvSpPr>
          <p:cNvPr id="14" name="Oval 10">
            <a:extLst>
              <a:ext uri="{FF2B5EF4-FFF2-40B4-BE49-F238E27FC236}">
                <a16:creationId xmlns:a16="http://schemas.microsoft.com/office/drawing/2014/main" id="{1C6A5377-C120-4C45-AB7F-7B9C750ECF66}"/>
              </a:ext>
            </a:extLst>
          </p:cNvPr>
          <p:cNvSpPr>
            <a:spLocks noChangeAspect="1"/>
          </p:cNvSpPr>
          <p:nvPr userDrawn="1"/>
        </p:nvSpPr>
        <p:spPr>
          <a:xfrm>
            <a:off x="1464765" y="2159395"/>
            <a:ext cx="252000" cy="252000"/>
          </a:xfrm>
          <a:prstGeom prst="ellipse">
            <a:avLst/>
          </a:prstGeom>
          <a:solidFill>
            <a:srgbClr val="E3061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E30613"/>
              </a:solidFill>
            </a:endParaRPr>
          </a:p>
        </p:txBody>
      </p:sp>
      <p:sp>
        <p:nvSpPr>
          <p:cNvPr id="15" name="ZoneTexte 14">
            <a:extLst>
              <a:ext uri="{FF2B5EF4-FFF2-40B4-BE49-F238E27FC236}">
                <a16:creationId xmlns:a16="http://schemas.microsoft.com/office/drawing/2014/main" id="{971C2E44-196F-400A-A178-A4D1FC98B49E}"/>
              </a:ext>
            </a:extLst>
          </p:cNvPr>
          <p:cNvSpPr txBox="1"/>
          <p:nvPr userDrawn="1"/>
        </p:nvSpPr>
        <p:spPr>
          <a:xfrm>
            <a:off x="289017" y="2159395"/>
            <a:ext cx="1305306" cy="252000"/>
          </a:xfrm>
          <a:prstGeom prst="rect">
            <a:avLst/>
          </a:prstGeom>
          <a:noFill/>
        </p:spPr>
        <p:txBody>
          <a:bodyPr wrap="square" lIns="0" tIns="0" rIns="0" bIns="0" rtlCol="0" anchor="ctr" anchorCtr="0">
            <a:noAutofit/>
          </a:bodyPr>
          <a:lstStyle/>
          <a:p>
            <a:r>
              <a:rPr lang="fr-FR" sz="1100" b="1">
                <a:solidFill>
                  <a:schemeClr val="accent2"/>
                </a:solidFill>
              </a:rPr>
              <a:t>PRÉREQUIS</a:t>
            </a:r>
          </a:p>
        </p:txBody>
      </p:sp>
      <p:sp>
        <p:nvSpPr>
          <p:cNvPr id="16" name="ZoneTexte 15">
            <a:extLst>
              <a:ext uri="{FF2B5EF4-FFF2-40B4-BE49-F238E27FC236}">
                <a16:creationId xmlns:a16="http://schemas.microsoft.com/office/drawing/2014/main" id="{E7C5C251-1D5E-4484-8D52-090DA40BF036}"/>
              </a:ext>
            </a:extLst>
          </p:cNvPr>
          <p:cNvSpPr txBox="1"/>
          <p:nvPr userDrawn="1"/>
        </p:nvSpPr>
        <p:spPr bwMode="auto">
          <a:xfrm>
            <a:off x="7427707" y="4933262"/>
            <a:ext cx="954303" cy="84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550" b="0" i="0" u="none" strike="noStrike" kern="1200" cap="none" spc="0" normalizeH="0" baseline="0" noProof="0">
                <a:ln>
                  <a:noFill/>
                </a:ln>
                <a:solidFill>
                  <a:srgbClr val="26358C"/>
                </a:solidFill>
                <a:effectLst/>
                <a:uLnTx/>
                <a:uFillTx/>
                <a:latin typeface="Arial" panose="020B0604020202020204"/>
                <a:ea typeface="+mn-ea"/>
                <a:cs typeface="Calibri" panose="020F0502020204030204" pitchFamily="34" charset="0"/>
              </a:rPr>
              <a:t>DOCUMENT CONFIDENTIEL </a:t>
            </a:r>
          </a:p>
        </p:txBody>
      </p:sp>
      <p:sp>
        <p:nvSpPr>
          <p:cNvPr id="18" name="Espace réservé du numéro de diapositive 5">
            <a:extLst>
              <a:ext uri="{FF2B5EF4-FFF2-40B4-BE49-F238E27FC236}">
                <a16:creationId xmlns:a16="http://schemas.microsoft.com/office/drawing/2014/main" id="{B14E609F-B204-4833-9B9E-E43EF5CC7304}"/>
              </a:ext>
            </a:extLst>
          </p:cNvPr>
          <p:cNvSpPr>
            <a:spLocks noGrp="1"/>
          </p:cNvSpPr>
          <p:nvPr>
            <p:ph type="sldNum" sz="quarter" idx="4"/>
          </p:nvPr>
        </p:nvSpPr>
        <p:spPr>
          <a:xfrm>
            <a:off x="8602982" y="4845362"/>
            <a:ext cx="252000" cy="252000"/>
          </a:xfrm>
          <a:prstGeom prst="rect">
            <a:avLst/>
          </a:prstGeom>
        </p:spPr>
        <p:txBody>
          <a:bodyPr vert="horz" lIns="0" tIns="0" rIns="0" bIns="0" rtlCol="0" anchor="ctr" anchorCtr="0"/>
          <a:lstStyle>
            <a:lvl1pPr algn="r">
              <a:defRPr sz="800" b="0">
                <a:solidFill>
                  <a:schemeClr val="accent1"/>
                </a:solidFill>
                <a:latin typeface="+mn-lt"/>
              </a:defRPr>
            </a:lvl1pPr>
          </a:lstStyle>
          <a:p>
            <a:fld id="{95249FB3-2D92-4B86-AF9E-9917563CAFD2}" type="slidenum">
              <a:rPr lang="fr-FR" smtClean="0"/>
              <a:pPr/>
              <a:t>‹N°›</a:t>
            </a:fld>
            <a:endParaRPr lang="fr-FR"/>
          </a:p>
        </p:txBody>
      </p:sp>
      <p:sp>
        <p:nvSpPr>
          <p:cNvPr id="20" name="Footer Placeholder 4">
            <a:extLst>
              <a:ext uri="{FF2B5EF4-FFF2-40B4-BE49-F238E27FC236}">
                <a16:creationId xmlns:a16="http://schemas.microsoft.com/office/drawing/2014/main" id="{817394A7-B817-44AF-9F4E-4EF6DB53DC56}"/>
              </a:ext>
            </a:extLst>
          </p:cNvPr>
          <p:cNvSpPr>
            <a:spLocks noGrp="1"/>
          </p:cNvSpPr>
          <p:nvPr>
            <p:ph type="ftr" sz="quarter" idx="12"/>
          </p:nvPr>
        </p:nvSpPr>
        <p:spPr>
          <a:xfrm>
            <a:off x="289018" y="4933262"/>
            <a:ext cx="4282982" cy="84639"/>
          </a:xfrm>
          <a:prstGeom prst="rect">
            <a:avLst/>
          </a:prstGeom>
        </p:spPr>
        <p:txBody>
          <a:bodyPr wrap="square" lIns="0" tIns="0" rIns="0" bIns="0">
            <a:spAutoFit/>
          </a:bodyPr>
          <a:lstStyle>
            <a:lvl1pPr>
              <a:defRPr sz="550">
                <a:solidFill>
                  <a:schemeClr val="accent1"/>
                </a:solidFill>
              </a:defRPr>
            </a:lvl1pPr>
          </a:lstStyle>
          <a:p>
            <a:r>
              <a:rPr lang="fr-FR">
                <a:solidFill>
                  <a:srgbClr val="26358C"/>
                </a:solidFill>
              </a:rPr>
              <a:t>IMPACT DU COVID-19 SUR LE MARCHE DES VINS ET SPIRITUEUX  / WEBINAR SECTORIEL ZONE</a:t>
            </a:r>
          </a:p>
        </p:txBody>
      </p:sp>
      <p:pic>
        <p:nvPicPr>
          <p:cNvPr id="17" name="Image 16" descr="Une image contenant objet, horloge&#10;&#10;Description générée automatiquement">
            <a:extLst>
              <a:ext uri="{FF2B5EF4-FFF2-40B4-BE49-F238E27FC236}">
                <a16:creationId xmlns:a16="http://schemas.microsoft.com/office/drawing/2014/main" id="{DBFC2F35-ADF3-44AA-B4D6-F4C0370525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7813" y="232141"/>
            <a:ext cx="637169" cy="492031"/>
          </a:xfrm>
          <a:prstGeom prst="rect">
            <a:avLst/>
          </a:prstGeom>
        </p:spPr>
      </p:pic>
      <p:pic>
        <p:nvPicPr>
          <p:cNvPr id="21" name="Image 20">
            <a:extLst>
              <a:ext uri="{FF2B5EF4-FFF2-40B4-BE49-F238E27FC236}">
                <a16:creationId xmlns:a16="http://schemas.microsoft.com/office/drawing/2014/main" id="{3BA3980A-5054-4A59-9169-D4A6ADA1352A}"/>
              </a:ext>
            </a:extLst>
          </p:cNvPr>
          <p:cNvPicPr>
            <a:picLocks noChangeAspect="1"/>
          </p:cNvPicPr>
          <p:nvPr userDrawn="1"/>
        </p:nvPicPr>
        <p:blipFill>
          <a:blip r:embed="rId3"/>
          <a:stretch>
            <a:fillRect/>
          </a:stretch>
        </p:blipFill>
        <p:spPr>
          <a:xfrm>
            <a:off x="6732740" y="232141"/>
            <a:ext cx="1377501" cy="433699"/>
          </a:xfrm>
          <a:prstGeom prst="rect">
            <a:avLst/>
          </a:prstGeom>
        </p:spPr>
      </p:pic>
    </p:spTree>
    <p:extLst>
      <p:ext uri="{BB962C8B-B14F-4D97-AF65-F5344CB8AC3E}">
        <p14:creationId xmlns:p14="http://schemas.microsoft.com/office/powerpoint/2010/main" val="20943550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enu 6">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09AE41-F278-4BF2-B3D9-B6699E715A1D}"/>
              </a:ext>
            </a:extLst>
          </p:cNvPr>
          <p:cNvSpPr>
            <a:spLocks noGrp="1"/>
          </p:cNvSpPr>
          <p:nvPr>
            <p:ph type="title" hasCustomPrompt="1"/>
          </p:nvPr>
        </p:nvSpPr>
        <p:spPr>
          <a:xfrm>
            <a:off x="289016" y="303352"/>
            <a:ext cx="6673034" cy="276999"/>
          </a:xfrm>
          <a:prstGeom prst="rect">
            <a:avLst/>
          </a:prstGeom>
        </p:spPr>
        <p:txBody>
          <a:bodyPr wrap="square" lIns="0" tIns="0" rIns="0" bIns="0" anchor="t" anchorCtr="0">
            <a:spAutoFit/>
          </a:bodyPr>
          <a:lstStyle>
            <a:lvl1pPr algn="l">
              <a:defRPr sz="1800" b="1">
                <a:solidFill>
                  <a:schemeClr val="accent1"/>
                </a:solidFill>
              </a:defRPr>
            </a:lvl1pPr>
          </a:lstStyle>
          <a:p>
            <a:r>
              <a:rPr lang="fr-FR"/>
              <a:t>MODIFIEZ LE STYLE DU TITRE</a:t>
            </a:r>
          </a:p>
        </p:txBody>
      </p:sp>
      <p:sp>
        <p:nvSpPr>
          <p:cNvPr id="3" name="Isosceles Triangle 2"/>
          <p:cNvSpPr/>
          <p:nvPr userDrawn="1"/>
        </p:nvSpPr>
        <p:spPr>
          <a:xfrm rot="16200000" flipV="1">
            <a:off x="-89315" y="321456"/>
            <a:ext cx="415790" cy="237161"/>
          </a:xfrm>
          <a:prstGeom prst="triangle">
            <a:avLst/>
          </a:prstGeom>
          <a:solidFill>
            <a:srgbClr val="4DEA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Espace réservé du texte 4">
            <a:extLst>
              <a:ext uri="{FF2B5EF4-FFF2-40B4-BE49-F238E27FC236}">
                <a16:creationId xmlns:a16="http://schemas.microsoft.com/office/drawing/2014/main" id="{196022A4-CB72-4425-AECB-6A6C901DDDA8}"/>
              </a:ext>
            </a:extLst>
          </p:cNvPr>
          <p:cNvSpPr>
            <a:spLocks noGrp="1"/>
          </p:cNvSpPr>
          <p:nvPr>
            <p:ph type="body" sz="quarter" idx="13"/>
          </p:nvPr>
        </p:nvSpPr>
        <p:spPr>
          <a:xfrm>
            <a:off x="289016" y="867600"/>
            <a:ext cx="8486775" cy="846386"/>
          </a:xfrm>
          <a:prstGeom prst="rect">
            <a:avLst/>
          </a:prstGeom>
        </p:spPr>
        <p:txBody>
          <a:bodyPr lIns="0" tIns="0" rIns="0" bIns="0">
            <a:spAutoFit/>
          </a:bodyPr>
          <a:lstStyle>
            <a:lvl1pPr marL="0" indent="0">
              <a:spcBef>
                <a:spcPts val="0"/>
              </a:spcBef>
              <a:buFontTx/>
              <a:buNone/>
              <a:defRPr sz="1100">
                <a:solidFill>
                  <a:schemeClr val="accent1"/>
                </a:solidFill>
              </a:defRPr>
            </a:lvl1pPr>
            <a:lvl2pPr marL="180000" indent="-180000">
              <a:spcBef>
                <a:spcPts val="0"/>
              </a:spcBef>
              <a:buClr>
                <a:schemeClr val="accent2"/>
              </a:buClr>
              <a:buFont typeface="Arial" panose="020B0604020202020204" pitchFamily="34" charset="0"/>
              <a:buChar char="•"/>
              <a:defRPr sz="1100">
                <a:solidFill>
                  <a:schemeClr val="accent1"/>
                </a:solidFill>
              </a:defRPr>
            </a:lvl2pPr>
            <a:lvl3pPr marL="0" indent="0">
              <a:spcBef>
                <a:spcPts val="0"/>
              </a:spcBef>
              <a:buFontTx/>
              <a:buNone/>
              <a:defRPr sz="1100">
                <a:solidFill>
                  <a:schemeClr val="accent1"/>
                </a:solidFill>
              </a:defRPr>
            </a:lvl3pPr>
            <a:lvl4pPr marL="0" indent="0">
              <a:spcBef>
                <a:spcPts val="0"/>
              </a:spcBef>
              <a:buFontTx/>
              <a:buNone/>
              <a:defRPr sz="1100">
                <a:solidFill>
                  <a:schemeClr val="accent1"/>
                </a:solidFill>
              </a:defRPr>
            </a:lvl4pPr>
            <a:lvl5pPr marL="0" indent="0">
              <a:spcBef>
                <a:spcPts val="0"/>
              </a:spcBef>
              <a:buFontTx/>
              <a:buNone/>
              <a:defRPr sz="1100">
                <a:solidFill>
                  <a:schemeClr val="accent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ZoneTexte 7">
            <a:extLst>
              <a:ext uri="{FF2B5EF4-FFF2-40B4-BE49-F238E27FC236}">
                <a16:creationId xmlns:a16="http://schemas.microsoft.com/office/drawing/2014/main" id="{620E15B4-566C-4363-BCE4-FF9610BC666D}"/>
              </a:ext>
            </a:extLst>
          </p:cNvPr>
          <p:cNvSpPr txBox="1"/>
          <p:nvPr userDrawn="1"/>
        </p:nvSpPr>
        <p:spPr bwMode="auto">
          <a:xfrm>
            <a:off x="7427707" y="4933262"/>
            <a:ext cx="954303" cy="84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550" b="0" i="0" u="none" strike="noStrike" kern="1200" cap="none" spc="0" normalizeH="0" baseline="0" noProof="0">
                <a:ln>
                  <a:noFill/>
                </a:ln>
                <a:solidFill>
                  <a:srgbClr val="26358C"/>
                </a:solidFill>
                <a:effectLst/>
                <a:uLnTx/>
                <a:uFillTx/>
                <a:latin typeface="Arial" panose="020B0604020202020204"/>
                <a:ea typeface="+mn-ea"/>
                <a:cs typeface="Calibri" panose="020F0502020204030204" pitchFamily="34" charset="0"/>
              </a:rPr>
              <a:t>DOCUMENT CONFIDENTIEL </a:t>
            </a:r>
          </a:p>
        </p:txBody>
      </p:sp>
      <p:sp>
        <p:nvSpPr>
          <p:cNvPr id="10" name="Espace réservé du numéro de diapositive 5">
            <a:extLst>
              <a:ext uri="{FF2B5EF4-FFF2-40B4-BE49-F238E27FC236}">
                <a16:creationId xmlns:a16="http://schemas.microsoft.com/office/drawing/2014/main" id="{A7E62D91-3CE9-4514-8510-F6586CC9C982}"/>
              </a:ext>
            </a:extLst>
          </p:cNvPr>
          <p:cNvSpPr>
            <a:spLocks noGrp="1"/>
          </p:cNvSpPr>
          <p:nvPr>
            <p:ph type="sldNum" sz="quarter" idx="4"/>
          </p:nvPr>
        </p:nvSpPr>
        <p:spPr>
          <a:xfrm>
            <a:off x="8602982" y="4845362"/>
            <a:ext cx="252000" cy="252000"/>
          </a:xfrm>
          <a:prstGeom prst="rect">
            <a:avLst/>
          </a:prstGeom>
        </p:spPr>
        <p:txBody>
          <a:bodyPr vert="horz" lIns="0" tIns="0" rIns="0" bIns="0" rtlCol="0" anchor="ctr" anchorCtr="0"/>
          <a:lstStyle>
            <a:lvl1pPr algn="r">
              <a:defRPr sz="800" b="0">
                <a:solidFill>
                  <a:schemeClr val="accent1"/>
                </a:solidFill>
                <a:latin typeface="+mn-lt"/>
              </a:defRPr>
            </a:lvl1pPr>
          </a:lstStyle>
          <a:p>
            <a:fld id="{95249FB3-2D92-4B86-AF9E-9917563CAFD2}" type="slidenum">
              <a:rPr lang="fr-FR" smtClean="0"/>
              <a:pPr/>
              <a:t>‹N°›</a:t>
            </a:fld>
            <a:endParaRPr lang="fr-FR"/>
          </a:p>
        </p:txBody>
      </p:sp>
      <p:sp>
        <p:nvSpPr>
          <p:cNvPr id="12" name="Footer Placeholder 4">
            <a:extLst>
              <a:ext uri="{FF2B5EF4-FFF2-40B4-BE49-F238E27FC236}">
                <a16:creationId xmlns:a16="http://schemas.microsoft.com/office/drawing/2014/main" id="{2102C2FA-9E0C-46C8-9069-AE765839BA7B}"/>
              </a:ext>
            </a:extLst>
          </p:cNvPr>
          <p:cNvSpPr>
            <a:spLocks noGrp="1"/>
          </p:cNvSpPr>
          <p:nvPr>
            <p:ph type="ftr" sz="quarter" idx="12"/>
          </p:nvPr>
        </p:nvSpPr>
        <p:spPr>
          <a:xfrm>
            <a:off x="289018" y="4933262"/>
            <a:ext cx="4282982" cy="84639"/>
          </a:xfrm>
          <a:prstGeom prst="rect">
            <a:avLst/>
          </a:prstGeom>
        </p:spPr>
        <p:txBody>
          <a:bodyPr wrap="square" lIns="0" tIns="0" rIns="0" bIns="0">
            <a:spAutoFit/>
          </a:bodyPr>
          <a:lstStyle>
            <a:lvl1pPr>
              <a:defRPr sz="550">
                <a:solidFill>
                  <a:schemeClr val="accent1"/>
                </a:solidFill>
              </a:defRPr>
            </a:lvl1pPr>
          </a:lstStyle>
          <a:p>
            <a:r>
              <a:rPr lang="fr-FR">
                <a:solidFill>
                  <a:srgbClr val="26358C"/>
                </a:solidFill>
              </a:rPr>
              <a:t>IMPACT DU COVID-19 SUR LE MARCHE DES VINS ET SPIRITUEUX  / WEBINAR SECTORIEL ZONE Royaume-Uni ET </a:t>
            </a:r>
          </a:p>
        </p:txBody>
      </p:sp>
      <p:pic>
        <p:nvPicPr>
          <p:cNvPr id="13" name="Image 12" descr="Une image contenant objet, horloge&#10;&#10;Description générée automatiquement">
            <a:extLst>
              <a:ext uri="{FF2B5EF4-FFF2-40B4-BE49-F238E27FC236}">
                <a16:creationId xmlns:a16="http://schemas.microsoft.com/office/drawing/2014/main" id="{47D217D8-88EF-408E-8138-8513DF6D5E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7813" y="232141"/>
            <a:ext cx="637169" cy="492031"/>
          </a:xfrm>
          <a:prstGeom prst="rect">
            <a:avLst/>
          </a:prstGeom>
        </p:spPr>
      </p:pic>
      <p:pic>
        <p:nvPicPr>
          <p:cNvPr id="14" name="Image 13">
            <a:extLst>
              <a:ext uri="{FF2B5EF4-FFF2-40B4-BE49-F238E27FC236}">
                <a16:creationId xmlns:a16="http://schemas.microsoft.com/office/drawing/2014/main" id="{8A212E14-8DBB-4201-AB30-FDB3F26EBC99}"/>
              </a:ext>
            </a:extLst>
          </p:cNvPr>
          <p:cNvPicPr>
            <a:picLocks noChangeAspect="1"/>
          </p:cNvPicPr>
          <p:nvPr userDrawn="1"/>
        </p:nvPicPr>
        <p:blipFill>
          <a:blip r:embed="rId3"/>
          <a:stretch>
            <a:fillRect/>
          </a:stretch>
        </p:blipFill>
        <p:spPr>
          <a:xfrm>
            <a:off x="6732740" y="179047"/>
            <a:ext cx="1377501" cy="433699"/>
          </a:xfrm>
          <a:prstGeom prst="rect">
            <a:avLst/>
          </a:prstGeom>
        </p:spPr>
      </p:pic>
    </p:spTree>
    <p:extLst>
      <p:ext uri="{BB962C8B-B14F-4D97-AF65-F5344CB8AC3E}">
        <p14:creationId xmlns:p14="http://schemas.microsoft.com/office/powerpoint/2010/main" val="38144190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u 7">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09AE41-F278-4BF2-B3D9-B6699E715A1D}"/>
              </a:ext>
            </a:extLst>
          </p:cNvPr>
          <p:cNvSpPr>
            <a:spLocks noGrp="1"/>
          </p:cNvSpPr>
          <p:nvPr>
            <p:ph type="title" hasCustomPrompt="1"/>
          </p:nvPr>
        </p:nvSpPr>
        <p:spPr>
          <a:xfrm>
            <a:off x="289016" y="303352"/>
            <a:ext cx="6673034" cy="276999"/>
          </a:xfrm>
          <a:prstGeom prst="rect">
            <a:avLst/>
          </a:prstGeom>
        </p:spPr>
        <p:txBody>
          <a:bodyPr wrap="square" lIns="0" tIns="0" rIns="0" bIns="0" anchor="t" anchorCtr="0">
            <a:spAutoFit/>
          </a:bodyPr>
          <a:lstStyle>
            <a:lvl1pPr algn="l">
              <a:defRPr sz="1800" b="1">
                <a:solidFill>
                  <a:schemeClr val="accent1"/>
                </a:solidFill>
              </a:defRPr>
            </a:lvl1pPr>
          </a:lstStyle>
          <a:p>
            <a:r>
              <a:rPr lang="fr-FR"/>
              <a:t>MODIFIEZ LE STYLE DU TITRE</a:t>
            </a:r>
          </a:p>
        </p:txBody>
      </p:sp>
      <p:sp>
        <p:nvSpPr>
          <p:cNvPr id="3" name="Isosceles Triangle 2"/>
          <p:cNvSpPr/>
          <p:nvPr userDrawn="1"/>
        </p:nvSpPr>
        <p:spPr>
          <a:xfrm rot="16200000" flipV="1">
            <a:off x="-89315" y="321456"/>
            <a:ext cx="415790" cy="237161"/>
          </a:xfrm>
          <a:prstGeom prst="triangle">
            <a:avLst/>
          </a:prstGeom>
          <a:solidFill>
            <a:srgbClr val="4DEA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Espace réservé du texte 4">
            <a:extLst>
              <a:ext uri="{FF2B5EF4-FFF2-40B4-BE49-F238E27FC236}">
                <a16:creationId xmlns:a16="http://schemas.microsoft.com/office/drawing/2014/main" id="{196022A4-CB72-4425-AECB-6A6C901DDDA8}"/>
              </a:ext>
            </a:extLst>
          </p:cNvPr>
          <p:cNvSpPr>
            <a:spLocks noGrp="1"/>
          </p:cNvSpPr>
          <p:nvPr>
            <p:ph type="body" sz="quarter" idx="13"/>
          </p:nvPr>
        </p:nvSpPr>
        <p:spPr>
          <a:xfrm>
            <a:off x="318934" y="2160000"/>
            <a:ext cx="3420000" cy="923330"/>
          </a:xfrm>
          <a:prstGeom prst="rect">
            <a:avLst/>
          </a:prstGeom>
        </p:spPr>
        <p:txBody>
          <a:bodyPr wrap="square" lIns="0" tIns="0" rIns="0" bIns="0">
            <a:spAutoFit/>
          </a:bodyPr>
          <a:lstStyle>
            <a:lvl1pPr marL="0" indent="0" algn="just">
              <a:spcBef>
                <a:spcPts val="0"/>
              </a:spcBef>
              <a:spcAft>
                <a:spcPts val="600"/>
              </a:spcAft>
              <a:buFontTx/>
              <a:buNone/>
              <a:defRPr sz="1100">
                <a:solidFill>
                  <a:schemeClr val="accent2"/>
                </a:solidFill>
              </a:defRPr>
            </a:lvl1pPr>
            <a:lvl2pPr marL="360000" indent="-180000" algn="just">
              <a:spcBef>
                <a:spcPts val="0"/>
              </a:spcBef>
              <a:buClr>
                <a:schemeClr val="accent2"/>
              </a:buClr>
              <a:buFont typeface="Arial" panose="020B0604020202020204" pitchFamily="34" charset="0"/>
              <a:buChar char="•"/>
              <a:defRPr sz="1100">
                <a:solidFill>
                  <a:schemeClr val="accent1"/>
                </a:solidFill>
              </a:defRPr>
            </a:lvl2pPr>
            <a:lvl3pPr marL="0" indent="0" algn="just">
              <a:spcBef>
                <a:spcPts val="0"/>
              </a:spcBef>
              <a:buFontTx/>
              <a:buNone/>
              <a:defRPr sz="1100">
                <a:solidFill>
                  <a:schemeClr val="accent1"/>
                </a:solidFill>
              </a:defRPr>
            </a:lvl3pPr>
            <a:lvl4pPr marL="0" indent="0" algn="just">
              <a:spcBef>
                <a:spcPts val="0"/>
              </a:spcBef>
              <a:buFontTx/>
              <a:buNone/>
              <a:defRPr sz="1100">
                <a:solidFill>
                  <a:schemeClr val="accent1"/>
                </a:solidFill>
              </a:defRPr>
            </a:lvl4pPr>
            <a:lvl5pPr marL="0" indent="0" algn="just">
              <a:spcBef>
                <a:spcPts val="0"/>
              </a:spcBef>
              <a:buFontTx/>
              <a:buNone/>
              <a:defRPr sz="1100">
                <a:solidFill>
                  <a:schemeClr val="accent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texte 5">
            <a:extLst>
              <a:ext uri="{FF2B5EF4-FFF2-40B4-BE49-F238E27FC236}">
                <a16:creationId xmlns:a16="http://schemas.microsoft.com/office/drawing/2014/main" id="{5579753D-C316-478F-9FB0-7DA4837CB7C3}"/>
              </a:ext>
            </a:extLst>
          </p:cNvPr>
          <p:cNvSpPr>
            <a:spLocks noGrp="1"/>
          </p:cNvSpPr>
          <p:nvPr>
            <p:ph type="body" sz="quarter" idx="14"/>
          </p:nvPr>
        </p:nvSpPr>
        <p:spPr>
          <a:xfrm>
            <a:off x="289015" y="1224000"/>
            <a:ext cx="8516693" cy="246221"/>
          </a:xfrm>
          <a:prstGeom prst="rect">
            <a:avLst/>
          </a:prstGeom>
        </p:spPr>
        <p:txBody>
          <a:bodyPr wrap="square" lIns="0" tIns="0" rIns="0" bIns="0">
            <a:spAutoFit/>
          </a:bodyPr>
          <a:lstStyle>
            <a:lvl1pPr marL="0" indent="0">
              <a:spcBef>
                <a:spcPts val="0"/>
              </a:spcBef>
              <a:buFontTx/>
              <a:buNone/>
              <a:defRPr sz="1600" b="1" i="0">
                <a:solidFill>
                  <a:schemeClr val="accent1"/>
                </a:solidFill>
              </a:defRPr>
            </a:lvl1pPr>
            <a:lvl2pPr marL="0" indent="0">
              <a:spcBef>
                <a:spcPts val="0"/>
              </a:spcBef>
              <a:buFontTx/>
              <a:buNone/>
              <a:defRPr sz="1600">
                <a:solidFill>
                  <a:schemeClr val="accent1"/>
                </a:solidFill>
              </a:defRPr>
            </a:lvl2pPr>
            <a:lvl3pPr marL="0" indent="0">
              <a:spcBef>
                <a:spcPts val="0"/>
              </a:spcBef>
              <a:buFontTx/>
              <a:buNone/>
              <a:defRPr sz="1600">
                <a:solidFill>
                  <a:schemeClr val="accent1"/>
                </a:solidFill>
              </a:defRPr>
            </a:lvl3pPr>
            <a:lvl4pPr marL="0" indent="0">
              <a:spcBef>
                <a:spcPts val="0"/>
              </a:spcBef>
              <a:buFontTx/>
              <a:buNone/>
              <a:defRPr sz="1600">
                <a:solidFill>
                  <a:schemeClr val="accent1"/>
                </a:solidFill>
              </a:defRPr>
            </a:lvl4pPr>
            <a:lvl5pPr marL="0" indent="0">
              <a:spcBef>
                <a:spcPts val="0"/>
              </a:spcBef>
              <a:buFontTx/>
              <a:buNone/>
              <a:defRPr sz="1600">
                <a:solidFill>
                  <a:schemeClr val="accent1"/>
                </a:solidFill>
              </a:defRPr>
            </a:lvl5pPr>
          </a:lstStyle>
          <a:p>
            <a:pPr lvl="0"/>
            <a:r>
              <a:rPr lang="fr-FR"/>
              <a:t>Cliquez pour modifier les styles du texte du masque</a:t>
            </a:r>
          </a:p>
        </p:txBody>
      </p:sp>
      <p:sp>
        <p:nvSpPr>
          <p:cNvPr id="9" name="ZoneTexte 8">
            <a:extLst>
              <a:ext uri="{FF2B5EF4-FFF2-40B4-BE49-F238E27FC236}">
                <a16:creationId xmlns:a16="http://schemas.microsoft.com/office/drawing/2014/main" id="{3A1DE034-0BAA-4B1F-900A-C4712DBB0025}"/>
              </a:ext>
            </a:extLst>
          </p:cNvPr>
          <p:cNvSpPr txBox="1"/>
          <p:nvPr userDrawn="1"/>
        </p:nvSpPr>
        <p:spPr bwMode="auto">
          <a:xfrm>
            <a:off x="7427707" y="4933262"/>
            <a:ext cx="954303" cy="84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550" b="0" i="0" u="none" strike="noStrike" kern="1200" cap="none" spc="0" normalizeH="0" baseline="0" noProof="0">
                <a:ln>
                  <a:noFill/>
                </a:ln>
                <a:solidFill>
                  <a:srgbClr val="26358C"/>
                </a:solidFill>
                <a:effectLst/>
                <a:uLnTx/>
                <a:uFillTx/>
                <a:latin typeface="Arial" panose="020B0604020202020204"/>
                <a:ea typeface="+mn-ea"/>
                <a:cs typeface="Calibri" panose="020F0502020204030204" pitchFamily="34" charset="0"/>
              </a:rPr>
              <a:t>DOCUMENT CONFIDENTIEL </a:t>
            </a:r>
          </a:p>
        </p:txBody>
      </p:sp>
      <p:sp>
        <p:nvSpPr>
          <p:cNvPr id="11" name="Espace réservé du numéro de diapositive 5">
            <a:extLst>
              <a:ext uri="{FF2B5EF4-FFF2-40B4-BE49-F238E27FC236}">
                <a16:creationId xmlns:a16="http://schemas.microsoft.com/office/drawing/2014/main" id="{C147E1FD-159A-4B88-84EB-99FA629C8FA1}"/>
              </a:ext>
            </a:extLst>
          </p:cNvPr>
          <p:cNvSpPr>
            <a:spLocks noGrp="1"/>
          </p:cNvSpPr>
          <p:nvPr>
            <p:ph type="sldNum" sz="quarter" idx="4"/>
          </p:nvPr>
        </p:nvSpPr>
        <p:spPr>
          <a:xfrm>
            <a:off x="8602982" y="4845362"/>
            <a:ext cx="252000" cy="252000"/>
          </a:xfrm>
          <a:prstGeom prst="rect">
            <a:avLst/>
          </a:prstGeom>
        </p:spPr>
        <p:txBody>
          <a:bodyPr vert="horz" lIns="0" tIns="0" rIns="0" bIns="0" rtlCol="0" anchor="ctr" anchorCtr="0"/>
          <a:lstStyle>
            <a:lvl1pPr algn="r">
              <a:defRPr sz="800" b="0">
                <a:solidFill>
                  <a:schemeClr val="accent1"/>
                </a:solidFill>
                <a:latin typeface="+mn-lt"/>
              </a:defRPr>
            </a:lvl1pPr>
          </a:lstStyle>
          <a:p>
            <a:fld id="{95249FB3-2D92-4B86-AF9E-9917563CAFD2}" type="slidenum">
              <a:rPr lang="fr-FR" smtClean="0"/>
              <a:pPr/>
              <a:t>‹N°›</a:t>
            </a:fld>
            <a:endParaRPr lang="fr-FR"/>
          </a:p>
        </p:txBody>
      </p:sp>
      <p:sp>
        <p:nvSpPr>
          <p:cNvPr id="13" name="Footer Placeholder 4">
            <a:extLst>
              <a:ext uri="{FF2B5EF4-FFF2-40B4-BE49-F238E27FC236}">
                <a16:creationId xmlns:a16="http://schemas.microsoft.com/office/drawing/2014/main" id="{B0A8DC5A-191F-42BF-9B7D-5462E7EF690C}"/>
              </a:ext>
            </a:extLst>
          </p:cNvPr>
          <p:cNvSpPr>
            <a:spLocks noGrp="1"/>
          </p:cNvSpPr>
          <p:nvPr>
            <p:ph type="ftr" sz="quarter" idx="12"/>
          </p:nvPr>
        </p:nvSpPr>
        <p:spPr>
          <a:xfrm>
            <a:off x="289018" y="4933262"/>
            <a:ext cx="4282982" cy="84639"/>
          </a:xfrm>
          <a:prstGeom prst="rect">
            <a:avLst/>
          </a:prstGeom>
        </p:spPr>
        <p:txBody>
          <a:bodyPr wrap="square" lIns="0" tIns="0" rIns="0" bIns="0">
            <a:spAutoFit/>
          </a:bodyPr>
          <a:lstStyle>
            <a:lvl1pPr>
              <a:defRPr sz="550">
                <a:solidFill>
                  <a:schemeClr val="accent1"/>
                </a:solidFill>
              </a:defRPr>
            </a:lvl1pPr>
          </a:lstStyle>
          <a:p>
            <a:r>
              <a:rPr lang="fr-FR">
                <a:solidFill>
                  <a:srgbClr val="26358C"/>
                </a:solidFill>
              </a:rPr>
              <a:t>IMPACT DU COVID-19 SUR LE MARCHE DES VINS ET SPIRITUEUX  / WEBINAR SECTORIEL ZONE</a:t>
            </a:r>
          </a:p>
        </p:txBody>
      </p:sp>
      <p:pic>
        <p:nvPicPr>
          <p:cNvPr id="14" name="Image 13" descr="Une image contenant objet, horloge&#10;&#10;Description générée automatiquement">
            <a:extLst>
              <a:ext uri="{FF2B5EF4-FFF2-40B4-BE49-F238E27FC236}">
                <a16:creationId xmlns:a16="http://schemas.microsoft.com/office/drawing/2014/main" id="{87F2948B-E6F5-4580-903F-379E58A52D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7813" y="232141"/>
            <a:ext cx="637169" cy="492031"/>
          </a:xfrm>
          <a:prstGeom prst="rect">
            <a:avLst/>
          </a:prstGeom>
        </p:spPr>
      </p:pic>
      <p:pic>
        <p:nvPicPr>
          <p:cNvPr id="15" name="Image 14">
            <a:extLst>
              <a:ext uri="{FF2B5EF4-FFF2-40B4-BE49-F238E27FC236}">
                <a16:creationId xmlns:a16="http://schemas.microsoft.com/office/drawing/2014/main" id="{FF8472E8-BFFC-4140-8766-B016A2CCF1B6}"/>
              </a:ext>
            </a:extLst>
          </p:cNvPr>
          <p:cNvPicPr>
            <a:picLocks noChangeAspect="1"/>
          </p:cNvPicPr>
          <p:nvPr userDrawn="1"/>
        </p:nvPicPr>
        <p:blipFill>
          <a:blip r:embed="rId3"/>
          <a:stretch>
            <a:fillRect/>
          </a:stretch>
        </p:blipFill>
        <p:spPr>
          <a:xfrm>
            <a:off x="6732740" y="232141"/>
            <a:ext cx="1377501" cy="433699"/>
          </a:xfrm>
          <a:prstGeom prst="rect">
            <a:avLst/>
          </a:prstGeom>
        </p:spPr>
      </p:pic>
    </p:spTree>
    <p:extLst>
      <p:ext uri="{BB962C8B-B14F-4D97-AF65-F5344CB8AC3E}">
        <p14:creationId xmlns:p14="http://schemas.microsoft.com/office/powerpoint/2010/main" val="13367945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enu 8">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09AE41-F278-4BF2-B3D9-B6699E715A1D}"/>
              </a:ext>
            </a:extLst>
          </p:cNvPr>
          <p:cNvSpPr>
            <a:spLocks noGrp="1"/>
          </p:cNvSpPr>
          <p:nvPr>
            <p:ph type="title" hasCustomPrompt="1"/>
          </p:nvPr>
        </p:nvSpPr>
        <p:spPr>
          <a:xfrm>
            <a:off x="289016" y="303352"/>
            <a:ext cx="6673034" cy="276999"/>
          </a:xfrm>
          <a:prstGeom prst="rect">
            <a:avLst/>
          </a:prstGeom>
        </p:spPr>
        <p:txBody>
          <a:bodyPr wrap="square" lIns="0" tIns="0" rIns="0" bIns="0" anchor="t" anchorCtr="0">
            <a:spAutoFit/>
          </a:bodyPr>
          <a:lstStyle>
            <a:lvl1pPr algn="l">
              <a:defRPr sz="1800" b="1">
                <a:solidFill>
                  <a:schemeClr val="accent1"/>
                </a:solidFill>
              </a:defRPr>
            </a:lvl1pPr>
          </a:lstStyle>
          <a:p>
            <a:r>
              <a:rPr lang="fr-FR"/>
              <a:t>MODIFIEZ LE STYLE DU TITRE</a:t>
            </a:r>
          </a:p>
        </p:txBody>
      </p:sp>
      <p:sp>
        <p:nvSpPr>
          <p:cNvPr id="3" name="Isosceles Triangle 2"/>
          <p:cNvSpPr/>
          <p:nvPr userDrawn="1"/>
        </p:nvSpPr>
        <p:spPr>
          <a:xfrm rot="16200000" flipV="1">
            <a:off x="-89315" y="321456"/>
            <a:ext cx="415790" cy="237161"/>
          </a:xfrm>
          <a:prstGeom prst="triangle">
            <a:avLst/>
          </a:prstGeom>
          <a:solidFill>
            <a:srgbClr val="4DEA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Espace réservé du texte 4">
            <a:extLst>
              <a:ext uri="{FF2B5EF4-FFF2-40B4-BE49-F238E27FC236}">
                <a16:creationId xmlns:a16="http://schemas.microsoft.com/office/drawing/2014/main" id="{196022A4-CB72-4425-AECB-6A6C901DDDA8}"/>
              </a:ext>
            </a:extLst>
          </p:cNvPr>
          <p:cNvSpPr>
            <a:spLocks noGrp="1"/>
          </p:cNvSpPr>
          <p:nvPr>
            <p:ph type="body" sz="quarter" idx="13" hasCustomPrompt="1"/>
          </p:nvPr>
        </p:nvSpPr>
        <p:spPr>
          <a:xfrm>
            <a:off x="289017" y="867600"/>
            <a:ext cx="6673034" cy="907941"/>
          </a:xfrm>
          <a:prstGeom prst="rect">
            <a:avLst/>
          </a:prstGeom>
        </p:spPr>
        <p:txBody>
          <a:bodyPr wrap="square" lIns="0" tIns="0" rIns="0" bIns="0">
            <a:spAutoFit/>
          </a:bodyPr>
          <a:lstStyle>
            <a:lvl1pPr marL="0" indent="0">
              <a:spcBef>
                <a:spcPts val="0"/>
              </a:spcBef>
              <a:buFontTx/>
              <a:buNone/>
              <a:defRPr sz="1100" b="1">
                <a:solidFill>
                  <a:schemeClr val="accent1"/>
                </a:solidFill>
              </a:defRPr>
            </a:lvl1pPr>
            <a:lvl2pPr marL="180000" indent="-180000">
              <a:spcBef>
                <a:spcPts val="600"/>
              </a:spcBef>
              <a:buClr>
                <a:schemeClr val="accent2"/>
              </a:buClr>
              <a:buFont typeface="Arial" panose="020B0604020202020204" pitchFamily="34" charset="0"/>
              <a:buChar char="•"/>
              <a:defRPr sz="1100" b="1">
                <a:solidFill>
                  <a:schemeClr val="accent2"/>
                </a:solidFill>
              </a:defRPr>
            </a:lvl2pPr>
            <a:lvl3pPr marL="0" indent="0">
              <a:spcBef>
                <a:spcPts val="600"/>
              </a:spcBef>
              <a:buFontTx/>
              <a:buNone/>
              <a:defRPr sz="900">
                <a:solidFill>
                  <a:schemeClr val="accent1"/>
                </a:solidFill>
              </a:defRPr>
            </a:lvl3pPr>
            <a:lvl4pPr marL="0" indent="0">
              <a:spcBef>
                <a:spcPts val="0"/>
              </a:spcBef>
              <a:buFontTx/>
              <a:buNone/>
              <a:defRPr sz="900">
                <a:solidFill>
                  <a:schemeClr val="accent1"/>
                </a:solidFill>
              </a:defRPr>
            </a:lvl4pPr>
            <a:lvl5pPr marL="0" indent="0">
              <a:spcBef>
                <a:spcPts val="0"/>
              </a:spcBef>
              <a:buFontTx/>
              <a:buNone/>
              <a:defRPr sz="900">
                <a:solidFill>
                  <a:schemeClr val="accent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ZoneTexte 7">
            <a:extLst>
              <a:ext uri="{FF2B5EF4-FFF2-40B4-BE49-F238E27FC236}">
                <a16:creationId xmlns:a16="http://schemas.microsoft.com/office/drawing/2014/main" id="{69BB7290-CFE8-4F7E-B0BB-393F821E4E0D}"/>
              </a:ext>
            </a:extLst>
          </p:cNvPr>
          <p:cNvSpPr txBox="1"/>
          <p:nvPr userDrawn="1"/>
        </p:nvSpPr>
        <p:spPr bwMode="auto">
          <a:xfrm>
            <a:off x="7427707" y="4933262"/>
            <a:ext cx="954303" cy="84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550" b="0" i="0" u="none" strike="noStrike" kern="1200" cap="none" spc="0" normalizeH="0" baseline="0" noProof="0">
                <a:ln>
                  <a:noFill/>
                </a:ln>
                <a:solidFill>
                  <a:srgbClr val="26358C"/>
                </a:solidFill>
                <a:effectLst/>
                <a:uLnTx/>
                <a:uFillTx/>
                <a:latin typeface="Arial" panose="020B0604020202020204"/>
                <a:ea typeface="+mn-ea"/>
                <a:cs typeface="Calibri" panose="020F0502020204030204" pitchFamily="34" charset="0"/>
              </a:rPr>
              <a:t>DOCUMENT CONFIDENTIEL </a:t>
            </a:r>
          </a:p>
        </p:txBody>
      </p:sp>
      <p:sp>
        <p:nvSpPr>
          <p:cNvPr id="10" name="Espace réservé du numéro de diapositive 5">
            <a:extLst>
              <a:ext uri="{FF2B5EF4-FFF2-40B4-BE49-F238E27FC236}">
                <a16:creationId xmlns:a16="http://schemas.microsoft.com/office/drawing/2014/main" id="{FA4344BC-C353-4753-B74A-4E96AA9FFC55}"/>
              </a:ext>
            </a:extLst>
          </p:cNvPr>
          <p:cNvSpPr>
            <a:spLocks noGrp="1"/>
          </p:cNvSpPr>
          <p:nvPr>
            <p:ph type="sldNum" sz="quarter" idx="4"/>
          </p:nvPr>
        </p:nvSpPr>
        <p:spPr>
          <a:xfrm>
            <a:off x="8602982" y="4845362"/>
            <a:ext cx="252000" cy="252000"/>
          </a:xfrm>
          <a:prstGeom prst="rect">
            <a:avLst/>
          </a:prstGeom>
        </p:spPr>
        <p:txBody>
          <a:bodyPr vert="horz" lIns="0" tIns="0" rIns="0" bIns="0" rtlCol="0" anchor="ctr" anchorCtr="0"/>
          <a:lstStyle>
            <a:lvl1pPr algn="r">
              <a:defRPr sz="800" b="0">
                <a:solidFill>
                  <a:schemeClr val="accent1"/>
                </a:solidFill>
                <a:latin typeface="+mn-lt"/>
              </a:defRPr>
            </a:lvl1pPr>
          </a:lstStyle>
          <a:p>
            <a:fld id="{95249FB3-2D92-4B86-AF9E-9917563CAFD2}" type="slidenum">
              <a:rPr lang="fr-FR" smtClean="0"/>
              <a:pPr/>
              <a:t>‹N°›</a:t>
            </a:fld>
            <a:endParaRPr lang="fr-FR"/>
          </a:p>
        </p:txBody>
      </p:sp>
      <p:sp>
        <p:nvSpPr>
          <p:cNvPr id="13" name="Footer Placeholder 4">
            <a:extLst>
              <a:ext uri="{FF2B5EF4-FFF2-40B4-BE49-F238E27FC236}">
                <a16:creationId xmlns:a16="http://schemas.microsoft.com/office/drawing/2014/main" id="{B30C785E-3008-4C9B-8FB9-86CFEA59DB36}"/>
              </a:ext>
            </a:extLst>
          </p:cNvPr>
          <p:cNvSpPr>
            <a:spLocks noGrp="1"/>
          </p:cNvSpPr>
          <p:nvPr>
            <p:ph type="ftr" sz="quarter" idx="12"/>
          </p:nvPr>
        </p:nvSpPr>
        <p:spPr>
          <a:xfrm>
            <a:off x="289018" y="4933262"/>
            <a:ext cx="4282982" cy="84639"/>
          </a:xfrm>
          <a:prstGeom prst="rect">
            <a:avLst/>
          </a:prstGeom>
        </p:spPr>
        <p:txBody>
          <a:bodyPr wrap="square" lIns="0" tIns="0" rIns="0" bIns="0">
            <a:spAutoFit/>
          </a:bodyPr>
          <a:lstStyle>
            <a:lvl1pPr>
              <a:defRPr sz="550">
                <a:solidFill>
                  <a:schemeClr val="accent1"/>
                </a:solidFill>
              </a:defRPr>
            </a:lvl1pPr>
          </a:lstStyle>
          <a:p>
            <a:r>
              <a:rPr lang="fr-FR">
                <a:solidFill>
                  <a:srgbClr val="26358C"/>
                </a:solidFill>
              </a:rPr>
              <a:t>IMPACT DU COVID-19 SUR LE MARCHE DES VINS ET SPIRITUEUX  / WEBINAR SECTORIEL ZONE</a:t>
            </a:r>
          </a:p>
        </p:txBody>
      </p:sp>
      <p:pic>
        <p:nvPicPr>
          <p:cNvPr id="12" name="Image 11" descr="Une image contenant objet, horloge&#10;&#10;Description générée automatiquement">
            <a:extLst>
              <a:ext uri="{FF2B5EF4-FFF2-40B4-BE49-F238E27FC236}">
                <a16:creationId xmlns:a16="http://schemas.microsoft.com/office/drawing/2014/main" id="{1187A5F2-3CBE-4546-ADF1-7D600826FE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7813" y="232141"/>
            <a:ext cx="637169" cy="492031"/>
          </a:xfrm>
          <a:prstGeom prst="rect">
            <a:avLst/>
          </a:prstGeom>
        </p:spPr>
      </p:pic>
      <p:pic>
        <p:nvPicPr>
          <p:cNvPr id="14" name="Image 13">
            <a:extLst>
              <a:ext uri="{FF2B5EF4-FFF2-40B4-BE49-F238E27FC236}">
                <a16:creationId xmlns:a16="http://schemas.microsoft.com/office/drawing/2014/main" id="{8FC39A64-6E87-429D-8741-3EEBDFB6CD4D}"/>
              </a:ext>
            </a:extLst>
          </p:cNvPr>
          <p:cNvPicPr>
            <a:picLocks noChangeAspect="1"/>
          </p:cNvPicPr>
          <p:nvPr userDrawn="1"/>
        </p:nvPicPr>
        <p:blipFill>
          <a:blip r:embed="rId3"/>
          <a:stretch>
            <a:fillRect/>
          </a:stretch>
        </p:blipFill>
        <p:spPr>
          <a:xfrm>
            <a:off x="6732740" y="232141"/>
            <a:ext cx="1377501" cy="433699"/>
          </a:xfrm>
          <a:prstGeom prst="rect">
            <a:avLst/>
          </a:prstGeom>
        </p:spPr>
      </p:pic>
    </p:spTree>
    <p:extLst>
      <p:ext uri="{BB962C8B-B14F-4D97-AF65-F5344CB8AC3E}">
        <p14:creationId xmlns:p14="http://schemas.microsoft.com/office/powerpoint/2010/main" val="5936948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u 9">
    <p:spTree>
      <p:nvGrpSpPr>
        <p:cNvPr id="1" name=""/>
        <p:cNvGrpSpPr/>
        <p:nvPr/>
      </p:nvGrpSpPr>
      <p:grpSpPr>
        <a:xfrm>
          <a:off x="0" y="0"/>
          <a:ext cx="0" cy="0"/>
          <a:chOff x="0" y="0"/>
          <a:chExt cx="0" cy="0"/>
        </a:xfrm>
      </p:grpSpPr>
      <p:sp>
        <p:nvSpPr>
          <p:cNvPr id="14" name="Espace réservé pour une image  4">
            <a:extLst>
              <a:ext uri="{FF2B5EF4-FFF2-40B4-BE49-F238E27FC236}">
                <a16:creationId xmlns:a16="http://schemas.microsoft.com/office/drawing/2014/main" id="{DB457443-206F-4DEC-9516-9B8F5B283C84}"/>
              </a:ext>
            </a:extLst>
          </p:cNvPr>
          <p:cNvSpPr>
            <a:spLocks noGrp="1"/>
          </p:cNvSpPr>
          <p:nvPr>
            <p:ph type="pic" sz="quarter" idx="15" hasCustomPrompt="1"/>
          </p:nvPr>
        </p:nvSpPr>
        <p:spPr>
          <a:xfrm>
            <a:off x="7804690" y="968696"/>
            <a:ext cx="1008000" cy="828000"/>
          </a:xfrm>
          <a:prstGeom prst="rect">
            <a:avLst/>
          </a:prstGeom>
          <a:solidFill>
            <a:schemeClr val="bg1">
              <a:lumMod val="85000"/>
            </a:schemeClr>
          </a:solidFill>
        </p:spPr>
        <p:txBody>
          <a:bodyPr/>
          <a:lstStyle>
            <a:lvl1pPr marL="0" indent="0" algn="ctr">
              <a:buFontTx/>
              <a:buNone/>
              <a:defRPr sz="1200"/>
            </a:lvl1pPr>
          </a:lstStyle>
          <a:p>
            <a:r>
              <a:rPr lang="fr-FR"/>
              <a:t>PHOTO</a:t>
            </a:r>
          </a:p>
        </p:txBody>
      </p:sp>
      <p:sp>
        <p:nvSpPr>
          <p:cNvPr id="2" name="Titre 1">
            <a:extLst>
              <a:ext uri="{FF2B5EF4-FFF2-40B4-BE49-F238E27FC236}">
                <a16:creationId xmlns:a16="http://schemas.microsoft.com/office/drawing/2014/main" id="{9709AE41-F278-4BF2-B3D9-B6699E715A1D}"/>
              </a:ext>
            </a:extLst>
          </p:cNvPr>
          <p:cNvSpPr>
            <a:spLocks noGrp="1"/>
          </p:cNvSpPr>
          <p:nvPr>
            <p:ph type="title" hasCustomPrompt="1"/>
          </p:nvPr>
        </p:nvSpPr>
        <p:spPr>
          <a:xfrm>
            <a:off x="289016" y="303352"/>
            <a:ext cx="6673034" cy="276999"/>
          </a:xfrm>
          <a:prstGeom prst="rect">
            <a:avLst/>
          </a:prstGeom>
        </p:spPr>
        <p:txBody>
          <a:bodyPr wrap="square" lIns="0" tIns="0" rIns="0" bIns="0" anchor="t" anchorCtr="0">
            <a:spAutoFit/>
          </a:bodyPr>
          <a:lstStyle>
            <a:lvl1pPr algn="l">
              <a:defRPr sz="1800" b="1">
                <a:solidFill>
                  <a:schemeClr val="accent1"/>
                </a:solidFill>
              </a:defRPr>
            </a:lvl1pPr>
          </a:lstStyle>
          <a:p>
            <a:r>
              <a:rPr lang="fr-FR"/>
              <a:t>MODIFIEZ LE STYLE DU TITRE</a:t>
            </a:r>
          </a:p>
        </p:txBody>
      </p:sp>
      <p:sp>
        <p:nvSpPr>
          <p:cNvPr id="3" name="Isosceles Triangle 2"/>
          <p:cNvSpPr/>
          <p:nvPr userDrawn="1"/>
        </p:nvSpPr>
        <p:spPr>
          <a:xfrm rot="16200000" flipV="1">
            <a:off x="-89315" y="321456"/>
            <a:ext cx="415790" cy="237161"/>
          </a:xfrm>
          <a:prstGeom prst="triangle">
            <a:avLst/>
          </a:prstGeom>
          <a:solidFill>
            <a:srgbClr val="4DEA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Espace réservé du texte 4">
            <a:extLst>
              <a:ext uri="{FF2B5EF4-FFF2-40B4-BE49-F238E27FC236}">
                <a16:creationId xmlns:a16="http://schemas.microsoft.com/office/drawing/2014/main" id="{196022A4-CB72-4425-AECB-6A6C901DDDA8}"/>
              </a:ext>
            </a:extLst>
          </p:cNvPr>
          <p:cNvSpPr>
            <a:spLocks noGrp="1"/>
          </p:cNvSpPr>
          <p:nvPr>
            <p:ph type="body" sz="quarter" idx="13" hasCustomPrompt="1"/>
          </p:nvPr>
        </p:nvSpPr>
        <p:spPr>
          <a:xfrm>
            <a:off x="289017" y="867600"/>
            <a:ext cx="6673034" cy="907941"/>
          </a:xfrm>
          <a:prstGeom prst="rect">
            <a:avLst/>
          </a:prstGeom>
        </p:spPr>
        <p:txBody>
          <a:bodyPr wrap="square" lIns="0" tIns="0" rIns="0" bIns="0">
            <a:spAutoFit/>
          </a:bodyPr>
          <a:lstStyle>
            <a:lvl1pPr marL="0" indent="0">
              <a:spcBef>
                <a:spcPts val="0"/>
              </a:spcBef>
              <a:buFontTx/>
              <a:buNone/>
              <a:defRPr sz="1100" b="1">
                <a:solidFill>
                  <a:schemeClr val="accent1"/>
                </a:solidFill>
              </a:defRPr>
            </a:lvl1pPr>
            <a:lvl2pPr marL="180000" indent="-180000">
              <a:spcBef>
                <a:spcPts val="600"/>
              </a:spcBef>
              <a:buClr>
                <a:schemeClr val="accent2"/>
              </a:buClr>
              <a:buFont typeface="Arial" panose="020B0604020202020204" pitchFamily="34" charset="0"/>
              <a:buChar char="•"/>
              <a:defRPr sz="1100" b="1">
                <a:solidFill>
                  <a:schemeClr val="accent2"/>
                </a:solidFill>
              </a:defRPr>
            </a:lvl2pPr>
            <a:lvl3pPr marL="0" indent="0">
              <a:spcBef>
                <a:spcPts val="600"/>
              </a:spcBef>
              <a:buFontTx/>
              <a:buNone/>
              <a:defRPr sz="900">
                <a:solidFill>
                  <a:schemeClr val="accent1"/>
                </a:solidFill>
              </a:defRPr>
            </a:lvl3pPr>
            <a:lvl4pPr marL="0" indent="0">
              <a:spcBef>
                <a:spcPts val="0"/>
              </a:spcBef>
              <a:buFontTx/>
              <a:buNone/>
              <a:defRPr sz="900">
                <a:solidFill>
                  <a:schemeClr val="accent1"/>
                </a:solidFill>
              </a:defRPr>
            </a:lvl4pPr>
            <a:lvl5pPr marL="0" indent="0">
              <a:spcBef>
                <a:spcPts val="0"/>
              </a:spcBef>
              <a:buFontTx/>
              <a:buNone/>
              <a:defRPr sz="900">
                <a:solidFill>
                  <a:schemeClr val="accent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Triangle isocèle 10">
            <a:extLst>
              <a:ext uri="{FF2B5EF4-FFF2-40B4-BE49-F238E27FC236}">
                <a16:creationId xmlns:a16="http://schemas.microsoft.com/office/drawing/2014/main" id="{4F644F3A-FC92-4285-9A62-997451E19C12}"/>
              </a:ext>
            </a:extLst>
          </p:cNvPr>
          <p:cNvSpPr/>
          <p:nvPr userDrawn="1"/>
        </p:nvSpPr>
        <p:spPr>
          <a:xfrm rot="16200000" flipH="1">
            <a:off x="7511989" y="1028182"/>
            <a:ext cx="252000" cy="1440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26358C"/>
              </a:solidFill>
              <a:latin typeface="Calibri" panose="020F0502020204030204" pitchFamily="34" charset="0"/>
              <a:cs typeface="Calibri" panose="020F0502020204030204" pitchFamily="34" charset="0"/>
            </a:endParaRPr>
          </a:p>
        </p:txBody>
      </p:sp>
      <p:sp>
        <p:nvSpPr>
          <p:cNvPr id="10" name="ZoneTexte 9">
            <a:extLst>
              <a:ext uri="{FF2B5EF4-FFF2-40B4-BE49-F238E27FC236}">
                <a16:creationId xmlns:a16="http://schemas.microsoft.com/office/drawing/2014/main" id="{62119C57-4359-49B3-A937-0D7A2A539F29}"/>
              </a:ext>
            </a:extLst>
          </p:cNvPr>
          <p:cNvSpPr txBox="1"/>
          <p:nvPr userDrawn="1"/>
        </p:nvSpPr>
        <p:spPr bwMode="auto">
          <a:xfrm>
            <a:off x="7427707" y="4933262"/>
            <a:ext cx="954303" cy="84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550" b="0" i="0" u="none" strike="noStrike" kern="1200" cap="none" spc="0" normalizeH="0" baseline="0" noProof="0">
                <a:ln>
                  <a:noFill/>
                </a:ln>
                <a:solidFill>
                  <a:srgbClr val="26358C"/>
                </a:solidFill>
                <a:effectLst/>
                <a:uLnTx/>
                <a:uFillTx/>
                <a:latin typeface="Arial" panose="020B0604020202020204"/>
                <a:ea typeface="+mn-ea"/>
                <a:cs typeface="Calibri" panose="020F0502020204030204" pitchFamily="34" charset="0"/>
              </a:rPr>
              <a:t>DOCUMENT CONFIDENTIEL </a:t>
            </a:r>
          </a:p>
        </p:txBody>
      </p:sp>
      <p:sp>
        <p:nvSpPr>
          <p:cNvPr id="15" name="Espace réservé du numéro de diapositive 5">
            <a:extLst>
              <a:ext uri="{FF2B5EF4-FFF2-40B4-BE49-F238E27FC236}">
                <a16:creationId xmlns:a16="http://schemas.microsoft.com/office/drawing/2014/main" id="{156A9F2F-5BE8-436D-8CAA-3DB1B797D06E}"/>
              </a:ext>
            </a:extLst>
          </p:cNvPr>
          <p:cNvSpPr>
            <a:spLocks noGrp="1"/>
          </p:cNvSpPr>
          <p:nvPr>
            <p:ph type="sldNum" sz="quarter" idx="4"/>
          </p:nvPr>
        </p:nvSpPr>
        <p:spPr>
          <a:xfrm>
            <a:off x="8602982" y="4845362"/>
            <a:ext cx="252000" cy="252000"/>
          </a:xfrm>
          <a:prstGeom prst="rect">
            <a:avLst/>
          </a:prstGeom>
        </p:spPr>
        <p:txBody>
          <a:bodyPr vert="horz" lIns="0" tIns="0" rIns="0" bIns="0" rtlCol="0" anchor="ctr" anchorCtr="0"/>
          <a:lstStyle>
            <a:lvl1pPr algn="r">
              <a:defRPr sz="800" b="0">
                <a:solidFill>
                  <a:schemeClr val="accent1"/>
                </a:solidFill>
                <a:latin typeface="+mn-lt"/>
              </a:defRPr>
            </a:lvl1pPr>
          </a:lstStyle>
          <a:p>
            <a:fld id="{95249FB3-2D92-4B86-AF9E-9917563CAFD2}" type="slidenum">
              <a:rPr lang="fr-FR" smtClean="0"/>
              <a:pPr/>
              <a:t>‹N°›</a:t>
            </a:fld>
            <a:endParaRPr lang="fr-FR"/>
          </a:p>
        </p:txBody>
      </p:sp>
      <p:sp>
        <p:nvSpPr>
          <p:cNvPr id="16" name="Footer Placeholder 4">
            <a:extLst>
              <a:ext uri="{FF2B5EF4-FFF2-40B4-BE49-F238E27FC236}">
                <a16:creationId xmlns:a16="http://schemas.microsoft.com/office/drawing/2014/main" id="{0CB29D67-895D-4313-9D70-581F23665DCD}"/>
              </a:ext>
            </a:extLst>
          </p:cNvPr>
          <p:cNvSpPr>
            <a:spLocks noGrp="1"/>
          </p:cNvSpPr>
          <p:nvPr>
            <p:ph type="ftr" sz="quarter" idx="12"/>
          </p:nvPr>
        </p:nvSpPr>
        <p:spPr>
          <a:xfrm>
            <a:off x="289018" y="4933262"/>
            <a:ext cx="4282982" cy="84639"/>
          </a:xfrm>
          <a:prstGeom prst="rect">
            <a:avLst/>
          </a:prstGeom>
        </p:spPr>
        <p:txBody>
          <a:bodyPr wrap="square" lIns="0" tIns="0" rIns="0" bIns="0">
            <a:spAutoFit/>
          </a:bodyPr>
          <a:lstStyle>
            <a:lvl1pPr>
              <a:defRPr sz="550">
                <a:solidFill>
                  <a:schemeClr val="accent1"/>
                </a:solidFill>
              </a:defRPr>
            </a:lvl1pPr>
          </a:lstStyle>
          <a:p>
            <a:r>
              <a:rPr lang="fr-FR">
                <a:solidFill>
                  <a:srgbClr val="26358C"/>
                </a:solidFill>
              </a:rPr>
              <a:t>IMPACT DU COVID-19 SUR LE MARCHE DES VINS ET SPIRITUEUX  / WEBINAR SECTORIEL ZONE</a:t>
            </a:r>
          </a:p>
        </p:txBody>
      </p:sp>
      <p:pic>
        <p:nvPicPr>
          <p:cNvPr id="12" name="Image 11" descr="Une image contenant objet, horloge&#10;&#10;Description générée automatiquement">
            <a:extLst>
              <a:ext uri="{FF2B5EF4-FFF2-40B4-BE49-F238E27FC236}">
                <a16:creationId xmlns:a16="http://schemas.microsoft.com/office/drawing/2014/main" id="{E43F5734-F382-4910-9FDD-A98BFB92A9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7813" y="232141"/>
            <a:ext cx="637169" cy="492031"/>
          </a:xfrm>
          <a:prstGeom prst="rect">
            <a:avLst/>
          </a:prstGeom>
        </p:spPr>
      </p:pic>
      <p:pic>
        <p:nvPicPr>
          <p:cNvPr id="17" name="Image 16">
            <a:extLst>
              <a:ext uri="{FF2B5EF4-FFF2-40B4-BE49-F238E27FC236}">
                <a16:creationId xmlns:a16="http://schemas.microsoft.com/office/drawing/2014/main" id="{C129011F-81D9-459E-BF61-0282EE45E609}"/>
              </a:ext>
            </a:extLst>
          </p:cNvPr>
          <p:cNvPicPr>
            <a:picLocks noChangeAspect="1"/>
          </p:cNvPicPr>
          <p:nvPr userDrawn="1"/>
        </p:nvPicPr>
        <p:blipFill>
          <a:blip r:embed="rId3"/>
          <a:stretch>
            <a:fillRect/>
          </a:stretch>
        </p:blipFill>
        <p:spPr>
          <a:xfrm>
            <a:off x="6732740" y="232141"/>
            <a:ext cx="1377501" cy="433699"/>
          </a:xfrm>
          <a:prstGeom prst="rect">
            <a:avLst/>
          </a:prstGeom>
        </p:spPr>
      </p:pic>
    </p:spTree>
    <p:extLst>
      <p:ext uri="{BB962C8B-B14F-4D97-AF65-F5344CB8AC3E}">
        <p14:creationId xmlns:p14="http://schemas.microsoft.com/office/powerpoint/2010/main" val="33072649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u 10">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BD7FE764-0007-414B-8392-8B1B1BD092B5}"/>
              </a:ext>
            </a:extLst>
          </p:cNvPr>
          <p:cNvSpPr>
            <a:spLocks noGrp="1"/>
          </p:cNvSpPr>
          <p:nvPr>
            <p:ph type="body" sz="quarter" idx="17"/>
          </p:nvPr>
        </p:nvSpPr>
        <p:spPr>
          <a:xfrm>
            <a:off x="288925" y="1236639"/>
            <a:ext cx="4032000" cy="1692000"/>
          </a:xfrm>
          <a:prstGeom prst="rect">
            <a:avLst/>
          </a:prstGeom>
        </p:spPr>
        <p:txBody>
          <a:bodyPr lIns="0" tIns="0" rIns="0" bIns="0"/>
          <a:lstStyle>
            <a:lvl1pPr marL="180000" indent="-180000">
              <a:spcBef>
                <a:spcPts val="0"/>
              </a:spcBef>
              <a:spcAft>
                <a:spcPts val="400"/>
              </a:spcAft>
              <a:buFont typeface="Arial" panose="020B0604020202020204" pitchFamily="34" charset="0"/>
              <a:buChar char="•"/>
              <a:defRPr sz="1100" b="1">
                <a:solidFill>
                  <a:schemeClr val="accent2"/>
                </a:solidFill>
              </a:defRPr>
            </a:lvl1pPr>
            <a:lvl2pPr marL="0" indent="0" algn="just">
              <a:lnSpc>
                <a:spcPct val="90000"/>
              </a:lnSpc>
              <a:spcBef>
                <a:spcPts val="0"/>
              </a:spcBef>
              <a:buFontTx/>
              <a:buNone/>
              <a:defRPr sz="900">
                <a:solidFill>
                  <a:schemeClr val="accent1"/>
                </a:solidFill>
              </a:defRPr>
            </a:lvl2pPr>
            <a:lvl3pPr marL="0" indent="0" algn="just">
              <a:lnSpc>
                <a:spcPct val="90000"/>
              </a:lnSpc>
              <a:spcBef>
                <a:spcPts val="0"/>
              </a:spcBef>
              <a:buFontTx/>
              <a:buNone/>
              <a:tabLst/>
              <a:defRPr sz="900">
                <a:solidFill>
                  <a:schemeClr val="accent1"/>
                </a:solidFill>
              </a:defRPr>
            </a:lvl3pPr>
            <a:lvl4pPr marL="0" indent="0" algn="just">
              <a:lnSpc>
                <a:spcPct val="90000"/>
              </a:lnSpc>
              <a:spcBef>
                <a:spcPts val="0"/>
              </a:spcBef>
              <a:buFontTx/>
              <a:buNone/>
              <a:defRPr sz="900">
                <a:solidFill>
                  <a:schemeClr val="accent1"/>
                </a:solidFill>
              </a:defRPr>
            </a:lvl4pPr>
            <a:lvl5pPr marL="0" indent="0" algn="just">
              <a:lnSpc>
                <a:spcPct val="90000"/>
              </a:lnSpc>
              <a:spcBef>
                <a:spcPts val="0"/>
              </a:spcBef>
              <a:buFontTx/>
              <a:buNone/>
              <a:defRPr sz="900">
                <a:solidFill>
                  <a:schemeClr val="accent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pour une image  4">
            <a:extLst>
              <a:ext uri="{FF2B5EF4-FFF2-40B4-BE49-F238E27FC236}">
                <a16:creationId xmlns:a16="http://schemas.microsoft.com/office/drawing/2014/main" id="{D38E1541-C8F0-4A04-8987-7EC309A032E8}"/>
              </a:ext>
            </a:extLst>
          </p:cNvPr>
          <p:cNvSpPr>
            <a:spLocks noGrp="1"/>
          </p:cNvSpPr>
          <p:nvPr>
            <p:ph type="pic" sz="quarter" idx="13" hasCustomPrompt="1"/>
          </p:nvPr>
        </p:nvSpPr>
        <p:spPr>
          <a:xfrm>
            <a:off x="3421016" y="1239738"/>
            <a:ext cx="900000" cy="720000"/>
          </a:xfrm>
          <a:prstGeom prst="rect">
            <a:avLst/>
          </a:prstGeom>
          <a:solidFill>
            <a:schemeClr val="bg1">
              <a:lumMod val="85000"/>
            </a:schemeClr>
          </a:solidFill>
        </p:spPr>
        <p:txBody>
          <a:bodyPr/>
          <a:lstStyle>
            <a:lvl1pPr marL="0" indent="0" algn="ctr">
              <a:buFontTx/>
              <a:buNone/>
              <a:defRPr sz="1200"/>
            </a:lvl1pPr>
          </a:lstStyle>
          <a:p>
            <a:r>
              <a:rPr lang="fr-FR"/>
              <a:t>PHOTO</a:t>
            </a:r>
          </a:p>
        </p:txBody>
      </p:sp>
      <p:sp>
        <p:nvSpPr>
          <p:cNvPr id="20" name="Espace réservé pour une image  4">
            <a:extLst>
              <a:ext uri="{FF2B5EF4-FFF2-40B4-BE49-F238E27FC236}">
                <a16:creationId xmlns:a16="http://schemas.microsoft.com/office/drawing/2014/main" id="{DDF6B8A9-630F-4A4B-80BC-48CF30BEB0CD}"/>
              </a:ext>
            </a:extLst>
          </p:cNvPr>
          <p:cNvSpPr>
            <a:spLocks noGrp="1"/>
          </p:cNvSpPr>
          <p:nvPr>
            <p:ph type="pic" sz="quarter" idx="14" hasCustomPrompt="1"/>
          </p:nvPr>
        </p:nvSpPr>
        <p:spPr>
          <a:xfrm>
            <a:off x="3421016" y="3143256"/>
            <a:ext cx="900000" cy="720000"/>
          </a:xfrm>
          <a:prstGeom prst="rect">
            <a:avLst/>
          </a:prstGeom>
          <a:solidFill>
            <a:schemeClr val="bg1">
              <a:lumMod val="85000"/>
            </a:schemeClr>
          </a:solidFill>
        </p:spPr>
        <p:txBody>
          <a:bodyPr/>
          <a:lstStyle>
            <a:lvl1pPr marL="0" indent="0" algn="ctr">
              <a:buFontTx/>
              <a:buNone/>
              <a:defRPr sz="1200"/>
            </a:lvl1pPr>
          </a:lstStyle>
          <a:p>
            <a:r>
              <a:rPr lang="fr-FR"/>
              <a:t>PHOTO</a:t>
            </a:r>
          </a:p>
        </p:txBody>
      </p:sp>
      <p:sp>
        <p:nvSpPr>
          <p:cNvPr id="21" name="Espace réservé pour une image  4">
            <a:extLst>
              <a:ext uri="{FF2B5EF4-FFF2-40B4-BE49-F238E27FC236}">
                <a16:creationId xmlns:a16="http://schemas.microsoft.com/office/drawing/2014/main" id="{8C185711-FA70-4357-8249-E75759E96AC0}"/>
              </a:ext>
            </a:extLst>
          </p:cNvPr>
          <p:cNvSpPr>
            <a:spLocks noGrp="1"/>
          </p:cNvSpPr>
          <p:nvPr>
            <p:ph type="pic" sz="quarter" idx="15" hasCustomPrompt="1"/>
          </p:nvPr>
        </p:nvSpPr>
        <p:spPr>
          <a:xfrm>
            <a:off x="7886640" y="1239738"/>
            <a:ext cx="900000" cy="734503"/>
          </a:xfrm>
          <a:prstGeom prst="rect">
            <a:avLst/>
          </a:prstGeom>
          <a:solidFill>
            <a:schemeClr val="bg1">
              <a:lumMod val="85000"/>
            </a:schemeClr>
          </a:solidFill>
        </p:spPr>
        <p:txBody>
          <a:bodyPr/>
          <a:lstStyle>
            <a:lvl1pPr marL="0" indent="0" algn="ctr">
              <a:buFontTx/>
              <a:buNone/>
              <a:defRPr sz="1200"/>
            </a:lvl1pPr>
          </a:lstStyle>
          <a:p>
            <a:r>
              <a:rPr lang="fr-FR"/>
              <a:t>PHOTO</a:t>
            </a:r>
          </a:p>
        </p:txBody>
      </p:sp>
      <p:sp>
        <p:nvSpPr>
          <p:cNvPr id="22" name="Espace réservé pour une image  4">
            <a:extLst>
              <a:ext uri="{FF2B5EF4-FFF2-40B4-BE49-F238E27FC236}">
                <a16:creationId xmlns:a16="http://schemas.microsoft.com/office/drawing/2014/main" id="{FA9206A3-16FE-4CAC-928E-E5D2B8D27B98}"/>
              </a:ext>
            </a:extLst>
          </p:cNvPr>
          <p:cNvSpPr>
            <a:spLocks noGrp="1"/>
          </p:cNvSpPr>
          <p:nvPr>
            <p:ph type="pic" sz="quarter" idx="16" hasCustomPrompt="1"/>
          </p:nvPr>
        </p:nvSpPr>
        <p:spPr>
          <a:xfrm>
            <a:off x="7883971" y="3150621"/>
            <a:ext cx="900000" cy="720000"/>
          </a:xfrm>
          <a:prstGeom prst="rect">
            <a:avLst/>
          </a:prstGeom>
          <a:solidFill>
            <a:schemeClr val="bg1">
              <a:lumMod val="85000"/>
            </a:schemeClr>
          </a:solidFill>
        </p:spPr>
        <p:txBody>
          <a:bodyPr/>
          <a:lstStyle>
            <a:lvl1pPr marL="0" indent="0" algn="ctr">
              <a:buFontTx/>
              <a:buNone/>
              <a:defRPr sz="1200"/>
            </a:lvl1pPr>
          </a:lstStyle>
          <a:p>
            <a:r>
              <a:rPr lang="fr-FR"/>
              <a:t>PHOTO</a:t>
            </a:r>
          </a:p>
        </p:txBody>
      </p:sp>
      <p:sp>
        <p:nvSpPr>
          <p:cNvPr id="2" name="Titre 1">
            <a:extLst>
              <a:ext uri="{FF2B5EF4-FFF2-40B4-BE49-F238E27FC236}">
                <a16:creationId xmlns:a16="http://schemas.microsoft.com/office/drawing/2014/main" id="{9709AE41-F278-4BF2-B3D9-B6699E715A1D}"/>
              </a:ext>
            </a:extLst>
          </p:cNvPr>
          <p:cNvSpPr>
            <a:spLocks noGrp="1"/>
          </p:cNvSpPr>
          <p:nvPr>
            <p:ph type="title" hasCustomPrompt="1"/>
          </p:nvPr>
        </p:nvSpPr>
        <p:spPr>
          <a:xfrm>
            <a:off x="289016" y="303352"/>
            <a:ext cx="6673034" cy="276999"/>
          </a:xfrm>
          <a:prstGeom prst="rect">
            <a:avLst/>
          </a:prstGeom>
        </p:spPr>
        <p:txBody>
          <a:bodyPr wrap="square" lIns="0" tIns="0" rIns="0" bIns="0" anchor="t" anchorCtr="0">
            <a:spAutoFit/>
          </a:bodyPr>
          <a:lstStyle>
            <a:lvl1pPr algn="l">
              <a:defRPr sz="1800" b="1">
                <a:solidFill>
                  <a:schemeClr val="accent1"/>
                </a:solidFill>
              </a:defRPr>
            </a:lvl1pPr>
          </a:lstStyle>
          <a:p>
            <a:r>
              <a:rPr lang="fr-FR"/>
              <a:t>MODIFIEZ LE STYLE DU TITRE</a:t>
            </a:r>
          </a:p>
        </p:txBody>
      </p:sp>
      <p:sp>
        <p:nvSpPr>
          <p:cNvPr id="3" name="Isosceles Triangle 2"/>
          <p:cNvSpPr/>
          <p:nvPr userDrawn="1"/>
        </p:nvSpPr>
        <p:spPr>
          <a:xfrm rot="16200000" flipV="1">
            <a:off x="-89315" y="321456"/>
            <a:ext cx="415790" cy="237161"/>
          </a:xfrm>
          <a:prstGeom prst="triangle">
            <a:avLst/>
          </a:prstGeom>
          <a:solidFill>
            <a:srgbClr val="4DEA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cxnSp>
        <p:nvCxnSpPr>
          <p:cNvPr id="11" name="Straight Connector 8">
            <a:extLst>
              <a:ext uri="{FF2B5EF4-FFF2-40B4-BE49-F238E27FC236}">
                <a16:creationId xmlns:a16="http://schemas.microsoft.com/office/drawing/2014/main" id="{32EDBD87-CF1A-4DA5-8544-DB224065B0EC}"/>
              </a:ext>
            </a:extLst>
          </p:cNvPr>
          <p:cNvCxnSpPr>
            <a:cxnSpLocks/>
          </p:cNvCxnSpPr>
          <p:nvPr userDrawn="1"/>
        </p:nvCxnSpPr>
        <p:spPr>
          <a:xfrm flipH="1" flipV="1">
            <a:off x="4537907" y="1204157"/>
            <a:ext cx="0" cy="3672000"/>
          </a:xfrm>
          <a:prstGeom prst="line">
            <a:avLst/>
          </a:prstGeom>
          <a:noFill/>
          <a:ln w="28575" cap="flat" cmpd="sng" algn="ctr">
            <a:solidFill>
              <a:srgbClr val="E30613"/>
            </a:solidFill>
            <a:prstDash val="dash"/>
            <a:miter lim="800000"/>
            <a:headEnd type="none"/>
            <a:tailEnd type="triangle" w="lg" len="med"/>
          </a:ln>
          <a:effectLst/>
        </p:spPr>
      </p:cxnSp>
      <p:cxnSp>
        <p:nvCxnSpPr>
          <p:cNvPr id="12" name="Straight Connector 8">
            <a:extLst>
              <a:ext uri="{FF2B5EF4-FFF2-40B4-BE49-F238E27FC236}">
                <a16:creationId xmlns:a16="http://schemas.microsoft.com/office/drawing/2014/main" id="{0E22DF6F-DE7B-4B5B-B7F1-7C7CD811A370}"/>
              </a:ext>
            </a:extLst>
          </p:cNvPr>
          <p:cNvCxnSpPr>
            <a:cxnSpLocks/>
          </p:cNvCxnSpPr>
          <p:nvPr userDrawn="1"/>
        </p:nvCxnSpPr>
        <p:spPr>
          <a:xfrm>
            <a:off x="289015" y="3023547"/>
            <a:ext cx="8568000" cy="0"/>
          </a:xfrm>
          <a:prstGeom prst="line">
            <a:avLst/>
          </a:prstGeom>
          <a:noFill/>
          <a:ln w="28575" cap="flat" cmpd="sng" algn="ctr">
            <a:solidFill>
              <a:srgbClr val="E30613"/>
            </a:solidFill>
            <a:prstDash val="dash"/>
            <a:miter lim="800000"/>
            <a:headEnd type="none"/>
            <a:tailEnd type="triangle" w="lg" len="med"/>
          </a:ln>
          <a:effectLst/>
        </p:spPr>
      </p:cxnSp>
      <p:sp>
        <p:nvSpPr>
          <p:cNvPr id="23" name="Espace réservé du texte 4">
            <a:extLst>
              <a:ext uri="{FF2B5EF4-FFF2-40B4-BE49-F238E27FC236}">
                <a16:creationId xmlns:a16="http://schemas.microsoft.com/office/drawing/2014/main" id="{53E75D0E-A599-4E1B-8961-EE0991AE03C1}"/>
              </a:ext>
            </a:extLst>
          </p:cNvPr>
          <p:cNvSpPr>
            <a:spLocks noGrp="1"/>
          </p:cNvSpPr>
          <p:nvPr>
            <p:ph type="body" sz="quarter" idx="21"/>
          </p:nvPr>
        </p:nvSpPr>
        <p:spPr>
          <a:xfrm>
            <a:off x="288925" y="803114"/>
            <a:ext cx="8486775" cy="276999"/>
          </a:xfrm>
          <a:prstGeom prst="rect">
            <a:avLst/>
          </a:prstGeom>
        </p:spPr>
        <p:txBody>
          <a:bodyPr lIns="0" tIns="0" rIns="0" bIns="0">
            <a:spAutoFit/>
          </a:bodyPr>
          <a:lstStyle>
            <a:lvl1pPr marL="0" indent="0">
              <a:spcBef>
                <a:spcPts val="0"/>
              </a:spcBef>
              <a:buFontTx/>
              <a:buNone/>
              <a:defRPr sz="900">
                <a:solidFill>
                  <a:schemeClr val="accent1"/>
                </a:solidFill>
              </a:defRPr>
            </a:lvl1pPr>
            <a:lvl2pPr marL="0" indent="0">
              <a:spcBef>
                <a:spcPts val="0"/>
              </a:spcBef>
              <a:buClr>
                <a:schemeClr val="accent2"/>
              </a:buClr>
              <a:buFontTx/>
              <a:buNone/>
              <a:defRPr sz="900">
                <a:solidFill>
                  <a:schemeClr val="accent1"/>
                </a:solidFill>
              </a:defRPr>
            </a:lvl2pPr>
            <a:lvl3pPr marL="0" indent="0">
              <a:spcBef>
                <a:spcPts val="0"/>
              </a:spcBef>
              <a:buFontTx/>
              <a:buNone/>
              <a:defRPr sz="900">
                <a:solidFill>
                  <a:schemeClr val="accent1"/>
                </a:solidFill>
              </a:defRPr>
            </a:lvl3pPr>
            <a:lvl4pPr marL="0" indent="0">
              <a:spcBef>
                <a:spcPts val="0"/>
              </a:spcBef>
              <a:buFontTx/>
              <a:buNone/>
              <a:defRPr sz="900">
                <a:solidFill>
                  <a:schemeClr val="accent1"/>
                </a:solidFill>
              </a:defRPr>
            </a:lvl4pPr>
            <a:lvl5pPr marL="0" indent="0">
              <a:spcBef>
                <a:spcPts val="0"/>
              </a:spcBef>
              <a:buFontTx/>
              <a:buNone/>
              <a:defRPr sz="900">
                <a:solidFill>
                  <a:schemeClr val="accent1"/>
                </a:solidFill>
              </a:defRPr>
            </a:lvl5pPr>
          </a:lstStyle>
          <a:p>
            <a:pPr lvl="0"/>
            <a:r>
              <a:rPr lang="fr-FR"/>
              <a:t>Cliquez pour modifier les styles du texte du masque</a:t>
            </a:r>
          </a:p>
          <a:p>
            <a:pPr lvl="1"/>
            <a:r>
              <a:rPr lang="fr-FR"/>
              <a:t>Deuxième niveau</a:t>
            </a:r>
          </a:p>
        </p:txBody>
      </p:sp>
      <p:sp>
        <p:nvSpPr>
          <p:cNvPr id="25" name="Espace réservé du texte 5">
            <a:extLst>
              <a:ext uri="{FF2B5EF4-FFF2-40B4-BE49-F238E27FC236}">
                <a16:creationId xmlns:a16="http://schemas.microsoft.com/office/drawing/2014/main" id="{82C6C7C2-329C-4878-9744-F7CAA7138B6B}"/>
              </a:ext>
            </a:extLst>
          </p:cNvPr>
          <p:cNvSpPr>
            <a:spLocks noGrp="1"/>
          </p:cNvSpPr>
          <p:nvPr>
            <p:ph type="body" sz="quarter" idx="22"/>
          </p:nvPr>
        </p:nvSpPr>
        <p:spPr>
          <a:xfrm>
            <a:off x="4754799" y="1236639"/>
            <a:ext cx="4032000" cy="1692000"/>
          </a:xfrm>
          <a:prstGeom prst="rect">
            <a:avLst/>
          </a:prstGeom>
        </p:spPr>
        <p:txBody>
          <a:bodyPr lIns="0" tIns="0" rIns="0" bIns="0"/>
          <a:lstStyle>
            <a:lvl1pPr marL="180000" indent="-180000">
              <a:spcBef>
                <a:spcPts val="0"/>
              </a:spcBef>
              <a:spcAft>
                <a:spcPts val="400"/>
              </a:spcAft>
              <a:buFont typeface="Arial" panose="020B0604020202020204" pitchFamily="34" charset="0"/>
              <a:buChar char="•"/>
              <a:defRPr sz="1100" b="1">
                <a:solidFill>
                  <a:schemeClr val="accent2"/>
                </a:solidFill>
              </a:defRPr>
            </a:lvl1pPr>
            <a:lvl2pPr marL="0" indent="0" algn="just">
              <a:lnSpc>
                <a:spcPct val="90000"/>
              </a:lnSpc>
              <a:spcBef>
                <a:spcPts val="0"/>
              </a:spcBef>
              <a:buFontTx/>
              <a:buNone/>
              <a:defRPr sz="900">
                <a:solidFill>
                  <a:schemeClr val="accent1"/>
                </a:solidFill>
              </a:defRPr>
            </a:lvl2pPr>
            <a:lvl3pPr marL="0" indent="0" algn="just">
              <a:lnSpc>
                <a:spcPct val="90000"/>
              </a:lnSpc>
              <a:spcBef>
                <a:spcPts val="0"/>
              </a:spcBef>
              <a:buFontTx/>
              <a:buNone/>
              <a:tabLst/>
              <a:defRPr sz="900">
                <a:solidFill>
                  <a:schemeClr val="accent1"/>
                </a:solidFill>
              </a:defRPr>
            </a:lvl3pPr>
            <a:lvl4pPr marL="0" indent="0" algn="just">
              <a:lnSpc>
                <a:spcPct val="90000"/>
              </a:lnSpc>
              <a:spcBef>
                <a:spcPts val="0"/>
              </a:spcBef>
              <a:buFontTx/>
              <a:buNone/>
              <a:defRPr sz="900">
                <a:solidFill>
                  <a:schemeClr val="accent1"/>
                </a:solidFill>
              </a:defRPr>
            </a:lvl4pPr>
            <a:lvl5pPr marL="0" indent="0" algn="just">
              <a:lnSpc>
                <a:spcPct val="90000"/>
              </a:lnSpc>
              <a:spcBef>
                <a:spcPts val="0"/>
              </a:spcBef>
              <a:buFontTx/>
              <a:buNone/>
              <a:defRPr sz="900">
                <a:solidFill>
                  <a:schemeClr val="accent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6" name="Espace réservé du texte 5">
            <a:extLst>
              <a:ext uri="{FF2B5EF4-FFF2-40B4-BE49-F238E27FC236}">
                <a16:creationId xmlns:a16="http://schemas.microsoft.com/office/drawing/2014/main" id="{9E05EFBC-FF04-4ACE-B50C-49CB24A6CC2A}"/>
              </a:ext>
            </a:extLst>
          </p:cNvPr>
          <p:cNvSpPr>
            <a:spLocks noGrp="1"/>
          </p:cNvSpPr>
          <p:nvPr>
            <p:ph type="body" sz="quarter" idx="23"/>
          </p:nvPr>
        </p:nvSpPr>
        <p:spPr>
          <a:xfrm>
            <a:off x="288925" y="3134767"/>
            <a:ext cx="4032000" cy="1692000"/>
          </a:xfrm>
          <a:prstGeom prst="rect">
            <a:avLst/>
          </a:prstGeom>
        </p:spPr>
        <p:txBody>
          <a:bodyPr lIns="0" tIns="0" rIns="0" bIns="0"/>
          <a:lstStyle>
            <a:lvl1pPr marL="180000" indent="-180000">
              <a:spcBef>
                <a:spcPts val="0"/>
              </a:spcBef>
              <a:spcAft>
                <a:spcPts val="400"/>
              </a:spcAft>
              <a:buFont typeface="Arial" panose="020B0604020202020204" pitchFamily="34" charset="0"/>
              <a:buChar char="•"/>
              <a:defRPr sz="1100" b="1">
                <a:solidFill>
                  <a:schemeClr val="accent2"/>
                </a:solidFill>
              </a:defRPr>
            </a:lvl1pPr>
            <a:lvl2pPr marL="0" indent="0" algn="just">
              <a:lnSpc>
                <a:spcPct val="90000"/>
              </a:lnSpc>
              <a:spcBef>
                <a:spcPts val="0"/>
              </a:spcBef>
              <a:buFontTx/>
              <a:buNone/>
              <a:defRPr sz="900">
                <a:solidFill>
                  <a:schemeClr val="accent1"/>
                </a:solidFill>
              </a:defRPr>
            </a:lvl2pPr>
            <a:lvl3pPr marL="0" indent="0" algn="just">
              <a:lnSpc>
                <a:spcPct val="90000"/>
              </a:lnSpc>
              <a:spcBef>
                <a:spcPts val="0"/>
              </a:spcBef>
              <a:buFontTx/>
              <a:buNone/>
              <a:tabLst/>
              <a:defRPr sz="900">
                <a:solidFill>
                  <a:schemeClr val="accent1"/>
                </a:solidFill>
              </a:defRPr>
            </a:lvl3pPr>
            <a:lvl4pPr marL="0" indent="0" algn="just">
              <a:lnSpc>
                <a:spcPct val="90000"/>
              </a:lnSpc>
              <a:spcBef>
                <a:spcPts val="0"/>
              </a:spcBef>
              <a:buFontTx/>
              <a:buNone/>
              <a:defRPr sz="900">
                <a:solidFill>
                  <a:schemeClr val="accent1"/>
                </a:solidFill>
              </a:defRPr>
            </a:lvl4pPr>
            <a:lvl5pPr marL="0" indent="0" algn="just">
              <a:lnSpc>
                <a:spcPct val="90000"/>
              </a:lnSpc>
              <a:spcBef>
                <a:spcPts val="0"/>
              </a:spcBef>
              <a:buFontTx/>
              <a:buNone/>
              <a:defRPr sz="900">
                <a:solidFill>
                  <a:schemeClr val="accent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7" name="Espace réservé du texte 5">
            <a:extLst>
              <a:ext uri="{FF2B5EF4-FFF2-40B4-BE49-F238E27FC236}">
                <a16:creationId xmlns:a16="http://schemas.microsoft.com/office/drawing/2014/main" id="{2D79E728-1A4E-45D7-8DBA-BB246FC9954A}"/>
              </a:ext>
            </a:extLst>
          </p:cNvPr>
          <p:cNvSpPr>
            <a:spLocks noGrp="1"/>
          </p:cNvSpPr>
          <p:nvPr>
            <p:ph type="body" sz="quarter" idx="24"/>
          </p:nvPr>
        </p:nvSpPr>
        <p:spPr>
          <a:xfrm>
            <a:off x="4754799" y="3134767"/>
            <a:ext cx="4032000" cy="1692000"/>
          </a:xfrm>
          <a:prstGeom prst="rect">
            <a:avLst/>
          </a:prstGeom>
        </p:spPr>
        <p:txBody>
          <a:bodyPr lIns="0" tIns="0" rIns="0" bIns="0"/>
          <a:lstStyle>
            <a:lvl1pPr marL="180000" indent="-180000">
              <a:spcBef>
                <a:spcPts val="0"/>
              </a:spcBef>
              <a:spcAft>
                <a:spcPts val="400"/>
              </a:spcAft>
              <a:buFont typeface="Arial" panose="020B0604020202020204" pitchFamily="34" charset="0"/>
              <a:buChar char="•"/>
              <a:defRPr sz="1100" b="1">
                <a:solidFill>
                  <a:schemeClr val="accent2"/>
                </a:solidFill>
              </a:defRPr>
            </a:lvl1pPr>
            <a:lvl2pPr marL="0" indent="0" algn="just">
              <a:lnSpc>
                <a:spcPct val="90000"/>
              </a:lnSpc>
              <a:spcBef>
                <a:spcPts val="0"/>
              </a:spcBef>
              <a:buFontTx/>
              <a:buNone/>
              <a:defRPr sz="900">
                <a:solidFill>
                  <a:schemeClr val="accent1"/>
                </a:solidFill>
              </a:defRPr>
            </a:lvl2pPr>
            <a:lvl3pPr marL="0" indent="0" algn="just">
              <a:lnSpc>
                <a:spcPct val="90000"/>
              </a:lnSpc>
              <a:spcBef>
                <a:spcPts val="0"/>
              </a:spcBef>
              <a:buFontTx/>
              <a:buNone/>
              <a:tabLst/>
              <a:defRPr sz="900">
                <a:solidFill>
                  <a:schemeClr val="accent1"/>
                </a:solidFill>
              </a:defRPr>
            </a:lvl3pPr>
            <a:lvl4pPr marL="0" indent="0" algn="just">
              <a:lnSpc>
                <a:spcPct val="90000"/>
              </a:lnSpc>
              <a:spcBef>
                <a:spcPts val="0"/>
              </a:spcBef>
              <a:buFontTx/>
              <a:buNone/>
              <a:defRPr sz="900">
                <a:solidFill>
                  <a:schemeClr val="accent1"/>
                </a:solidFill>
              </a:defRPr>
            </a:lvl4pPr>
            <a:lvl5pPr marL="0" indent="0" algn="just">
              <a:lnSpc>
                <a:spcPct val="90000"/>
              </a:lnSpc>
              <a:spcBef>
                <a:spcPts val="0"/>
              </a:spcBef>
              <a:buFontTx/>
              <a:buNone/>
              <a:defRPr sz="900">
                <a:solidFill>
                  <a:schemeClr val="accent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8" name="ZoneTexte 17">
            <a:extLst>
              <a:ext uri="{FF2B5EF4-FFF2-40B4-BE49-F238E27FC236}">
                <a16:creationId xmlns:a16="http://schemas.microsoft.com/office/drawing/2014/main" id="{DBEBDB7A-67F0-4523-9CEE-A5708C69F272}"/>
              </a:ext>
            </a:extLst>
          </p:cNvPr>
          <p:cNvSpPr txBox="1"/>
          <p:nvPr userDrawn="1"/>
        </p:nvSpPr>
        <p:spPr bwMode="auto">
          <a:xfrm>
            <a:off x="7427707" y="4933262"/>
            <a:ext cx="954303" cy="84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550" b="0" i="0" u="none" strike="noStrike" kern="1200" cap="none" spc="0" normalizeH="0" baseline="0" noProof="0">
                <a:ln>
                  <a:noFill/>
                </a:ln>
                <a:solidFill>
                  <a:srgbClr val="26358C"/>
                </a:solidFill>
                <a:effectLst/>
                <a:uLnTx/>
                <a:uFillTx/>
                <a:latin typeface="Arial" panose="020B0604020202020204"/>
                <a:ea typeface="+mn-ea"/>
                <a:cs typeface="Calibri" panose="020F0502020204030204" pitchFamily="34" charset="0"/>
              </a:rPr>
              <a:t>DOCUMENT CONFIDENTIEL </a:t>
            </a:r>
          </a:p>
        </p:txBody>
      </p:sp>
      <p:sp>
        <p:nvSpPr>
          <p:cNvPr id="24" name="Espace réservé du numéro de diapositive 5">
            <a:extLst>
              <a:ext uri="{FF2B5EF4-FFF2-40B4-BE49-F238E27FC236}">
                <a16:creationId xmlns:a16="http://schemas.microsoft.com/office/drawing/2014/main" id="{5BE05752-78A4-4895-B11E-9AEC5871DDDB}"/>
              </a:ext>
            </a:extLst>
          </p:cNvPr>
          <p:cNvSpPr>
            <a:spLocks noGrp="1"/>
          </p:cNvSpPr>
          <p:nvPr>
            <p:ph type="sldNum" sz="quarter" idx="4"/>
          </p:nvPr>
        </p:nvSpPr>
        <p:spPr>
          <a:xfrm>
            <a:off x="8602982" y="4845362"/>
            <a:ext cx="252000" cy="252000"/>
          </a:xfrm>
          <a:prstGeom prst="rect">
            <a:avLst/>
          </a:prstGeom>
        </p:spPr>
        <p:txBody>
          <a:bodyPr vert="horz" lIns="0" tIns="0" rIns="0" bIns="0" rtlCol="0" anchor="ctr" anchorCtr="0"/>
          <a:lstStyle>
            <a:lvl1pPr algn="r">
              <a:defRPr sz="800" b="0">
                <a:solidFill>
                  <a:schemeClr val="accent1"/>
                </a:solidFill>
                <a:latin typeface="+mn-lt"/>
              </a:defRPr>
            </a:lvl1pPr>
          </a:lstStyle>
          <a:p>
            <a:fld id="{95249FB3-2D92-4B86-AF9E-9917563CAFD2}" type="slidenum">
              <a:rPr lang="fr-FR" smtClean="0"/>
              <a:pPr/>
              <a:t>‹N°›</a:t>
            </a:fld>
            <a:endParaRPr lang="fr-FR"/>
          </a:p>
        </p:txBody>
      </p:sp>
      <p:sp>
        <p:nvSpPr>
          <p:cNvPr id="29" name="Footer Placeholder 4">
            <a:extLst>
              <a:ext uri="{FF2B5EF4-FFF2-40B4-BE49-F238E27FC236}">
                <a16:creationId xmlns:a16="http://schemas.microsoft.com/office/drawing/2014/main" id="{D4D36B49-7B34-49B0-9218-9F4D704882B3}"/>
              </a:ext>
            </a:extLst>
          </p:cNvPr>
          <p:cNvSpPr>
            <a:spLocks noGrp="1"/>
          </p:cNvSpPr>
          <p:nvPr>
            <p:ph type="ftr" sz="quarter" idx="12"/>
          </p:nvPr>
        </p:nvSpPr>
        <p:spPr>
          <a:xfrm>
            <a:off x="289018" y="4933262"/>
            <a:ext cx="4282982" cy="84639"/>
          </a:xfrm>
          <a:prstGeom prst="rect">
            <a:avLst/>
          </a:prstGeom>
        </p:spPr>
        <p:txBody>
          <a:bodyPr wrap="square" lIns="0" tIns="0" rIns="0" bIns="0">
            <a:spAutoFit/>
          </a:bodyPr>
          <a:lstStyle>
            <a:lvl1pPr>
              <a:defRPr sz="550">
                <a:solidFill>
                  <a:schemeClr val="accent1"/>
                </a:solidFill>
              </a:defRPr>
            </a:lvl1pPr>
          </a:lstStyle>
          <a:p>
            <a:r>
              <a:rPr lang="fr-FR">
                <a:solidFill>
                  <a:srgbClr val="26358C"/>
                </a:solidFill>
              </a:rPr>
              <a:t>IMPACT DU COVID-19 SUR LE MARCHE DES VINS ET SPIRITUEUX  / WEBINAR SECTORIEL ZONE</a:t>
            </a:r>
          </a:p>
        </p:txBody>
      </p:sp>
      <p:pic>
        <p:nvPicPr>
          <p:cNvPr id="30" name="Image 29" descr="Une image contenant objet, horloge&#10;&#10;Description générée automatiquement">
            <a:extLst>
              <a:ext uri="{FF2B5EF4-FFF2-40B4-BE49-F238E27FC236}">
                <a16:creationId xmlns:a16="http://schemas.microsoft.com/office/drawing/2014/main" id="{627EBF3A-AE8E-4591-8F1D-F2048447D5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7813" y="232141"/>
            <a:ext cx="637169" cy="492031"/>
          </a:xfrm>
          <a:prstGeom prst="rect">
            <a:avLst/>
          </a:prstGeom>
        </p:spPr>
      </p:pic>
      <p:pic>
        <p:nvPicPr>
          <p:cNvPr id="32" name="Image 31">
            <a:extLst>
              <a:ext uri="{FF2B5EF4-FFF2-40B4-BE49-F238E27FC236}">
                <a16:creationId xmlns:a16="http://schemas.microsoft.com/office/drawing/2014/main" id="{A8A5D9C7-B77A-40DE-8C42-EF51CFBB8B9B}"/>
              </a:ext>
            </a:extLst>
          </p:cNvPr>
          <p:cNvPicPr>
            <a:picLocks noChangeAspect="1"/>
          </p:cNvPicPr>
          <p:nvPr userDrawn="1"/>
        </p:nvPicPr>
        <p:blipFill>
          <a:blip r:embed="rId3"/>
          <a:stretch>
            <a:fillRect/>
          </a:stretch>
        </p:blipFill>
        <p:spPr>
          <a:xfrm>
            <a:off x="6732740" y="232141"/>
            <a:ext cx="1377501" cy="433699"/>
          </a:xfrm>
          <a:prstGeom prst="rect">
            <a:avLst/>
          </a:prstGeom>
        </p:spPr>
      </p:pic>
    </p:spTree>
    <p:extLst>
      <p:ext uri="{BB962C8B-B14F-4D97-AF65-F5344CB8AC3E}">
        <p14:creationId xmlns:p14="http://schemas.microsoft.com/office/powerpoint/2010/main" val="23456969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u 11">
    <p:spTree>
      <p:nvGrpSpPr>
        <p:cNvPr id="1" name=""/>
        <p:cNvGrpSpPr/>
        <p:nvPr/>
      </p:nvGrpSpPr>
      <p:grpSpPr>
        <a:xfrm>
          <a:off x="0" y="0"/>
          <a:ext cx="0" cy="0"/>
          <a:chOff x="0" y="0"/>
          <a:chExt cx="0" cy="0"/>
        </a:xfrm>
      </p:grpSpPr>
      <p:sp>
        <p:nvSpPr>
          <p:cNvPr id="22" name="Espace réservé pour une image  4">
            <a:extLst>
              <a:ext uri="{FF2B5EF4-FFF2-40B4-BE49-F238E27FC236}">
                <a16:creationId xmlns:a16="http://schemas.microsoft.com/office/drawing/2014/main" id="{24CD8566-EFD6-44C4-A884-1112E6D5F7E7}"/>
              </a:ext>
            </a:extLst>
          </p:cNvPr>
          <p:cNvSpPr>
            <a:spLocks noGrp="1"/>
          </p:cNvSpPr>
          <p:nvPr>
            <p:ph type="pic" sz="quarter" idx="13" hasCustomPrompt="1"/>
          </p:nvPr>
        </p:nvSpPr>
        <p:spPr>
          <a:xfrm>
            <a:off x="2018263" y="1352083"/>
            <a:ext cx="1152000" cy="540000"/>
          </a:xfrm>
          <a:prstGeom prst="rect">
            <a:avLst/>
          </a:prstGeom>
          <a:solidFill>
            <a:schemeClr val="bg1">
              <a:lumMod val="85000"/>
            </a:schemeClr>
          </a:solidFill>
        </p:spPr>
        <p:txBody>
          <a:bodyPr/>
          <a:lstStyle>
            <a:lvl1pPr marL="0" indent="0" algn="ctr">
              <a:buFontTx/>
              <a:buNone/>
              <a:defRPr sz="1000"/>
            </a:lvl1pPr>
          </a:lstStyle>
          <a:p>
            <a:r>
              <a:rPr lang="fr-FR"/>
              <a:t>LOGO</a:t>
            </a:r>
          </a:p>
        </p:txBody>
      </p:sp>
      <p:sp>
        <p:nvSpPr>
          <p:cNvPr id="23" name="Espace réservé pour une image  4">
            <a:extLst>
              <a:ext uri="{FF2B5EF4-FFF2-40B4-BE49-F238E27FC236}">
                <a16:creationId xmlns:a16="http://schemas.microsoft.com/office/drawing/2014/main" id="{C069D925-9BC0-4A34-BE35-33822B6041DB}"/>
              </a:ext>
            </a:extLst>
          </p:cNvPr>
          <p:cNvSpPr>
            <a:spLocks noGrp="1"/>
          </p:cNvSpPr>
          <p:nvPr>
            <p:ph type="pic" sz="quarter" idx="16" hasCustomPrompt="1"/>
          </p:nvPr>
        </p:nvSpPr>
        <p:spPr>
          <a:xfrm>
            <a:off x="2018263" y="2479431"/>
            <a:ext cx="1152000" cy="540000"/>
          </a:xfrm>
          <a:prstGeom prst="rect">
            <a:avLst/>
          </a:prstGeom>
          <a:solidFill>
            <a:schemeClr val="bg1">
              <a:lumMod val="85000"/>
            </a:schemeClr>
          </a:solidFill>
        </p:spPr>
        <p:txBody>
          <a:bodyPr/>
          <a:lstStyle>
            <a:lvl1pPr marL="0" indent="0" algn="ctr">
              <a:buFontTx/>
              <a:buNone/>
              <a:defRPr sz="1000"/>
            </a:lvl1pPr>
          </a:lstStyle>
          <a:p>
            <a:r>
              <a:rPr lang="fr-FR"/>
              <a:t>LOGO</a:t>
            </a:r>
          </a:p>
        </p:txBody>
      </p:sp>
      <p:sp>
        <p:nvSpPr>
          <p:cNvPr id="24" name="Espace réservé pour une image  4">
            <a:extLst>
              <a:ext uri="{FF2B5EF4-FFF2-40B4-BE49-F238E27FC236}">
                <a16:creationId xmlns:a16="http://schemas.microsoft.com/office/drawing/2014/main" id="{9C7B382B-A689-4BE3-855B-D815C0D86DF7}"/>
              </a:ext>
            </a:extLst>
          </p:cNvPr>
          <p:cNvSpPr>
            <a:spLocks noGrp="1"/>
          </p:cNvSpPr>
          <p:nvPr>
            <p:ph type="pic" sz="quarter" idx="17" hasCustomPrompt="1"/>
          </p:nvPr>
        </p:nvSpPr>
        <p:spPr>
          <a:xfrm>
            <a:off x="2018263" y="3573965"/>
            <a:ext cx="1152000" cy="540000"/>
          </a:xfrm>
          <a:prstGeom prst="rect">
            <a:avLst/>
          </a:prstGeom>
          <a:solidFill>
            <a:schemeClr val="bg1">
              <a:lumMod val="85000"/>
            </a:schemeClr>
          </a:solidFill>
        </p:spPr>
        <p:txBody>
          <a:bodyPr/>
          <a:lstStyle>
            <a:lvl1pPr marL="0" indent="0" algn="ctr">
              <a:buFontTx/>
              <a:buNone/>
              <a:defRPr sz="1000"/>
            </a:lvl1pPr>
          </a:lstStyle>
          <a:p>
            <a:r>
              <a:rPr lang="fr-FR"/>
              <a:t>LOGO</a:t>
            </a:r>
          </a:p>
        </p:txBody>
      </p:sp>
      <p:sp>
        <p:nvSpPr>
          <p:cNvPr id="2" name="Titre 1">
            <a:extLst>
              <a:ext uri="{FF2B5EF4-FFF2-40B4-BE49-F238E27FC236}">
                <a16:creationId xmlns:a16="http://schemas.microsoft.com/office/drawing/2014/main" id="{9709AE41-F278-4BF2-B3D9-B6699E715A1D}"/>
              </a:ext>
            </a:extLst>
          </p:cNvPr>
          <p:cNvSpPr>
            <a:spLocks noGrp="1"/>
          </p:cNvSpPr>
          <p:nvPr>
            <p:ph type="title" hasCustomPrompt="1"/>
          </p:nvPr>
        </p:nvSpPr>
        <p:spPr>
          <a:xfrm>
            <a:off x="289016" y="303352"/>
            <a:ext cx="6673034" cy="276999"/>
          </a:xfrm>
          <a:prstGeom prst="rect">
            <a:avLst/>
          </a:prstGeom>
        </p:spPr>
        <p:txBody>
          <a:bodyPr wrap="square" lIns="0" tIns="0" rIns="0" bIns="0" anchor="t" anchorCtr="0">
            <a:spAutoFit/>
          </a:bodyPr>
          <a:lstStyle>
            <a:lvl1pPr algn="l">
              <a:defRPr sz="1800" b="1">
                <a:solidFill>
                  <a:schemeClr val="accent1"/>
                </a:solidFill>
              </a:defRPr>
            </a:lvl1pPr>
          </a:lstStyle>
          <a:p>
            <a:r>
              <a:rPr lang="fr-FR"/>
              <a:t>MODIFIEZ LE STYLE DU TITRE</a:t>
            </a:r>
          </a:p>
        </p:txBody>
      </p:sp>
      <p:sp>
        <p:nvSpPr>
          <p:cNvPr id="3" name="Isosceles Triangle 2"/>
          <p:cNvSpPr/>
          <p:nvPr userDrawn="1"/>
        </p:nvSpPr>
        <p:spPr>
          <a:xfrm rot="16200000" flipV="1">
            <a:off x="-89315" y="321456"/>
            <a:ext cx="415790" cy="237161"/>
          </a:xfrm>
          <a:prstGeom prst="triangle">
            <a:avLst/>
          </a:prstGeom>
          <a:solidFill>
            <a:srgbClr val="4DEA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cxnSp>
        <p:nvCxnSpPr>
          <p:cNvPr id="25" name="Straight Connector 8">
            <a:extLst>
              <a:ext uri="{FF2B5EF4-FFF2-40B4-BE49-F238E27FC236}">
                <a16:creationId xmlns:a16="http://schemas.microsoft.com/office/drawing/2014/main" id="{4C3A1F4E-B866-4AD2-9D76-F35B4440FEFA}"/>
              </a:ext>
            </a:extLst>
          </p:cNvPr>
          <p:cNvCxnSpPr>
            <a:cxnSpLocks/>
          </p:cNvCxnSpPr>
          <p:nvPr userDrawn="1"/>
        </p:nvCxnSpPr>
        <p:spPr>
          <a:xfrm flipV="1">
            <a:off x="1588212" y="1006022"/>
            <a:ext cx="2" cy="3766275"/>
          </a:xfrm>
          <a:prstGeom prst="line">
            <a:avLst/>
          </a:prstGeom>
          <a:ln w="28575" cmpd="sng">
            <a:solidFill>
              <a:srgbClr val="E30613"/>
            </a:solidFill>
            <a:prstDash val="dash"/>
            <a:headEnd type="none"/>
            <a:tailEnd type="triangle" w="lg" len="med"/>
          </a:ln>
          <a:effectLst/>
        </p:spPr>
        <p:style>
          <a:lnRef idx="2">
            <a:schemeClr val="accent1"/>
          </a:lnRef>
          <a:fillRef idx="0">
            <a:schemeClr val="accent1"/>
          </a:fillRef>
          <a:effectRef idx="1">
            <a:schemeClr val="accent1"/>
          </a:effectRef>
          <a:fontRef idx="minor">
            <a:schemeClr val="tx1"/>
          </a:fontRef>
        </p:style>
      </p:cxnSp>
      <p:sp>
        <p:nvSpPr>
          <p:cNvPr id="34" name="Espace réservé du texte 33">
            <a:extLst>
              <a:ext uri="{FF2B5EF4-FFF2-40B4-BE49-F238E27FC236}">
                <a16:creationId xmlns:a16="http://schemas.microsoft.com/office/drawing/2014/main" id="{273C6557-2E6A-4A20-8441-DDB80890DF40}"/>
              </a:ext>
            </a:extLst>
          </p:cNvPr>
          <p:cNvSpPr>
            <a:spLocks noGrp="1"/>
          </p:cNvSpPr>
          <p:nvPr>
            <p:ph type="body" sz="quarter" idx="15" hasCustomPrompt="1"/>
          </p:nvPr>
        </p:nvSpPr>
        <p:spPr>
          <a:xfrm>
            <a:off x="3533075" y="1349964"/>
            <a:ext cx="5119938" cy="738664"/>
          </a:xfrm>
          <a:prstGeom prst="rect">
            <a:avLst/>
          </a:prstGeom>
        </p:spPr>
        <p:txBody>
          <a:bodyPr lIns="0" tIns="0" rIns="0" bIns="0">
            <a:spAutoFit/>
          </a:bodyPr>
          <a:lstStyle>
            <a:lvl1pPr marL="0" indent="0" algn="l">
              <a:spcBef>
                <a:spcPts val="0"/>
              </a:spcBef>
              <a:buClr>
                <a:schemeClr val="accent2"/>
              </a:buClr>
              <a:buFontTx/>
              <a:buNone/>
              <a:defRPr sz="1100" b="1">
                <a:solidFill>
                  <a:schemeClr val="accent1"/>
                </a:solidFill>
              </a:defRPr>
            </a:lvl1pPr>
            <a:lvl2pPr marL="0" indent="0" algn="l">
              <a:spcBef>
                <a:spcPts val="0"/>
              </a:spcBef>
              <a:buFontTx/>
              <a:buNone/>
              <a:defRPr sz="1000" b="1">
                <a:solidFill>
                  <a:schemeClr val="accent1"/>
                </a:solidFill>
              </a:defRPr>
            </a:lvl2pPr>
            <a:lvl3pPr marL="0" indent="0">
              <a:spcBef>
                <a:spcPts val="0"/>
              </a:spcBef>
              <a:buFontTx/>
              <a:buNone/>
              <a:defRPr sz="900" b="0">
                <a:solidFill>
                  <a:schemeClr val="accent1"/>
                </a:solidFill>
              </a:defRPr>
            </a:lvl3pPr>
            <a:lvl4pPr marL="0" indent="0">
              <a:spcBef>
                <a:spcPts val="0"/>
              </a:spcBef>
              <a:buFontTx/>
              <a:buNone/>
              <a:defRPr sz="900" b="0">
                <a:solidFill>
                  <a:schemeClr val="accent1"/>
                </a:solidFill>
              </a:defRPr>
            </a:lvl4pPr>
            <a:lvl5pPr marL="0" indent="0">
              <a:spcBef>
                <a:spcPts val="0"/>
              </a:spcBef>
              <a:buFontTx/>
              <a:buNone/>
              <a:defRPr sz="900" b="0" i="0">
                <a:solidFill>
                  <a:schemeClr val="accent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8" name="ZoneTexte 17">
            <a:extLst>
              <a:ext uri="{FF2B5EF4-FFF2-40B4-BE49-F238E27FC236}">
                <a16:creationId xmlns:a16="http://schemas.microsoft.com/office/drawing/2014/main" id="{6DF757FA-7B08-4A36-AE84-FCE3C666E78E}"/>
              </a:ext>
            </a:extLst>
          </p:cNvPr>
          <p:cNvSpPr txBox="1"/>
          <p:nvPr userDrawn="1"/>
        </p:nvSpPr>
        <p:spPr bwMode="auto">
          <a:xfrm>
            <a:off x="289016" y="1006022"/>
            <a:ext cx="1302961" cy="3473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nchorCtr="0">
            <a:noAutofit/>
          </a:bodyPr>
          <a:lstStyle/>
          <a:p>
            <a:pPr lvl="0">
              <a:buClr>
                <a:srgbClr val="E66121"/>
              </a:buClr>
              <a:defRPr/>
            </a:pPr>
            <a:r>
              <a:rPr lang="fr-FR" sz="1100" b="1" kern="0" cap="all">
                <a:solidFill>
                  <a:srgbClr val="E30613"/>
                </a:solidFill>
                <a:latin typeface="Arial" panose="020B0604020202020204" pitchFamily="34" charset="0"/>
                <a:cs typeface="Arial" panose="020B0604020202020204" pitchFamily="34" charset="0"/>
              </a:rPr>
              <a:t>Ils nous </a:t>
            </a:r>
          </a:p>
          <a:p>
            <a:pPr lvl="0">
              <a:buClr>
                <a:srgbClr val="E66121"/>
              </a:buClr>
              <a:defRPr/>
            </a:pPr>
            <a:r>
              <a:rPr lang="fr-FR" sz="1100" b="1" kern="0" cap="all">
                <a:solidFill>
                  <a:srgbClr val="E30613"/>
                </a:solidFill>
                <a:latin typeface="Arial" panose="020B0604020202020204" pitchFamily="34" charset="0"/>
                <a:cs typeface="Arial" panose="020B0604020202020204" pitchFamily="34" charset="0"/>
              </a:rPr>
              <a:t>ont fait confiance</a:t>
            </a:r>
            <a:endParaRPr lang="fr-FR" sz="1100">
              <a:solidFill>
                <a:srgbClr val="E30613"/>
              </a:solidFill>
              <a:latin typeface="Arial" panose="020B0604020202020204" pitchFamily="34" charset="0"/>
              <a:cs typeface="Arial" panose="020B0604020202020204" pitchFamily="34" charset="0"/>
            </a:endParaRPr>
          </a:p>
        </p:txBody>
      </p:sp>
      <p:sp>
        <p:nvSpPr>
          <p:cNvPr id="27" name="Espace réservé du texte 33">
            <a:extLst>
              <a:ext uri="{FF2B5EF4-FFF2-40B4-BE49-F238E27FC236}">
                <a16:creationId xmlns:a16="http://schemas.microsoft.com/office/drawing/2014/main" id="{EB9DEFA7-EE8E-4EFD-9D05-91A2FAA245AB}"/>
              </a:ext>
            </a:extLst>
          </p:cNvPr>
          <p:cNvSpPr>
            <a:spLocks noGrp="1"/>
          </p:cNvSpPr>
          <p:nvPr>
            <p:ph type="body" sz="quarter" idx="18" hasCustomPrompt="1"/>
          </p:nvPr>
        </p:nvSpPr>
        <p:spPr>
          <a:xfrm>
            <a:off x="3533075" y="2461964"/>
            <a:ext cx="5119938" cy="738664"/>
          </a:xfrm>
          <a:prstGeom prst="rect">
            <a:avLst/>
          </a:prstGeom>
        </p:spPr>
        <p:txBody>
          <a:bodyPr lIns="0" tIns="0" rIns="0" bIns="0">
            <a:spAutoFit/>
          </a:bodyPr>
          <a:lstStyle>
            <a:lvl1pPr marL="0" indent="0" algn="l">
              <a:spcBef>
                <a:spcPts val="0"/>
              </a:spcBef>
              <a:buClr>
                <a:schemeClr val="accent2"/>
              </a:buClr>
              <a:buFontTx/>
              <a:buNone/>
              <a:defRPr sz="1100" b="1">
                <a:solidFill>
                  <a:schemeClr val="accent1"/>
                </a:solidFill>
              </a:defRPr>
            </a:lvl1pPr>
            <a:lvl2pPr marL="0" indent="0" algn="l">
              <a:spcBef>
                <a:spcPts val="0"/>
              </a:spcBef>
              <a:buFontTx/>
              <a:buNone/>
              <a:defRPr sz="1000" b="1">
                <a:solidFill>
                  <a:schemeClr val="accent1"/>
                </a:solidFill>
              </a:defRPr>
            </a:lvl2pPr>
            <a:lvl3pPr marL="0" indent="0">
              <a:spcBef>
                <a:spcPts val="0"/>
              </a:spcBef>
              <a:buFontTx/>
              <a:buNone/>
              <a:defRPr sz="900" b="0">
                <a:solidFill>
                  <a:schemeClr val="accent1"/>
                </a:solidFill>
              </a:defRPr>
            </a:lvl3pPr>
            <a:lvl4pPr marL="0" indent="0">
              <a:spcBef>
                <a:spcPts val="0"/>
              </a:spcBef>
              <a:buFontTx/>
              <a:buNone/>
              <a:defRPr sz="900" b="0">
                <a:solidFill>
                  <a:schemeClr val="accent1"/>
                </a:solidFill>
              </a:defRPr>
            </a:lvl4pPr>
            <a:lvl5pPr marL="0" indent="0">
              <a:spcBef>
                <a:spcPts val="0"/>
              </a:spcBef>
              <a:buFontTx/>
              <a:buNone/>
              <a:defRPr sz="900" b="0" i="0">
                <a:solidFill>
                  <a:schemeClr val="accent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8" name="Espace réservé du texte 33">
            <a:extLst>
              <a:ext uri="{FF2B5EF4-FFF2-40B4-BE49-F238E27FC236}">
                <a16:creationId xmlns:a16="http://schemas.microsoft.com/office/drawing/2014/main" id="{93455D25-80E2-494B-BD62-8B4FD3CC362E}"/>
              </a:ext>
            </a:extLst>
          </p:cNvPr>
          <p:cNvSpPr>
            <a:spLocks noGrp="1"/>
          </p:cNvSpPr>
          <p:nvPr>
            <p:ph type="body" sz="quarter" idx="19" hasCustomPrompt="1"/>
          </p:nvPr>
        </p:nvSpPr>
        <p:spPr>
          <a:xfrm>
            <a:off x="3533075" y="3573965"/>
            <a:ext cx="5119938" cy="738664"/>
          </a:xfrm>
          <a:prstGeom prst="rect">
            <a:avLst/>
          </a:prstGeom>
        </p:spPr>
        <p:txBody>
          <a:bodyPr lIns="0" tIns="0" rIns="0" bIns="0">
            <a:spAutoFit/>
          </a:bodyPr>
          <a:lstStyle>
            <a:lvl1pPr marL="0" indent="0" algn="l">
              <a:spcBef>
                <a:spcPts val="0"/>
              </a:spcBef>
              <a:buClr>
                <a:schemeClr val="accent2"/>
              </a:buClr>
              <a:buFontTx/>
              <a:buNone/>
              <a:defRPr sz="1100" b="1">
                <a:solidFill>
                  <a:schemeClr val="accent1"/>
                </a:solidFill>
              </a:defRPr>
            </a:lvl1pPr>
            <a:lvl2pPr marL="0" indent="0" algn="l">
              <a:spcBef>
                <a:spcPts val="0"/>
              </a:spcBef>
              <a:buFontTx/>
              <a:buNone/>
              <a:defRPr sz="1000" b="1">
                <a:solidFill>
                  <a:schemeClr val="accent1"/>
                </a:solidFill>
              </a:defRPr>
            </a:lvl2pPr>
            <a:lvl3pPr marL="0" indent="0">
              <a:spcBef>
                <a:spcPts val="0"/>
              </a:spcBef>
              <a:buFontTx/>
              <a:buNone/>
              <a:defRPr sz="900" b="0">
                <a:solidFill>
                  <a:schemeClr val="accent1"/>
                </a:solidFill>
              </a:defRPr>
            </a:lvl3pPr>
            <a:lvl4pPr marL="0" indent="0">
              <a:spcBef>
                <a:spcPts val="0"/>
              </a:spcBef>
              <a:buFontTx/>
              <a:buNone/>
              <a:defRPr sz="900" b="0">
                <a:solidFill>
                  <a:schemeClr val="accent1"/>
                </a:solidFill>
              </a:defRPr>
            </a:lvl4pPr>
            <a:lvl5pPr marL="0" indent="0">
              <a:spcBef>
                <a:spcPts val="0"/>
              </a:spcBef>
              <a:buFontTx/>
              <a:buNone/>
              <a:defRPr sz="900" b="0" i="0">
                <a:solidFill>
                  <a:schemeClr val="accent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5" name="ZoneTexte 14">
            <a:extLst>
              <a:ext uri="{FF2B5EF4-FFF2-40B4-BE49-F238E27FC236}">
                <a16:creationId xmlns:a16="http://schemas.microsoft.com/office/drawing/2014/main" id="{F30CCEB6-9C3E-4B6E-88AD-3259708284BF}"/>
              </a:ext>
            </a:extLst>
          </p:cNvPr>
          <p:cNvSpPr txBox="1"/>
          <p:nvPr userDrawn="1"/>
        </p:nvSpPr>
        <p:spPr bwMode="auto">
          <a:xfrm>
            <a:off x="7427707" y="4933262"/>
            <a:ext cx="954303" cy="84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550" b="0" i="0" u="none" strike="noStrike" kern="1200" cap="none" spc="0" normalizeH="0" baseline="0" noProof="0">
                <a:ln>
                  <a:noFill/>
                </a:ln>
                <a:solidFill>
                  <a:srgbClr val="26358C"/>
                </a:solidFill>
                <a:effectLst/>
                <a:uLnTx/>
                <a:uFillTx/>
                <a:latin typeface="Arial" panose="020B0604020202020204"/>
                <a:ea typeface="+mn-ea"/>
                <a:cs typeface="Calibri" panose="020F0502020204030204" pitchFamily="34" charset="0"/>
              </a:rPr>
              <a:t>DOCUMENT CONFIDENTIEL </a:t>
            </a:r>
          </a:p>
        </p:txBody>
      </p:sp>
      <p:sp>
        <p:nvSpPr>
          <p:cNvPr id="17" name="Espace réservé du numéro de diapositive 5">
            <a:extLst>
              <a:ext uri="{FF2B5EF4-FFF2-40B4-BE49-F238E27FC236}">
                <a16:creationId xmlns:a16="http://schemas.microsoft.com/office/drawing/2014/main" id="{CE2D62FE-5C40-4BE2-9E06-E1A602D70F0F}"/>
              </a:ext>
            </a:extLst>
          </p:cNvPr>
          <p:cNvSpPr>
            <a:spLocks noGrp="1"/>
          </p:cNvSpPr>
          <p:nvPr>
            <p:ph type="sldNum" sz="quarter" idx="4"/>
          </p:nvPr>
        </p:nvSpPr>
        <p:spPr>
          <a:xfrm>
            <a:off x="8602982" y="4845362"/>
            <a:ext cx="252000" cy="252000"/>
          </a:xfrm>
          <a:prstGeom prst="rect">
            <a:avLst/>
          </a:prstGeom>
        </p:spPr>
        <p:txBody>
          <a:bodyPr vert="horz" lIns="0" tIns="0" rIns="0" bIns="0" rtlCol="0" anchor="ctr" anchorCtr="0"/>
          <a:lstStyle>
            <a:lvl1pPr algn="r">
              <a:defRPr sz="800" b="0">
                <a:solidFill>
                  <a:schemeClr val="accent1"/>
                </a:solidFill>
                <a:latin typeface="+mn-lt"/>
              </a:defRPr>
            </a:lvl1pPr>
          </a:lstStyle>
          <a:p>
            <a:fld id="{95249FB3-2D92-4B86-AF9E-9917563CAFD2}" type="slidenum">
              <a:rPr lang="fr-FR" smtClean="0"/>
              <a:pPr/>
              <a:t>‹N°›</a:t>
            </a:fld>
            <a:endParaRPr lang="fr-FR"/>
          </a:p>
        </p:txBody>
      </p:sp>
      <p:sp>
        <p:nvSpPr>
          <p:cNvPr id="20" name="Footer Placeholder 4">
            <a:extLst>
              <a:ext uri="{FF2B5EF4-FFF2-40B4-BE49-F238E27FC236}">
                <a16:creationId xmlns:a16="http://schemas.microsoft.com/office/drawing/2014/main" id="{A20D0DE3-E771-4A51-8439-D247566DCB3D}"/>
              </a:ext>
            </a:extLst>
          </p:cNvPr>
          <p:cNvSpPr>
            <a:spLocks noGrp="1"/>
          </p:cNvSpPr>
          <p:nvPr>
            <p:ph type="ftr" sz="quarter" idx="12"/>
          </p:nvPr>
        </p:nvSpPr>
        <p:spPr>
          <a:xfrm>
            <a:off x="289018" y="4933262"/>
            <a:ext cx="4282982" cy="84639"/>
          </a:xfrm>
          <a:prstGeom prst="rect">
            <a:avLst/>
          </a:prstGeom>
        </p:spPr>
        <p:txBody>
          <a:bodyPr wrap="square" lIns="0" tIns="0" rIns="0" bIns="0">
            <a:spAutoFit/>
          </a:bodyPr>
          <a:lstStyle>
            <a:lvl1pPr>
              <a:defRPr sz="550">
                <a:solidFill>
                  <a:schemeClr val="accent1"/>
                </a:solidFill>
              </a:defRPr>
            </a:lvl1pPr>
          </a:lstStyle>
          <a:p>
            <a:r>
              <a:rPr lang="fr-FR">
                <a:solidFill>
                  <a:srgbClr val="26358C"/>
                </a:solidFill>
              </a:rPr>
              <a:t>IMPACT DU COVID-19 SUR LE MARCHE DES VINS ET SPIRITUEUX  / WEBINAR SECTORIEL ZONE</a:t>
            </a:r>
          </a:p>
        </p:txBody>
      </p:sp>
      <p:pic>
        <p:nvPicPr>
          <p:cNvPr id="21" name="Image 20" descr="Une image contenant objet, horloge&#10;&#10;Description générée automatiquement">
            <a:extLst>
              <a:ext uri="{FF2B5EF4-FFF2-40B4-BE49-F238E27FC236}">
                <a16:creationId xmlns:a16="http://schemas.microsoft.com/office/drawing/2014/main" id="{76FC905F-A6CE-4B3C-AECA-E9C58A624B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7813" y="232141"/>
            <a:ext cx="637169" cy="492031"/>
          </a:xfrm>
          <a:prstGeom prst="rect">
            <a:avLst/>
          </a:prstGeom>
        </p:spPr>
      </p:pic>
      <p:pic>
        <p:nvPicPr>
          <p:cNvPr id="26" name="Image 25">
            <a:extLst>
              <a:ext uri="{FF2B5EF4-FFF2-40B4-BE49-F238E27FC236}">
                <a16:creationId xmlns:a16="http://schemas.microsoft.com/office/drawing/2014/main" id="{2D853F5E-F4C8-438B-B75D-2290628871B2}"/>
              </a:ext>
            </a:extLst>
          </p:cNvPr>
          <p:cNvPicPr>
            <a:picLocks noChangeAspect="1"/>
          </p:cNvPicPr>
          <p:nvPr userDrawn="1"/>
        </p:nvPicPr>
        <p:blipFill>
          <a:blip r:embed="rId3"/>
          <a:stretch>
            <a:fillRect/>
          </a:stretch>
        </p:blipFill>
        <p:spPr>
          <a:xfrm>
            <a:off x="6732740" y="232141"/>
            <a:ext cx="1377501" cy="433699"/>
          </a:xfrm>
          <a:prstGeom prst="rect">
            <a:avLst/>
          </a:prstGeom>
        </p:spPr>
      </p:pic>
    </p:spTree>
    <p:extLst>
      <p:ext uri="{BB962C8B-B14F-4D97-AF65-F5344CB8AC3E}">
        <p14:creationId xmlns:p14="http://schemas.microsoft.com/office/powerpoint/2010/main" val="3426756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 1">
    <p:spTree>
      <p:nvGrpSpPr>
        <p:cNvPr id="1" name=""/>
        <p:cNvGrpSpPr/>
        <p:nvPr/>
      </p:nvGrpSpPr>
      <p:grpSpPr>
        <a:xfrm>
          <a:off x="0" y="0"/>
          <a:ext cx="0" cy="0"/>
          <a:chOff x="0" y="0"/>
          <a:chExt cx="0" cy="0"/>
        </a:xfrm>
      </p:grpSpPr>
      <p:sp>
        <p:nvSpPr>
          <p:cNvPr id="3" name="Isosceles Triangle 2"/>
          <p:cNvSpPr/>
          <p:nvPr userDrawn="1"/>
        </p:nvSpPr>
        <p:spPr>
          <a:xfrm rot="16200000" flipV="1">
            <a:off x="-237856" y="469998"/>
            <a:ext cx="1107303" cy="631591"/>
          </a:xfrm>
          <a:prstGeom prst="triangle">
            <a:avLst/>
          </a:prstGeom>
          <a:solidFill>
            <a:srgbClr val="4DEA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Pie 4"/>
          <p:cNvSpPr/>
          <p:nvPr userDrawn="1"/>
        </p:nvSpPr>
        <p:spPr>
          <a:xfrm rot="16200000">
            <a:off x="7015638" y="-2128362"/>
            <a:ext cx="4256723" cy="4256723"/>
          </a:xfrm>
          <a:prstGeom prst="pie">
            <a:avLst>
              <a:gd name="adj1" fmla="val 10796950"/>
              <a:gd name="adj2" fmla="val 16200000"/>
            </a:avLst>
          </a:prstGeom>
          <a:solidFill>
            <a:srgbClr val="E3061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cxnSp>
        <p:nvCxnSpPr>
          <p:cNvPr id="6" name="Straight Connector 5"/>
          <p:cNvCxnSpPr/>
          <p:nvPr userDrawn="1"/>
        </p:nvCxnSpPr>
        <p:spPr>
          <a:xfrm>
            <a:off x="867469" y="3839524"/>
            <a:ext cx="3158612" cy="0"/>
          </a:xfrm>
          <a:prstGeom prst="line">
            <a:avLst/>
          </a:prstGeom>
          <a:ln w="57150" cmpd="sng">
            <a:solidFill>
              <a:srgbClr val="E30613"/>
            </a:solidFill>
            <a:prstDash val="dash"/>
            <a:headEnd type="none"/>
            <a:tailEnd type="triangle" w="lg" len="med"/>
          </a:ln>
          <a:effectLst/>
        </p:spPr>
        <p:style>
          <a:lnRef idx="2">
            <a:schemeClr val="accent1"/>
          </a:lnRef>
          <a:fillRef idx="0">
            <a:schemeClr val="accent1"/>
          </a:fillRef>
          <a:effectRef idx="1">
            <a:schemeClr val="accent1"/>
          </a:effectRef>
          <a:fontRef idx="minor">
            <a:schemeClr val="tx1"/>
          </a:fontRef>
        </p:style>
      </p:cxnSp>
      <p:sp>
        <p:nvSpPr>
          <p:cNvPr id="8" name="Text Placeholder 9"/>
          <p:cNvSpPr>
            <a:spLocks noGrp="1"/>
          </p:cNvSpPr>
          <p:nvPr>
            <p:ph type="body" sz="quarter" idx="10" hasCustomPrompt="1"/>
          </p:nvPr>
        </p:nvSpPr>
        <p:spPr>
          <a:xfrm>
            <a:off x="751085" y="450519"/>
            <a:ext cx="4683261" cy="1677842"/>
          </a:xfrm>
          <a:prstGeom prst="rect">
            <a:avLst/>
          </a:prstGeom>
        </p:spPr>
        <p:txBody>
          <a:bodyPr vert="horz" anchor="t"/>
          <a:lstStyle>
            <a:lvl1pPr marL="0" indent="0" algn="l">
              <a:lnSpc>
                <a:spcPct val="90000"/>
              </a:lnSpc>
              <a:buNone/>
              <a:defRPr sz="4000" b="1" baseline="0">
                <a:solidFill>
                  <a:srgbClr val="26358C"/>
                </a:solidFill>
                <a:latin typeface="Arial" panose="020B0604020202020204" pitchFamily="34" charset="0"/>
                <a:cs typeface="Arial" panose="020B0604020202020204" pitchFamily="34" charset="0"/>
              </a:defRPr>
            </a:lvl1pPr>
          </a:lstStyle>
          <a:p>
            <a:pPr lvl="0"/>
            <a:r>
              <a:rPr lang="fr-FR"/>
              <a:t>TITRE DE LA PAGE SUR DEUX OU TROIS LIGNES</a:t>
            </a:r>
          </a:p>
        </p:txBody>
      </p:sp>
      <p:sp>
        <p:nvSpPr>
          <p:cNvPr id="9" name="Text Placeholder 9"/>
          <p:cNvSpPr>
            <a:spLocks noGrp="1"/>
          </p:cNvSpPr>
          <p:nvPr>
            <p:ph type="body" sz="quarter" idx="11" hasCustomPrompt="1"/>
          </p:nvPr>
        </p:nvSpPr>
        <p:spPr>
          <a:xfrm>
            <a:off x="751086" y="2567097"/>
            <a:ext cx="3274996" cy="871262"/>
          </a:xfrm>
          <a:prstGeom prst="rect">
            <a:avLst/>
          </a:prstGeom>
        </p:spPr>
        <p:txBody>
          <a:bodyPr vert="horz" anchor="t"/>
          <a:lstStyle>
            <a:lvl1pPr marL="0" indent="0" algn="l">
              <a:lnSpc>
                <a:spcPct val="90000"/>
              </a:lnSpc>
              <a:buNone/>
              <a:defRPr sz="2400" b="0" i="1" baseline="0">
                <a:solidFill>
                  <a:srgbClr val="26358C"/>
                </a:solidFill>
                <a:latin typeface="Arial" panose="020B0604020202020204" pitchFamily="34" charset="0"/>
                <a:cs typeface="Arial" panose="020B0604020202020204" pitchFamily="34" charset="0"/>
              </a:defRPr>
            </a:lvl1pPr>
          </a:lstStyle>
          <a:p>
            <a:pPr lvl="0"/>
            <a:r>
              <a:rPr lang="fr-FR"/>
              <a:t>Texte d’accroche ici</a:t>
            </a:r>
          </a:p>
        </p:txBody>
      </p:sp>
      <p:sp>
        <p:nvSpPr>
          <p:cNvPr id="13" name="Text Placeholder 12"/>
          <p:cNvSpPr>
            <a:spLocks noGrp="1"/>
          </p:cNvSpPr>
          <p:nvPr>
            <p:ph type="body" sz="quarter" idx="12" hasCustomPrompt="1"/>
          </p:nvPr>
        </p:nvSpPr>
        <p:spPr>
          <a:xfrm>
            <a:off x="5114353" y="2567098"/>
            <a:ext cx="3274761" cy="2106651"/>
          </a:xfrm>
          <a:prstGeom prst="rect">
            <a:avLst/>
          </a:prstGeom>
        </p:spPr>
        <p:txBody>
          <a:bodyPr vert="horz"/>
          <a:lstStyle>
            <a:lvl1pPr marL="0" indent="0">
              <a:buNone/>
              <a:defRPr sz="1400">
                <a:solidFill>
                  <a:srgbClr val="26358C"/>
                </a:solidFill>
                <a:latin typeface="Arial" panose="020B0604020202020204" pitchFamily="34" charset="0"/>
                <a:cs typeface="Arial" panose="020B0604020202020204" pitchFamily="34" charset="0"/>
              </a:defRPr>
            </a:lvl1pPr>
            <a:lvl2pPr marL="180975" indent="-180975">
              <a:buFont typeface="Arial"/>
              <a:buChar char="•"/>
              <a:defRPr sz="1200">
                <a:solidFill>
                  <a:srgbClr val="26358C"/>
                </a:solidFill>
                <a:latin typeface="Arial" panose="020B0604020202020204" pitchFamily="34" charset="0"/>
                <a:cs typeface="Arial" panose="020B0604020202020204" pitchFamily="34" charset="0"/>
              </a:defRPr>
            </a:lvl2pPr>
            <a:lvl3pPr marL="363538" indent="-182563">
              <a:buFont typeface="Courier New"/>
              <a:buChar char="o"/>
              <a:defRPr sz="1100">
                <a:solidFill>
                  <a:srgbClr val="26358C"/>
                </a:solidFill>
                <a:latin typeface="Arial" panose="020B0604020202020204" pitchFamily="34" charset="0"/>
                <a:cs typeface="Arial" panose="020B0604020202020204" pitchFamily="34" charset="0"/>
              </a:defRPr>
            </a:lvl3pPr>
            <a:lvl4pPr marL="534988" indent="-171450">
              <a:defRPr sz="1050">
                <a:solidFill>
                  <a:srgbClr val="26358C"/>
                </a:solidFill>
                <a:latin typeface="Arial" panose="020B0604020202020204" pitchFamily="34" charset="0"/>
                <a:cs typeface="Arial" panose="020B0604020202020204" pitchFamily="34" charset="0"/>
              </a:defRPr>
            </a:lvl4pPr>
            <a:lvl5pPr>
              <a:defRPr sz="1050">
                <a:solidFill>
                  <a:srgbClr val="26358C"/>
                </a:solidFill>
                <a:latin typeface="Helvetica"/>
                <a:cs typeface="Helvetica"/>
              </a:defRPr>
            </a:lvl5pPr>
          </a:lstStyle>
          <a:p>
            <a:pPr lvl="0"/>
            <a:r>
              <a:rPr lang="fr-FR"/>
              <a:t>Texte courant ici.</a:t>
            </a: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p:txBody>
      </p:sp>
    </p:spTree>
    <p:extLst>
      <p:ext uri="{BB962C8B-B14F-4D97-AF65-F5344CB8AC3E}">
        <p14:creationId xmlns:p14="http://schemas.microsoft.com/office/powerpoint/2010/main" val="123222171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enu 1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09AE41-F278-4BF2-B3D9-B6699E715A1D}"/>
              </a:ext>
            </a:extLst>
          </p:cNvPr>
          <p:cNvSpPr>
            <a:spLocks noGrp="1"/>
          </p:cNvSpPr>
          <p:nvPr>
            <p:ph type="title" hasCustomPrompt="1"/>
          </p:nvPr>
        </p:nvSpPr>
        <p:spPr>
          <a:xfrm>
            <a:off x="289016" y="303352"/>
            <a:ext cx="6673034" cy="276999"/>
          </a:xfrm>
          <a:prstGeom prst="rect">
            <a:avLst/>
          </a:prstGeom>
        </p:spPr>
        <p:txBody>
          <a:bodyPr wrap="square" lIns="0" tIns="0" rIns="0" bIns="0" anchor="t" anchorCtr="0">
            <a:spAutoFit/>
          </a:bodyPr>
          <a:lstStyle>
            <a:lvl1pPr algn="l">
              <a:defRPr sz="1800" b="1">
                <a:solidFill>
                  <a:schemeClr val="accent1"/>
                </a:solidFill>
              </a:defRPr>
            </a:lvl1pPr>
          </a:lstStyle>
          <a:p>
            <a:r>
              <a:rPr lang="fr-FR"/>
              <a:t>MODIFIEZ LE STYLE DU TITRE</a:t>
            </a:r>
          </a:p>
        </p:txBody>
      </p:sp>
      <p:sp>
        <p:nvSpPr>
          <p:cNvPr id="3" name="Isosceles Triangle 2"/>
          <p:cNvSpPr/>
          <p:nvPr userDrawn="1"/>
        </p:nvSpPr>
        <p:spPr>
          <a:xfrm rot="16200000" flipV="1">
            <a:off x="-89315" y="321456"/>
            <a:ext cx="415790" cy="237161"/>
          </a:xfrm>
          <a:prstGeom prst="triangle">
            <a:avLst/>
          </a:prstGeom>
          <a:solidFill>
            <a:srgbClr val="4DEA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ZoneTexte 6">
            <a:extLst>
              <a:ext uri="{FF2B5EF4-FFF2-40B4-BE49-F238E27FC236}">
                <a16:creationId xmlns:a16="http://schemas.microsoft.com/office/drawing/2014/main" id="{6C8D9102-587A-45C4-A010-28218E80FFD0}"/>
              </a:ext>
            </a:extLst>
          </p:cNvPr>
          <p:cNvSpPr txBox="1"/>
          <p:nvPr userDrawn="1"/>
        </p:nvSpPr>
        <p:spPr bwMode="auto">
          <a:xfrm>
            <a:off x="7427707" y="4933262"/>
            <a:ext cx="954303" cy="84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550" b="0" i="0" u="none" strike="noStrike" kern="1200" cap="none" spc="0" normalizeH="0" baseline="0" noProof="0">
                <a:ln>
                  <a:noFill/>
                </a:ln>
                <a:solidFill>
                  <a:srgbClr val="26358C"/>
                </a:solidFill>
                <a:effectLst/>
                <a:uLnTx/>
                <a:uFillTx/>
                <a:latin typeface="Arial" panose="020B0604020202020204"/>
                <a:ea typeface="+mn-ea"/>
                <a:cs typeface="Calibri" panose="020F0502020204030204" pitchFamily="34" charset="0"/>
              </a:rPr>
              <a:t>DOCUMENT CONFIDENTIEL </a:t>
            </a:r>
          </a:p>
        </p:txBody>
      </p:sp>
      <p:sp>
        <p:nvSpPr>
          <p:cNvPr id="9" name="Espace réservé du numéro de diapositive 5">
            <a:extLst>
              <a:ext uri="{FF2B5EF4-FFF2-40B4-BE49-F238E27FC236}">
                <a16:creationId xmlns:a16="http://schemas.microsoft.com/office/drawing/2014/main" id="{5CF97BCC-6F96-4FAC-AD82-2445CC2198E3}"/>
              </a:ext>
            </a:extLst>
          </p:cNvPr>
          <p:cNvSpPr>
            <a:spLocks noGrp="1"/>
          </p:cNvSpPr>
          <p:nvPr>
            <p:ph type="sldNum" sz="quarter" idx="4"/>
          </p:nvPr>
        </p:nvSpPr>
        <p:spPr>
          <a:xfrm>
            <a:off x="8602982" y="4845362"/>
            <a:ext cx="252000" cy="252000"/>
          </a:xfrm>
          <a:prstGeom prst="rect">
            <a:avLst/>
          </a:prstGeom>
        </p:spPr>
        <p:txBody>
          <a:bodyPr vert="horz" lIns="0" tIns="0" rIns="0" bIns="0" rtlCol="0" anchor="ctr" anchorCtr="0"/>
          <a:lstStyle>
            <a:lvl1pPr algn="r">
              <a:defRPr sz="800" b="0">
                <a:solidFill>
                  <a:schemeClr val="accent1"/>
                </a:solidFill>
                <a:latin typeface="+mn-lt"/>
              </a:defRPr>
            </a:lvl1pPr>
          </a:lstStyle>
          <a:p>
            <a:fld id="{95249FB3-2D92-4B86-AF9E-9917563CAFD2}" type="slidenum">
              <a:rPr lang="fr-FR" smtClean="0"/>
              <a:pPr/>
              <a:t>‹N°›</a:t>
            </a:fld>
            <a:endParaRPr lang="fr-FR"/>
          </a:p>
        </p:txBody>
      </p:sp>
      <p:sp>
        <p:nvSpPr>
          <p:cNvPr id="11" name="Footer Placeholder 4">
            <a:extLst>
              <a:ext uri="{FF2B5EF4-FFF2-40B4-BE49-F238E27FC236}">
                <a16:creationId xmlns:a16="http://schemas.microsoft.com/office/drawing/2014/main" id="{C2396D19-0FB7-40D5-A3C9-E5325AC76828}"/>
              </a:ext>
            </a:extLst>
          </p:cNvPr>
          <p:cNvSpPr>
            <a:spLocks noGrp="1"/>
          </p:cNvSpPr>
          <p:nvPr>
            <p:ph type="ftr" sz="quarter" idx="12"/>
          </p:nvPr>
        </p:nvSpPr>
        <p:spPr>
          <a:xfrm>
            <a:off x="289018" y="4933262"/>
            <a:ext cx="4282982" cy="84639"/>
          </a:xfrm>
          <a:prstGeom prst="rect">
            <a:avLst/>
          </a:prstGeom>
        </p:spPr>
        <p:txBody>
          <a:bodyPr wrap="square" lIns="0" tIns="0" rIns="0" bIns="0">
            <a:spAutoFit/>
          </a:bodyPr>
          <a:lstStyle>
            <a:lvl1pPr>
              <a:defRPr sz="550">
                <a:solidFill>
                  <a:schemeClr val="accent1"/>
                </a:solidFill>
              </a:defRPr>
            </a:lvl1pPr>
          </a:lstStyle>
          <a:p>
            <a:r>
              <a:rPr lang="fr-FR">
                <a:solidFill>
                  <a:srgbClr val="26358C"/>
                </a:solidFill>
              </a:rPr>
              <a:t>IMPACT DU COVID-19 SUR LE MARCHE DES VINS ET SPIRITUEUX  / WEBINAR SECTORIEL ZONE</a:t>
            </a:r>
          </a:p>
        </p:txBody>
      </p:sp>
      <p:pic>
        <p:nvPicPr>
          <p:cNvPr id="12" name="Image 11" descr="Une image contenant objet, horloge&#10;&#10;Description générée automatiquement">
            <a:extLst>
              <a:ext uri="{FF2B5EF4-FFF2-40B4-BE49-F238E27FC236}">
                <a16:creationId xmlns:a16="http://schemas.microsoft.com/office/drawing/2014/main" id="{9C0568E2-BCEA-4A98-81F7-1E21199B51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7813" y="232141"/>
            <a:ext cx="637169" cy="492031"/>
          </a:xfrm>
          <a:prstGeom prst="rect">
            <a:avLst/>
          </a:prstGeom>
        </p:spPr>
      </p:pic>
      <p:pic>
        <p:nvPicPr>
          <p:cNvPr id="13" name="Image 12">
            <a:extLst>
              <a:ext uri="{FF2B5EF4-FFF2-40B4-BE49-F238E27FC236}">
                <a16:creationId xmlns:a16="http://schemas.microsoft.com/office/drawing/2014/main" id="{ABB14B22-44E7-4451-86E5-852264F73DF4}"/>
              </a:ext>
            </a:extLst>
          </p:cNvPr>
          <p:cNvPicPr>
            <a:picLocks noChangeAspect="1"/>
          </p:cNvPicPr>
          <p:nvPr userDrawn="1"/>
        </p:nvPicPr>
        <p:blipFill>
          <a:blip r:embed="rId3"/>
          <a:stretch>
            <a:fillRect/>
          </a:stretch>
        </p:blipFill>
        <p:spPr>
          <a:xfrm>
            <a:off x="6732740" y="232141"/>
            <a:ext cx="1377501" cy="433699"/>
          </a:xfrm>
          <a:prstGeom prst="rect">
            <a:avLst/>
          </a:prstGeom>
        </p:spPr>
      </p:pic>
    </p:spTree>
    <p:extLst>
      <p:ext uri="{BB962C8B-B14F-4D97-AF65-F5344CB8AC3E}">
        <p14:creationId xmlns:p14="http://schemas.microsoft.com/office/powerpoint/2010/main" val="11711235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sp>
        <p:nvSpPr>
          <p:cNvPr id="3" name="Isosceles Triangle 2"/>
          <p:cNvSpPr/>
          <p:nvPr userDrawn="1"/>
        </p:nvSpPr>
        <p:spPr>
          <a:xfrm flipV="1">
            <a:off x="3739229" y="0"/>
            <a:ext cx="1665542" cy="950003"/>
          </a:xfrm>
          <a:prstGeom prst="triangle">
            <a:avLst/>
          </a:prstGeom>
          <a:solidFill>
            <a:srgbClr val="4DEA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11228410"/>
      </p:ext>
    </p:extLst>
  </p:cSld>
  <p:clrMapOvr>
    <a:masterClrMapping/>
  </p:clrMapOvr>
  <p:hf sldNum="0"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1DC065-E630-41C4-933D-69205D402638}"/>
              </a:ext>
            </a:extLst>
          </p:cNvPr>
          <p:cNvSpPr>
            <a:spLocks noGrp="1"/>
          </p:cNvSpPr>
          <p:nvPr>
            <p:ph type="ctrTitle"/>
          </p:nvPr>
        </p:nvSpPr>
        <p:spPr>
          <a:xfrm>
            <a:off x="1143000" y="841772"/>
            <a:ext cx="6858000" cy="17907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53F280F2-4F92-42A6-A7CA-45C11F8F77A9}"/>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C3C1153-6EF7-4A76-B950-9B8E5CA24B00}"/>
              </a:ext>
            </a:extLst>
          </p:cNvPr>
          <p:cNvSpPr>
            <a:spLocks noGrp="1"/>
          </p:cNvSpPr>
          <p:nvPr>
            <p:ph type="dt" sz="half" idx="10"/>
          </p:nvPr>
        </p:nvSpPr>
        <p:spPr/>
        <p:txBody>
          <a:bodyPr/>
          <a:lstStyle/>
          <a:p>
            <a:fld id="{CC471A9C-A83F-4281-8C65-367506B20CE7}" type="datetimeFigureOut">
              <a:rPr lang="fr-FR" smtClean="0"/>
              <a:t>08/06/2020</a:t>
            </a:fld>
            <a:endParaRPr lang="fr-FR"/>
          </a:p>
        </p:txBody>
      </p:sp>
      <p:sp>
        <p:nvSpPr>
          <p:cNvPr id="5" name="Espace réservé du pied de page 4">
            <a:extLst>
              <a:ext uri="{FF2B5EF4-FFF2-40B4-BE49-F238E27FC236}">
                <a16:creationId xmlns:a16="http://schemas.microsoft.com/office/drawing/2014/main" id="{BF1BA6F6-7681-4F6D-A0F6-A2BEBFA4CBD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6393479-622D-4CF8-B536-308045293B91}"/>
              </a:ext>
            </a:extLst>
          </p:cNvPr>
          <p:cNvSpPr>
            <a:spLocks noGrp="1"/>
          </p:cNvSpPr>
          <p:nvPr>
            <p:ph type="sldNum" sz="quarter" idx="12"/>
          </p:nvPr>
        </p:nvSpPr>
        <p:spPr/>
        <p:txBody>
          <a:bodyPr/>
          <a:lstStyle/>
          <a:p>
            <a:fld id="{ED64B570-8082-40ED-8307-4330ED38EE22}" type="slidenum">
              <a:rPr lang="fr-FR" smtClean="0"/>
              <a:t>‹N°›</a:t>
            </a:fld>
            <a:endParaRPr lang="fr-FR"/>
          </a:p>
        </p:txBody>
      </p:sp>
    </p:spTree>
    <p:extLst>
      <p:ext uri="{BB962C8B-B14F-4D97-AF65-F5344CB8AC3E}">
        <p14:creationId xmlns:p14="http://schemas.microsoft.com/office/powerpoint/2010/main" val="2614020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u 2">
    <p:spTree>
      <p:nvGrpSpPr>
        <p:cNvPr id="1" name=""/>
        <p:cNvGrpSpPr/>
        <p:nvPr/>
      </p:nvGrpSpPr>
      <p:grpSpPr>
        <a:xfrm>
          <a:off x="0" y="0"/>
          <a:ext cx="0" cy="0"/>
          <a:chOff x="0" y="0"/>
          <a:chExt cx="0" cy="0"/>
        </a:xfrm>
      </p:grpSpPr>
      <p:sp>
        <p:nvSpPr>
          <p:cNvPr id="3" name="Isosceles Triangle 2"/>
          <p:cNvSpPr/>
          <p:nvPr userDrawn="1"/>
        </p:nvSpPr>
        <p:spPr>
          <a:xfrm rot="16200000" flipV="1">
            <a:off x="-237856" y="469998"/>
            <a:ext cx="1107303" cy="631591"/>
          </a:xfrm>
          <a:prstGeom prst="triangle">
            <a:avLst/>
          </a:prstGeom>
          <a:solidFill>
            <a:srgbClr val="4DEA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Text Placeholder 9"/>
          <p:cNvSpPr>
            <a:spLocks noGrp="1"/>
          </p:cNvSpPr>
          <p:nvPr>
            <p:ph type="body" sz="quarter" idx="10" hasCustomPrompt="1"/>
          </p:nvPr>
        </p:nvSpPr>
        <p:spPr>
          <a:xfrm>
            <a:off x="751085" y="450519"/>
            <a:ext cx="4683261" cy="1677842"/>
          </a:xfrm>
          <a:prstGeom prst="rect">
            <a:avLst/>
          </a:prstGeom>
        </p:spPr>
        <p:txBody>
          <a:bodyPr vert="horz" anchor="t"/>
          <a:lstStyle>
            <a:lvl1pPr marL="0" indent="0" algn="l">
              <a:lnSpc>
                <a:spcPct val="90000"/>
              </a:lnSpc>
              <a:buNone/>
              <a:defRPr sz="4000" b="1" baseline="0">
                <a:solidFill>
                  <a:srgbClr val="26358C"/>
                </a:solidFill>
                <a:latin typeface="Arial" panose="020B0604020202020204" pitchFamily="34" charset="0"/>
                <a:cs typeface="Arial" panose="020B0604020202020204" pitchFamily="34" charset="0"/>
              </a:defRPr>
            </a:lvl1pPr>
          </a:lstStyle>
          <a:p>
            <a:pPr lvl="0"/>
            <a:r>
              <a:rPr lang="fr-FR"/>
              <a:t>TITRE DE LA PAGE SUR DEUX OU TROIS LIGNES</a:t>
            </a:r>
          </a:p>
        </p:txBody>
      </p:sp>
      <p:sp>
        <p:nvSpPr>
          <p:cNvPr id="10" name="Text Placeholder 12"/>
          <p:cNvSpPr>
            <a:spLocks noGrp="1"/>
          </p:cNvSpPr>
          <p:nvPr>
            <p:ph type="body" sz="quarter" idx="12" hasCustomPrompt="1"/>
          </p:nvPr>
        </p:nvSpPr>
        <p:spPr>
          <a:xfrm>
            <a:off x="751321" y="2567098"/>
            <a:ext cx="4683025" cy="2106651"/>
          </a:xfrm>
          <a:prstGeom prst="rect">
            <a:avLst/>
          </a:prstGeom>
        </p:spPr>
        <p:txBody>
          <a:bodyPr vert="horz"/>
          <a:lstStyle>
            <a:lvl1pPr marL="0" indent="0">
              <a:buNone/>
              <a:defRPr sz="1400">
                <a:solidFill>
                  <a:srgbClr val="26358C"/>
                </a:solidFill>
                <a:latin typeface="Arial" panose="020B0604020202020204" pitchFamily="34" charset="0"/>
                <a:cs typeface="Arial" panose="020B0604020202020204" pitchFamily="34" charset="0"/>
              </a:defRPr>
            </a:lvl1pPr>
            <a:lvl2pPr marL="180975" indent="-180975">
              <a:buFont typeface="Arial"/>
              <a:buChar char="•"/>
              <a:defRPr sz="1200">
                <a:solidFill>
                  <a:srgbClr val="26358C"/>
                </a:solidFill>
                <a:latin typeface="Arial" panose="020B0604020202020204" pitchFamily="34" charset="0"/>
                <a:cs typeface="Arial" panose="020B0604020202020204" pitchFamily="34" charset="0"/>
              </a:defRPr>
            </a:lvl2pPr>
            <a:lvl3pPr marL="363538" indent="-182563">
              <a:buFont typeface="Courier New"/>
              <a:buChar char="o"/>
              <a:defRPr sz="1100">
                <a:solidFill>
                  <a:srgbClr val="26358C"/>
                </a:solidFill>
                <a:latin typeface="Arial" panose="020B0604020202020204" pitchFamily="34" charset="0"/>
                <a:cs typeface="Arial" panose="020B0604020202020204" pitchFamily="34" charset="0"/>
              </a:defRPr>
            </a:lvl3pPr>
            <a:lvl4pPr marL="534988" indent="-171450">
              <a:defRPr sz="1050">
                <a:solidFill>
                  <a:srgbClr val="26358C"/>
                </a:solidFill>
                <a:latin typeface="Arial" panose="020B0604020202020204" pitchFamily="34" charset="0"/>
                <a:cs typeface="Arial" panose="020B0604020202020204" pitchFamily="34" charset="0"/>
              </a:defRPr>
            </a:lvl4pPr>
            <a:lvl5pPr>
              <a:defRPr sz="1050">
                <a:solidFill>
                  <a:srgbClr val="26358C"/>
                </a:solidFill>
                <a:latin typeface="Helvetica"/>
                <a:cs typeface="Helvetica"/>
              </a:defRPr>
            </a:lvl5pPr>
          </a:lstStyle>
          <a:p>
            <a:pPr lvl="0"/>
            <a:r>
              <a:rPr lang="fr-FR"/>
              <a:t>Texte courant ici.</a:t>
            </a: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p:txBody>
      </p:sp>
      <p:sp>
        <p:nvSpPr>
          <p:cNvPr id="4" name="Picture Placeholder 3"/>
          <p:cNvSpPr>
            <a:spLocks noGrp="1"/>
          </p:cNvSpPr>
          <p:nvPr>
            <p:ph type="pic" sz="quarter" idx="13" hasCustomPrompt="1"/>
          </p:nvPr>
        </p:nvSpPr>
        <p:spPr>
          <a:xfrm>
            <a:off x="6091238" y="450850"/>
            <a:ext cx="2297112" cy="4222750"/>
          </a:xfrm>
          <a:prstGeom prst="rect">
            <a:avLst/>
          </a:prstGeom>
        </p:spPr>
        <p:txBody>
          <a:bodyPr vert="horz"/>
          <a:lstStyle>
            <a:lvl1pPr marL="0" indent="0" algn="r">
              <a:buNone/>
              <a:defRPr sz="1200">
                <a:solidFill>
                  <a:srgbClr val="26358C"/>
                </a:solidFill>
                <a:latin typeface="Arial" panose="020B0604020202020204" pitchFamily="34" charset="0"/>
                <a:cs typeface="Arial" panose="020B0604020202020204" pitchFamily="34" charset="0"/>
              </a:defRPr>
            </a:lvl1pPr>
          </a:lstStyle>
          <a:p>
            <a:r>
              <a:rPr lang="fr-FR"/>
              <a:t>VISUEL</a:t>
            </a:r>
          </a:p>
        </p:txBody>
      </p:sp>
    </p:spTree>
    <p:extLst>
      <p:ext uri="{BB962C8B-B14F-4D97-AF65-F5344CB8AC3E}">
        <p14:creationId xmlns:p14="http://schemas.microsoft.com/office/powerpoint/2010/main" val="2608506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2.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2.xml"/><Relationship Id="rId7" Type="http://schemas.openxmlformats.org/officeDocument/2006/relationships/theme" Target="../theme/theme3.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6.png"/><Relationship Id="rId5" Type="http://schemas.openxmlformats.org/officeDocument/2006/relationships/slideLayout" Target="../slideLayouts/slideLayout50.xml"/><Relationship Id="rId10" Type="http://schemas.openxmlformats.org/officeDocument/2006/relationships/theme" Target="../theme/theme4.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29" Type="http://schemas.openxmlformats.org/officeDocument/2006/relationships/theme" Target="../theme/theme5.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slideLayout" Target="../slideLayouts/slideLayout82.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41694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700" r:id="rId18"/>
    <p:sldLayoutId id="2147483691" r:id="rId19"/>
    <p:sldLayoutId id="2147483694" r:id="rId20"/>
    <p:sldLayoutId id="2147483695" r:id="rId21"/>
    <p:sldLayoutId id="2147483699" r:id="rId22"/>
    <p:sldLayoutId id="2147483696" r:id="rId23"/>
    <p:sldLayoutId id="2147483698" r:id="rId24"/>
    <p:sldLayoutId id="2147483697" r:id="rId25"/>
    <p:sldLayoutId id="2147483692" r:id="rId26"/>
    <p:sldLayoutId id="2147483693" r:id="rId27"/>
    <p:sldLayoutId id="2147483720" r:id="rId28"/>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2E63E3E-2326-4016-8FE5-E8BD7D088E12}"/>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A458EB9-633C-4C3A-96F2-2F1CCBBF64EF}"/>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D5F78AC-D879-4463-933D-55E5597383BE}"/>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28586E7E-9119-40D4-AC06-C95AD194D893}" type="datetimeFigureOut">
              <a:rPr lang="fr-FR" smtClean="0"/>
              <a:t>08/06/2020</a:t>
            </a:fld>
            <a:endParaRPr lang="fr-FR"/>
          </a:p>
        </p:txBody>
      </p:sp>
      <p:sp>
        <p:nvSpPr>
          <p:cNvPr id="5" name="Espace réservé du pied de page 4">
            <a:extLst>
              <a:ext uri="{FF2B5EF4-FFF2-40B4-BE49-F238E27FC236}">
                <a16:creationId xmlns:a16="http://schemas.microsoft.com/office/drawing/2014/main" id="{AAA7714F-1C52-4484-A38E-8F33C771AD30}"/>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2E20218-7649-4880-8F7E-32D803C7435B}"/>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393FF284-A75F-469E-9536-7721D297B5EC}" type="slidenum">
              <a:rPr lang="fr-FR" smtClean="0"/>
              <a:t>‹N°›</a:t>
            </a:fld>
            <a:endParaRPr lang="fr-FR"/>
          </a:p>
        </p:txBody>
      </p:sp>
    </p:spTree>
    <p:extLst>
      <p:ext uri="{BB962C8B-B14F-4D97-AF65-F5344CB8AC3E}">
        <p14:creationId xmlns:p14="http://schemas.microsoft.com/office/powerpoint/2010/main" val="383834158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62345" y="55420"/>
            <a:ext cx="9019310" cy="5029199"/>
          </a:xfrm>
          <a:prstGeom prst="rect">
            <a:avLst/>
          </a:prstGeom>
          <a:solidFill>
            <a:schemeClr val="accent1"/>
          </a:solidFill>
          <a:ln w="165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Espace réservé du titre 1"/>
          <p:cNvSpPr>
            <a:spLocks noGrp="1"/>
          </p:cNvSpPr>
          <p:nvPr>
            <p:ph type="title"/>
          </p:nvPr>
        </p:nvSpPr>
        <p:spPr>
          <a:xfrm>
            <a:off x="521494" y="607760"/>
            <a:ext cx="8101012" cy="270000"/>
          </a:xfrm>
          <a:prstGeom prst="rect">
            <a:avLst/>
          </a:prstGeom>
        </p:spPr>
        <p:txBody>
          <a:bodyPr vert="horz" lIns="0" tIns="0" rIns="0" bIns="0" rtlCol="0" anchor="t" anchorCtr="0">
            <a:normAutofit/>
          </a:bodyPr>
          <a:lstStyle/>
          <a:p>
            <a:r>
              <a:rPr lang="fr-FR"/>
              <a:t>Modifiez le style du titre</a:t>
            </a:r>
          </a:p>
        </p:txBody>
      </p:sp>
      <p:sp>
        <p:nvSpPr>
          <p:cNvPr id="3" name="Espace réservé du texte 2"/>
          <p:cNvSpPr>
            <a:spLocks noGrp="1"/>
          </p:cNvSpPr>
          <p:nvPr>
            <p:ph type="body" idx="1"/>
          </p:nvPr>
        </p:nvSpPr>
        <p:spPr>
          <a:xfrm>
            <a:off x="521494" y="1059656"/>
            <a:ext cx="8101013" cy="3573066"/>
          </a:xfrm>
          <a:prstGeom prst="rect">
            <a:avLst/>
          </a:prstGeom>
        </p:spPr>
        <p:txBody>
          <a:bodyPr vert="horz" lIns="0" tIns="0" rIns="0" bIns="0" rtlCol="0">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4633313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Lst>
  <p:txStyles>
    <p:titleStyle>
      <a:lvl1pPr algn="r" defTabSz="685800" rtl="0" eaLnBrk="1" latinLnBrk="0" hangingPunct="1">
        <a:lnSpc>
          <a:spcPct val="90000"/>
        </a:lnSpc>
        <a:spcBef>
          <a:spcPct val="0"/>
        </a:spcBef>
        <a:buNone/>
        <a:defRPr sz="1800" b="0" kern="1200">
          <a:solidFill>
            <a:schemeClr val="bg1"/>
          </a:solidFill>
          <a:latin typeface="+mj-lt"/>
          <a:ea typeface="+mj-ea"/>
          <a:cs typeface="+mj-cs"/>
        </a:defRPr>
      </a:lvl1pPr>
    </p:titleStyle>
    <p:bodyStyle>
      <a:lvl1pPr marL="0" indent="0" algn="just" defTabSz="685800" rtl="0" eaLnBrk="1" latinLnBrk="0" hangingPunct="1">
        <a:lnSpc>
          <a:spcPct val="100000"/>
        </a:lnSpc>
        <a:spcBef>
          <a:spcPts val="375"/>
        </a:spcBef>
        <a:buFontTx/>
        <a:buNone/>
        <a:defRPr sz="975" kern="1200">
          <a:solidFill>
            <a:schemeClr val="bg1"/>
          </a:solidFill>
          <a:latin typeface="+mn-lt"/>
          <a:ea typeface="+mn-ea"/>
          <a:cs typeface="+mn-cs"/>
        </a:defRPr>
      </a:lvl1pPr>
      <a:lvl2pPr marL="0" indent="-67866" algn="just" defTabSz="685800" rtl="0" eaLnBrk="1" latinLnBrk="0" hangingPunct="1">
        <a:lnSpc>
          <a:spcPct val="100000"/>
        </a:lnSpc>
        <a:spcBef>
          <a:spcPts val="375"/>
        </a:spcBef>
        <a:buClr>
          <a:schemeClr val="accent2"/>
        </a:buClr>
        <a:buSzPct val="80000"/>
        <a:buFont typeface="Arial" panose="020B0604020202020204" pitchFamily="34" charset="0"/>
        <a:buChar char="•"/>
        <a:defRPr sz="975" kern="1200">
          <a:solidFill>
            <a:schemeClr val="bg1"/>
          </a:solidFill>
          <a:latin typeface="+mn-lt"/>
          <a:ea typeface="+mn-ea"/>
          <a:cs typeface="+mn-cs"/>
        </a:defRPr>
      </a:lvl2pPr>
      <a:lvl3pPr marL="134541" indent="-66675" algn="just" defTabSz="685800" rtl="0" eaLnBrk="1" latinLnBrk="0" hangingPunct="1">
        <a:lnSpc>
          <a:spcPct val="100000"/>
        </a:lnSpc>
        <a:spcBef>
          <a:spcPts val="0"/>
        </a:spcBef>
        <a:buClr>
          <a:schemeClr val="accent2"/>
        </a:buClr>
        <a:buFont typeface="Arial" panose="020B0604020202020204" pitchFamily="34" charset="0"/>
        <a:buChar char="-"/>
        <a:defRPr sz="975" kern="1200">
          <a:solidFill>
            <a:schemeClr val="bg1"/>
          </a:solidFill>
          <a:latin typeface="+mn-lt"/>
          <a:ea typeface="+mn-ea"/>
          <a:cs typeface="+mn-cs"/>
        </a:defRPr>
      </a:lvl3pPr>
      <a:lvl4pPr marL="202406" indent="-67866" algn="just" defTabSz="685800" rtl="0" eaLnBrk="1" latinLnBrk="0" hangingPunct="1">
        <a:lnSpc>
          <a:spcPct val="100000"/>
        </a:lnSpc>
        <a:spcBef>
          <a:spcPts val="0"/>
        </a:spcBef>
        <a:buFont typeface="Arial" panose="020B0604020202020204" pitchFamily="34" charset="0"/>
        <a:buChar char="-"/>
        <a:defRPr sz="975" kern="1200">
          <a:solidFill>
            <a:schemeClr val="bg1"/>
          </a:solidFill>
          <a:latin typeface="+mn-lt"/>
          <a:ea typeface="+mn-ea"/>
          <a:cs typeface="+mn-cs"/>
        </a:defRPr>
      </a:lvl4pPr>
      <a:lvl5pPr marL="270272" indent="-67866" algn="just" defTabSz="685800" rtl="0" eaLnBrk="1" latinLnBrk="0" hangingPunct="1">
        <a:lnSpc>
          <a:spcPct val="100000"/>
        </a:lnSpc>
        <a:spcBef>
          <a:spcPts val="0"/>
        </a:spcBef>
        <a:buFont typeface="Arial" panose="020B0604020202020204" pitchFamily="34" charset="0"/>
        <a:buChar char="-"/>
        <a:defRPr sz="975"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4">
          <p15:clr>
            <a:srgbClr val="F26B43"/>
          </p15:clr>
        </p15:guide>
        <p15:guide id="2" pos="438">
          <p15:clr>
            <a:srgbClr val="F26B43"/>
          </p15:clr>
        </p15:guide>
        <p15:guide id="3" pos="7242">
          <p15:clr>
            <a:srgbClr val="F26B43"/>
          </p15:clr>
        </p15:guide>
        <p15:guide id="4" orient="horz" pos="504">
          <p15:clr>
            <a:srgbClr val="F26B43"/>
          </p15:clr>
        </p15:guide>
        <p15:guide id="5" orient="horz" pos="32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Losange 10"/>
          <p:cNvSpPr/>
          <p:nvPr userDrawn="1"/>
        </p:nvSpPr>
        <p:spPr>
          <a:xfrm>
            <a:off x="8513870" y="4899036"/>
            <a:ext cx="189000" cy="189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chemeClr val="bg1"/>
              </a:solidFill>
            </a:endParaRPr>
          </a:p>
        </p:txBody>
      </p:sp>
      <p:sp>
        <p:nvSpPr>
          <p:cNvPr id="5" name="Espace réservé du pied de page 4"/>
          <p:cNvSpPr>
            <a:spLocks noGrp="1"/>
          </p:cNvSpPr>
          <p:nvPr>
            <p:ph type="ftr" sz="quarter" idx="3"/>
          </p:nvPr>
        </p:nvSpPr>
        <p:spPr>
          <a:xfrm>
            <a:off x="431800" y="4902447"/>
            <a:ext cx="5600865" cy="135000"/>
          </a:xfrm>
          <a:prstGeom prst="rect">
            <a:avLst/>
          </a:prstGeom>
        </p:spPr>
        <p:txBody>
          <a:bodyPr vert="horz" lIns="0" tIns="0" rIns="0" bIns="0" rtlCol="0" anchor="t" anchorCtr="0"/>
          <a:lstStyle>
            <a:lvl1pPr algn="l">
              <a:defRPr sz="525">
                <a:solidFill>
                  <a:schemeClr val="tx1"/>
                </a:solidFill>
              </a:defRPr>
            </a:lvl1pPr>
          </a:lstStyle>
          <a:p>
            <a:r>
              <a:rPr lang="fr-FR"/>
              <a:t>©2019 Business France. Tous droits réservés	       Sources : </a:t>
            </a:r>
          </a:p>
        </p:txBody>
      </p:sp>
      <p:sp>
        <p:nvSpPr>
          <p:cNvPr id="6" name="Espace réservé du numéro de diapositive 5"/>
          <p:cNvSpPr>
            <a:spLocks noGrp="1"/>
          </p:cNvSpPr>
          <p:nvPr>
            <p:ph type="sldNum" sz="quarter" idx="4"/>
          </p:nvPr>
        </p:nvSpPr>
        <p:spPr>
          <a:xfrm>
            <a:off x="8513870" y="4899036"/>
            <a:ext cx="189000" cy="189000"/>
          </a:xfrm>
          <a:prstGeom prst="rect">
            <a:avLst/>
          </a:prstGeom>
        </p:spPr>
        <p:txBody>
          <a:bodyPr vert="horz" lIns="0" tIns="0" rIns="0" bIns="0" rtlCol="0" anchor="ctr" anchorCtr="0"/>
          <a:lstStyle>
            <a:lvl1pPr algn="ctr">
              <a:defRPr sz="750" b="1">
                <a:solidFill>
                  <a:schemeClr val="bg1"/>
                </a:solidFill>
              </a:defRPr>
            </a:lvl1pPr>
          </a:lstStyle>
          <a:p>
            <a:fld id="{95249FB3-2D92-4B86-AF9E-9917563CAFD2}" type="slidenum">
              <a:rPr lang="fr-FR" smtClean="0"/>
              <a:pPr/>
              <a:t>‹N°›</a:t>
            </a:fld>
            <a:endParaRPr lang="fr-FR"/>
          </a:p>
        </p:txBody>
      </p:sp>
      <p:sp>
        <p:nvSpPr>
          <p:cNvPr id="2" name="Espace réservé du titre 1"/>
          <p:cNvSpPr>
            <a:spLocks noGrp="1"/>
          </p:cNvSpPr>
          <p:nvPr>
            <p:ph type="title"/>
          </p:nvPr>
        </p:nvSpPr>
        <p:spPr>
          <a:xfrm>
            <a:off x="431800" y="1151955"/>
            <a:ext cx="4140201" cy="189000"/>
          </a:xfrm>
          <a:prstGeom prst="rect">
            <a:avLst/>
          </a:prstGeom>
          <a:solidFill>
            <a:schemeClr val="bg1"/>
          </a:solidFill>
        </p:spPr>
        <p:txBody>
          <a:bodyPr vert="horz" lIns="0" tIns="0" rIns="0" bIns="0" rtlCol="0" anchor="ctr">
            <a:noAutofit/>
          </a:bodyPr>
          <a:lstStyle/>
          <a:p>
            <a:r>
              <a:rPr lang="fr-FR"/>
              <a:t>Modifiez le style du titre</a:t>
            </a:r>
          </a:p>
        </p:txBody>
      </p:sp>
      <p:sp>
        <p:nvSpPr>
          <p:cNvPr id="20" name="Espace réservé du texte 19"/>
          <p:cNvSpPr>
            <a:spLocks noGrp="1"/>
          </p:cNvSpPr>
          <p:nvPr>
            <p:ph type="body" idx="1"/>
          </p:nvPr>
        </p:nvSpPr>
        <p:spPr>
          <a:xfrm>
            <a:off x="431799" y="1410891"/>
            <a:ext cx="8280400" cy="3321130"/>
          </a:xfrm>
          <a:prstGeom prst="rect">
            <a:avLst/>
          </a:prstGeom>
        </p:spPr>
        <p:txBody>
          <a:bodyPr vert="horz" lIns="0" tIns="0" rIns="0" bIns="0" rtlCol="0">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8" name="Image 7">
            <a:extLst>
              <a:ext uri="{FF2B5EF4-FFF2-40B4-BE49-F238E27FC236}">
                <a16:creationId xmlns:a16="http://schemas.microsoft.com/office/drawing/2014/main" id="{44EB5B61-AA00-4E71-93CB-61131EBD7848}"/>
              </a:ext>
            </a:extLst>
          </p:cNvPr>
          <p:cNvPicPr>
            <a:picLocks noChangeAspect="1"/>
          </p:cNvPicPr>
          <p:nvPr userDrawn="1"/>
        </p:nvPicPr>
        <p:blipFill>
          <a:blip r:embed="rId11"/>
          <a:stretch>
            <a:fillRect/>
          </a:stretch>
        </p:blipFill>
        <p:spPr>
          <a:xfrm>
            <a:off x="314992" y="306085"/>
            <a:ext cx="609973" cy="406490"/>
          </a:xfrm>
          <a:prstGeom prst="rect">
            <a:avLst/>
          </a:prstGeom>
        </p:spPr>
      </p:pic>
    </p:spTree>
    <p:extLst>
      <p:ext uri="{BB962C8B-B14F-4D97-AF65-F5344CB8AC3E}">
        <p14:creationId xmlns:p14="http://schemas.microsoft.com/office/powerpoint/2010/main" val="311770562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Lst>
  <p:hf hdr="0" dt="0"/>
  <p:txStyles>
    <p:titleStyle>
      <a:lvl1pPr algn="l" defTabSz="514350" rtl="0" eaLnBrk="1" latinLnBrk="0" hangingPunct="1">
        <a:lnSpc>
          <a:spcPct val="90000"/>
        </a:lnSpc>
        <a:spcBef>
          <a:spcPct val="0"/>
        </a:spcBef>
        <a:buNone/>
        <a:defRPr sz="1200" b="1" kern="1200" cap="all" baseline="0">
          <a:solidFill>
            <a:schemeClr val="accent1"/>
          </a:solidFill>
          <a:latin typeface="+mj-lt"/>
          <a:ea typeface="+mj-ea"/>
          <a:cs typeface="+mj-cs"/>
        </a:defRPr>
      </a:lvl1pPr>
    </p:titleStyle>
    <p:bodyStyle>
      <a:lvl1pPr marL="0" indent="0" algn="just" defTabSz="514350" rtl="0" eaLnBrk="1" latinLnBrk="0" hangingPunct="1">
        <a:lnSpc>
          <a:spcPct val="100000"/>
        </a:lnSpc>
        <a:spcBef>
          <a:spcPts val="0"/>
        </a:spcBef>
        <a:buFontTx/>
        <a:buNone/>
        <a:defRPr sz="750" kern="1200">
          <a:solidFill>
            <a:schemeClr val="tx1"/>
          </a:solidFill>
          <a:latin typeface="+mn-lt"/>
          <a:ea typeface="+mn-ea"/>
          <a:cs typeface="+mn-cs"/>
        </a:defRPr>
      </a:lvl1pPr>
      <a:lvl2pPr marL="134541" indent="-135000" algn="just" defTabSz="514350" rtl="0" eaLnBrk="1" latinLnBrk="0" hangingPunct="1">
        <a:lnSpc>
          <a:spcPct val="100000"/>
        </a:lnSpc>
        <a:spcBef>
          <a:spcPts val="0"/>
        </a:spcBef>
        <a:buFont typeface="Arial" panose="020B0604020202020204" pitchFamily="34" charset="0"/>
        <a:buChar char="•"/>
        <a:defRPr sz="750" kern="1200">
          <a:solidFill>
            <a:schemeClr val="tx1"/>
          </a:solidFill>
          <a:latin typeface="+mn-lt"/>
          <a:ea typeface="+mn-ea"/>
          <a:cs typeface="+mn-cs"/>
        </a:defRPr>
      </a:lvl2pPr>
      <a:lvl3pPr marL="270272" indent="-135000" algn="just" defTabSz="514350" rtl="0" eaLnBrk="1" latinLnBrk="0" hangingPunct="1">
        <a:lnSpc>
          <a:spcPct val="100000"/>
        </a:lnSpc>
        <a:spcBef>
          <a:spcPts val="0"/>
        </a:spcBef>
        <a:buFont typeface="Arial" panose="020B0604020202020204" pitchFamily="34" charset="0"/>
        <a:buChar char="-"/>
        <a:defRPr sz="750" kern="1200">
          <a:solidFill>
            <a:schemeClr val="tx1"/>
          </a:solidFill>
          <a:latin typeface="+mn-lt"/>
          <a:ea typeface="+mn-ea"/>
          <a:cs typeface="+mn-cs"/>
        </a:defRPr>
      </a:lvl3pPr>
      <a:lvl4pPr marL="404813" indent="-135000" algn="just" defTabSz="514350" rtl="0" eaLnBrk="1" latinLnBrk="0" hangingPunct="1">
        <a:lnSpc>
          <a:spcPct val="100000"/>
        </a:lnSpc>
        <a:spcBef>
          <a:spcPts val="0"/>
        </a:spcBef>
        <a:buFont typeface="Arial" panose="020B0604020202020204" pitchFamily="34" charset="0"/>
        <a:buChar char="-"/>
        <a:defRPr sz="750" kern="1200">
          <a:solidFill>
            <a:schemeClr val="tx1"/>
          </a:solidFill>
          <a:latin typeface="+mn-lt"/>
          <a:ea typeface="+mn-ea"/>
          <a:cs typeface="+mn-cs"/>
        </a:defRPr>
      </a:lvl4pPr>
      <a:lvl5pPr marL="539354" indent="-135000" algn="just" defTabSz="514350" rtl="0" eaLnBrk="1" latinLnBrk="0" hangingPunct="1">
        <a:lnSpc>
          <a:spcPct val="100000"/>
        </a:lnSpc>
        <a:spcBef>
          <a:spcPts val="0"/>
        </a:spcBef>
        <a:buFont typeface="Arial" panose="020B0604020202020204" pitchFamily="34" charset="0"/>
        <a:buChar char="-"/>
        <a:defRPr sz="75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7317">
          <p15:clr>
            <a:srgbClr val="F26B43"/>
          </p15:clr>
        </p15:guide>
        <p15:guide id="3" orient="horz" pos="278">
          <p15:clr>
            <a:srgbClr val="F26B43"/>
          </p15:clr>
        </p15:guide>
        <p15:guide id="4" orient="horz" pos="4110">
          <p15:clr>
            <a:srgbClr val="F26B43"/>
          </p15:clr>
        </p15:guide>
        <p15:guide id="5" pos="3840">
          <p15:clr>
            <a:srgbClr val="F26B43"/>
          </p15:clr>
        </p15:guide>
        <p15:guide id="7" orient="horz" pos="958">
          <p15:clr>
            <a:srgbClr val="F26B43"/>
          </p15:clr>
        </p15:guide>
        <p15:guide id="8" orient="horz" pos="118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3111675"/>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 id="2147483752" r:id="rId21"/>
    <p:sldLayoutId id="2147483753" r:id="rId22"/>
    <p:sldLayoutId id="2147483754" r:id="rId23"/>
    <p:sldLayoutId id="2147483755" r:id="rId24"/>
    <p:sldLayoutId id="2147483756" r:id="rId25"/>
    <p:sldLayoutId id="2147483757" r:id="rId26"/>
    <p:sldLayoutId id="2147483758" r:id="rId27"/>
    <p:sldLayoutId id="2147483759" r:id="rId28"/>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20.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2.pn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jpeg"/><Relationship Id="rId2" Type="http://schemas.openxmlformats.org/officeDocument/2006/relationships/image" Target="../media/image47.png"/><Relationship Id="rId1" Type="http://schemas.openxmlformats.org/officeDocument/2006/relationships/slideLayout" Target="../slideLayouts/slideLayout47.xml"/><Relationship Id="rId6" Type="http://schemas.openxmlformats.org/officeDocument/2006/relationships/image" Target="../media/image51.png"/><Relationship Id="rId11" Type="http://schemas.openxmlformats.org/officeDocument/2006/relationships/image" Target="../media/image56.jpe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png"/></Relationships>
</file>

<file path=ppt/slides/_rels/slide1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54.xml"/><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png"/><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23.png"/><Relationship Id="rId1" Type="http://schemas.openxmlformats.org/officeDocument/2006/relationships/slideLayout" Target="../slideLayouts/slideLayout20.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jpe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jpeg"/></Relationships>
</file>

<file path=ppt/slides/_rels/slide2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27.xml"/><Relationship Id="rId5" Type="http://schemas.openxmlformats.org/officeDocument/2006/relationships/image" Target="../media/image64.png"/><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8.png"/><Relationship Id="rId1" Type="http://schemas.openxmlformats.org/officeDocument/2006/relationships/slideLayout" Target="../slideLayouts/slideLayout20.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8.png"/><Relationship Id="rId1" Type="http://schemas.openxmlformats.org/officeDocument/2006/relationships/slideLayout" Target="../slideLayouts/slideLayout20.xml"/><Relationship Id="rId4" Type="http://schemas.openxmlformats.org/officeDocument/2006/relationships/image" Target="../media/image44.png"/></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2.pn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8">
            <a:extLst>
              <a:ext uri="{FF2B5EF4-FFF2-40B4-BE49-F238E27FC236}">
                <a16:creationId xmlns:a16="http://schemas.microsoft.com/office/drawing/2014/main" id="{31087850-6598-4AA3-B934-D151761E6FE4}"/>
              </a:ext>
            </a:extLst>
          </p:cNvPr>
          <p:cNvSpPr txBox="1">
            <a:spLocks/>
          </p:cNvSpPr>
          <p:nvPr/>
        </p:nvSpPr>
        <p:spPr>
          <a:xfrm>
            <a:off x="446160" y="951310"/>
            <a:ext cx="3630215" cy="53578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lang="fr-FR" sz="4800" b="1" kern="1200" dirty="0">
                <a:ln w="34925">
                  <a:solidFill>
                    <a:srgbClr val="39478F"/>
                  </a:solidFill>
                </a:ln>
                <a:no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pPr>
            <a:r>
              <a:rPr lang="fr-FR" sz="3600"/>
              <a:t>WEBINAR</a:t>
            </a:r>
          </a:p>
        </p:txBody>
      </p:sp>
      <p:sp>
        <p:nvSpPr>
          <p:cNvPr id="5" name="Espace réservé du texte 8">
            <a:extLst>
              <a:ext uri="{FF2B5EF4-FFF2-40B4-BE49-F238E27FC236}">
                <a16:creationId xmlns:a16="http://schemas.microsoft.com/office/drawing/2014/main" id="{A5D81A93-5584-4AE8-B655-836B8FADF938}"/>
              </a:ext>
            </a:extLst>
          </p:cNvPr>
          <p:cNvSpPr txBox="1">
            <a:spLocks/>
          </p:cNvSpPr>
          <p:nvPr/>
        </p:nvSpPr>
        <p:spPr>
          <a:xfrm>
            <a:off x="446160" y="1594246"/>
            <a:ext cx="4125840" cy="1091802"/>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4800" b="1" kern="1200" dirty="0">
                <a:solidFill>
                  <a:srgbClr val="39478F"/>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fr-FR" sz="2800"/>
              <a:t>L'impact du Covid-19 sur le marché des Vins &amp; Spiritueux</a:t>
            </a:r>
          </a:p>
          <a:p>
            <a:pPr defTabSz="685800">
              <a:lnSpc>
                <a:spcPct val="100000"/>
              </a:lnSpc>
              <a:spcBef>
                <a:spcPts val="0"/>
              </a:spcBef>
              <a:defRPr/>
            </a:pPr>
            <a:endParaRPr lang="fr-FR" sz="800"/>
          </a:p>
          <a:p>
            <a:pPr defTabSz="685800">
              <a:lnSpc>
                <a:spcPct val="100000"/>
              </a:lnSpc>
              <a:spcBef>
                <a:spcPts val="0"/>
              </a:spcBef>
              <a:defRPr/>
            </a:pPr>
            <a:r>
              <a:rPr lang="fr-FR" sz="3200"/>
              <a:t>ANGOLA</a:t>
            </a:r>
          </a:p>
          <a:p>
            <a:pPr defTabSz="685800">
              <a:lnSpc>
                <a:spcPct val="100000"/>
              </a:lnSpc>
              <a:spcBef>
                <a:spcPts val="0"/>
              </a:spcBef>
              <a:defRPr/>
            </a:pPr>
            <a:r>
              <a:rPr lang="fr-FR" sz="3200"/>
              <a:t>KENYA</a:t>
            </a:r>
          </a:p>
          <a:p>
            <a:pPr defTabSz="685800">
              <a:lnSpc>
                <a:spcPct val="100000"/>
              </a:lnSpc>
              <a:spcBef>
                <a:spcPts val="0"/>
              </a:spcBef>
              <a:defRPr/>
            </a:pPr>
            <a:r>
              <a:rPr lang="fr-FR" sz="3200"/>
              <a:t>CAMEROUN</a:t>
            </a:r>
          </a:p>
        </p:txBody>
      </p:sp>
      <p:pic>
        <p:nvPicPr>
          <p:cNvPr id="6" name="Image 5" descr="Une image contenant objet, horloge&#10;&#10;Description générée automatiquement">
            <a:extLst>
              <a:ext uri="{FF2B5EF4-FFF2-40B4-BE49-F238E27FC236}">
                <a16:creationId xmlns:a16="http://schemas.microsoft.com/office/drawing/2014/main" id="{E3FAA751-D715-4678-8A16-7664228A6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5413" y="4443413"/>
            <a:ext cx="637169" cy="492031"/>
          </a:xfrm>
          <a:prstGeom prst="rect">
            <a:avLst/>
          </a:prstGeom>
        </p:spPr>
      </p:pic>
      <p:cxnSp>
        <p:nvCxnSpPr>
          <p:cNvPr id="7" name="Connecteur droit 6">
            <a:extLst>
              <a:ext uri="{FF2B5EF4-FFF2-40B4-BE49-F238E27FC236}">
                <a16:creationId xmlns:a16="http://schemas.microsoft.com/office/drawing/2014/main" id="{958068DA-C526-4034-9118-D7E4DC185179}"/>
              </a:ext>
            </a:extLst>
          </p:cNvPr>
          <p:cNvCxnSpPr/>
          <p:nvPr/>
        </p:nvCxnSpPr>
        <p:spPr>
          <a:xfrm>
            <a:off x="7872413" y="4443413"/>
            <a:ext cx="0" cy="492031"/>
          </a:xfrm>
          <a:prstGeom prst="line">
            <a:avLst/>
          </a:prstGeom>
          <a:ln w="28575">
            <a:solidFill>
              <a:srgbClr val="39478F"/>
            </a:solidFill>
          </a:ln>
        </p:spPr>
        <p:style>
          <a:lnRef idx="1">
            <a:schemeClr val="accent1"/>
          </a:lnRef>
          <a:fillRef idx="0">
            <a:schemeClr val="accent1"/>
          </a:fillRef>
          <a:effectRef idx="0">
            <a:schemeClr val="accent1"/>
          </a:effectRef>
          <a:fontRef idx="minor">
            <a:schemeClr val="tx1"/>
          </a:fontRef>
        </p:style>
      </p:cxnSp>
      <p:pic>
        <p:nvPicPr>
          <p:cNvPr id="9" name="Image 8" descr="Une image contenant chemise&#10;&#10;Description générée automatiquement">
            <a:extLst>
              <a:ext uri="{FF2B5EF4-FFF2-40B4-BE49-F238E27FC236}">
                <a16:creationId xmlns:a16="http://schemas.microsoft.com/office/drawing/2014/main" id="{CB7DDFB8-BE8C-4DD2-BFD1-3F9434AEE9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4827" y="759619"/>
            <a:ext cx="4125840" cy="2926556"/>
          </a:xfrm>
          <a:prstGeom prst="rect">
            <a:avLst/>
          </a:prstGeom>
        </p:spPr>
      </p:pic>
      <p:sp>
        <p:nvSpPr>
          <p:cNvPr id="13" name="ZoneTexte 12">
            <a:extLst>
              <a:ext uri="{FF2B5EF4-FFF2-40B4-BE49-F238E27FC236}">
                <a16:creationId xmlns:a16="http://schemas.microsoft.com/office/drawing/2014/main" id="{5565F4DD-3F7E-4322-BB75-2D681C726217}"/>
              </a:ext>
            </a:extLst>
          </p:cNvPr>
          <p:cNvSpPr txBox="1"/>
          <p:nvPr/>
        </p:nvSpPr>
        <p:spPr>
          <a:xfrm>
            <a:off x="3209636" y="4076774"/>
            <a:ext cx="972003" cy="2308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srgbClr val="1C3582"/>
                </a:solidFill>
                <a:effectLst/>
                <a:uLnTx/>
                <a:uFillTx/>
                <a:latin typeface="Arial"/>
                <a:ea typeface="+mn-ea"/>
                <a:cs typeface="+mn-cs"/>
              </a:rPr>
              <a:t>Angola</a:t>
            </a:r>
          </a:p>
        </p:txBody>
      </p:sp>
      <p:pic>
        <p:nvPicPr>
          <p:cNvPr id="2" name="Image 1">
            <a:extLst>
              <a:ext uri="{FF2B5EF4-FFF2-40B4-BE49-F238E27FC236}">
                <a16:creationId xmlns:a16="http://schemas.microsoft.com/office/drawing/2014/main" id="{78A0DB0D-1DCB-4821-A8AA-94FFECE68D07}"/>
              </a:ext>
            </a:extLst>
          </p:cNvPr>
          <p:cNvPicPr>
            <a:picLocks noChangeAspect="1"/>
          </p:cNvPicPr>
          <p:nvPr/>
        </p:nvPicPr>
        <p:blipFill>
          <a:blip r:embed="rId4"/>
          <a:stretch>
            <a:fillRect/>
          </a:stretch>
        </p:blipFill>
        <p:spPr>
          <a:xfrm>
            <a:off x="6370985" y="4450557"/>
            <a:ext cx="1377501" cy="433699"/>
          </a:xfrm>
          <a:prstGeom prst="rect">
            <a:avLst/>
          </a:prstGeom>
        </p:spPr>
      </p:pic>
      <p:pic>
        <p:nvPicPr>
          <p:cNvPr id="8" name="Image 7">
            <a:extLst>
              <a:ext uri="{FF2B5EF4-FFF2-40B4-BE49-F238E27FC236}">
                <a16:creationId xmlns:a16="http://schemas.microsoft.com/office/drawing/2014/main" id="{2617941C-D4F1-4031-8E65-61116CD3E4C2}"/>
              </a:ext>
            </a:extLst>
          </p:cNvPr>
          <p:cNvPicPr>
            <a:picLocks noChangeAspect="1"/>
          </p:cNvPicPr>
          <p:nvPr/>
        </p:nvPicPr>
        <p:blipFill>
          <a:blip r:embed="rId5"/>
          <a:stretch>
            <a:fillRect/>
          </a:stretch>
        </p:blipFill>
        <p:spPr>
          <a:xfrm>
            <a:off x="3209635" y="4321320"/>
            <a:ext cx="972003" cy="648002"/>
          </a:xfrm>
          <a:prstGeom prst="rect">
            <a:avLst/>
          </a:prstGeom>
        </p:spPr>
      </p:pic>
      <p:pic>
        <p:nvPicPr>
          <p:cNvPr id="18" name="Image 17">
            <a:extLst>
              <a:ext uri="{FF2B5EF4-FFF2-40B4-BE49-F238E27FC236}">
                <a16:creationId xmlns:a16="http://schemas.microsoft.com/office/drawing/2014/main" id="{CC4F3E59-2C45-435C-A4D6-FCC710DE0F4F}"/>
              </a:ext>
            </a:extLst>
          </p:cNvPr>
          <p:cNvPicPr>
            <a:picLocks noChangeAspect="1"/>
          </p:cNvPicPr>
          <p:nvPr/>
        </p:nvPicPr>
        <p:blipFill>
          <a:blip r:embed="rId6"/>
          <a:stretch>
            <a:fillRect/>
          </a:stretch>
        </p:blipFill>
        <p:spPr>
          <a:xfrm>
            <a:off x="5346642" y="4321321"/>
            <a:ext cx="972003" cy="648002"/>
          </a:xfrm>
          <a:prstGeom prst="rect">
            <a:avLst/>
          </a:prstGeom>
        </p:spPr>
      </p:pic>
      <p:sp>
        <p:nvSpPr>
          <p:cNvPr id="20" name="ZoneTexte 19">
            <a:extLst>
              <a:ext uri="{FF2B5EF4-FFF2-40B4-BE49-F238E27FC236}">
                <a16:creationId xmlns:a16="http://schemas.microsoft.com/office/drawing/2014/main" id="{ACE05193-0E29-46FF-A2CC-D2A929578CE1}"/>
              </a:ext>
            </a:extLst>
          </p:cNvPr>
          <p:cNvSpPr txBox="1"/>
          <p:nvPr/>
        </p:nvSpPr>
        <p:spPr>
          <a:xfrm>
            <a:off x="5349559" y="4076774"/>
            <a:ext cx="969086" cy="2308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srgbClr val="1C3582"/>
                </a:solidFill>
                <a:effectLst/>
                <a:uLnTx/>
                <a:uFillTx/>
                <a:latin typeface="Arial"/>
                <a:ea typeface="+mn-ea"/>
                <a:cs typeface="+mn-cs"/>
              </a:rPr>
              <a:t>Cameroun</a:t>
            </a:r>
          </a:p>
        </p:txBody>
      </p:sp>
      <p:pic>
        <p:nvPicPr>
          <p:cNvPr id="3" name="Image 2">
            <a:extLst>
              <a:ext uri="{FF2B5EF4-FFF2-40B4-BE49-F238E27FC236}">
                <a16:creationId xmlns:a16="http://schemas.microsoft.com/office/drawing/2014/main" id="{3624E30E-296C-4EEE-881C-229F2167E7C3}"/>
              </a:ext>
            </a:extLst>
          </p:cNvPr>
          <p:cNvPicPr>
            <a:picLocks noChangeAspect="1"/>
          </p:cNvPicPr>
          <p:nvPr/>
        </p:nvPicPr>
        <p:blipFill>
          <a:blip r:embed="rId7"/>
          <a:stretch>
            <a:fillRect/>
          </a:stretch>
        </p:blipFill>
        <p:spPr>
          <a:xfrm>
            <a:off x="4278139" y="4321573"/>
            <a:ext cx="972003" cy="647749"/>
          </a:xfrm>
          <a:prstGeom prst="rect">
            <a:avLst/>
          </a:prstGeom>
        </p:spPr>
      </p:pic>
      <p:sp>
        <p:nvSpPr>
          <p:cNvPr id="16" name="ZoneTexte 15">
            <a:extLst>
              <a:ext uri="{FF2B5EF4-FFF2-40B4-BE49-F238E27FC236}">
                <a16:creationId xmlns:a16="http://schemas.microsoft.com/office/drawing/2014/main" id="{3BA9D219-CE70-4A5B-A767-8F7BE528B487}"/>
              </a:ext>
            </a:extLst>
          </p:cNvPr>
          <p:cNvSpPr txBox="1"/>
          <p:nvPr/>
        </p:nvSpPr>
        <p:spPr>
          <a:xfrm>
            <a:off x="4281056" y="4071472"/>
            <a:ext cx="969086" cy="2308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srgbClr val="1C3582"/>
                </a:solidFill>
                <a:effectLst/>
                <a:uLnTx/>
                <a:uFillTx/>
                <a:latin typeface="Arial"/>
                <a:ea typeface="+mn-ea"/>
                <a:cs typeface="+mn-cs"/>
              </a:rPr>
              <a:t>Kenya</a:t>
            </a:r>
          </a:p>
        </p:txBody>
      </p:sp>
    </p:spTree>
    <p:extLst>
      <p:ext uri="{BB962C8B-B14F-4D97-AF65-F5344CB8AC3E}">
        <p14:creationId xmlns:p14="http://schemas.microsoft.com/office/powerpoint/2010/main" val="3506989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9E1F087-1AB2-42C6-A5EF-54848F115FC9}"/>
              </a:ext>
            </a:extLst>
          </p:cNvPr>
          <p:cNvSpPr>
            <a:spLocks noGrp="1"/>
          </p:cNvSpPr>
          <p:nvPr>
            <p:ph type="title"/>
          </p:nvPr>
        </p:nvSpPr>
        <p:spPr>
          <a:xfrm>
            <a:off x="289016" y="303352"/>
            <a:ext cx="5766344" cy="276999"/>
          </a:xfrm>
        </p:spPr>
        <p:txBody>
          <a:bodyPr/>
          <a:lstStyle/>
          <a:p>
            <a:r>
              <a:rPr lang="fr-FR"/>
              <a:t>LES INFO GENERALES – CAMEROUN </a:t>
            </a:r>
          </a:p>
        </p:txBody>
      </p:sp>
      <p:sp>
        <p:nvSpPr>
          <p:cNvPr id="17" name="Espace réservé du numéro de diapositive 2">
            <a:extLst>
              <a:ext uri="{FF2B5EF4-FFF2-40B4-BE49-F238E27FC236}">
                <a16:creationId xmlns:a16="http://schemas.microsoft.com/office/drawing/2014/main" id="{4E7E8697-A72A-4C03-8E0E-D3A7B645E7C4}"/>
              </a:ext>
            </a:extLst>
          </p:cNvPr>
          <p:cNvSpPr txBox="1">
            <a:spLocks/>
          </p:cNvSpPr>
          <p:nvPr/>
        </p:nvSpPr>
        <p:spPr>
          <a:xfrm>
            <a:off x="8566291" y="4933262"/>
            <a:ext cx="252000" cy="84639"/>
          </a:xfrm>
          <a:prstGeom prst="rect">
            <a:avLst/>
          </a:prstGeom>
        </p:spPr>
        <p:txBody>
          <a:bodyPr lIns="0" tIns="0" rIns="0" bIns="0">
            <a:spAutoFit/>
          </a:bodyPr>
          <a:lstStyle>
            <a:defPPr>
              <a:defRPr lang="en-US"/>
            </a:defPPr>
            <a:lvl1pPr marL="0" algn="l" defTabSz="457200" rtl="0" eaLnBrk="1" latinLnBrk="0" hangingPunct="1">
              <a:defRPr sz="55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95249FB3-2D92-4B86-AF9E-9917563CAFD2}" type="slidenum">
              <a:rPr lang="fr-FR" smtClean="0"/>
              <a:pPr algn="r"/>
              <a:t>10</a:t>
            </a:fld>
            <a:endParaRPr lang="fr-FR"/>
          </a:p>
        </p:txBody>
      </p:sp>
      <p:sp>
        <p:nvSpPr>
          <p:cNvPr id="3" name="Espace réservé du texte 2">
            <a:extLst>
              <a:ext uri="{FF2B5EF4-FFF2-40B4-BE49-F238E27FC236}">
                <a16:creationId xmlns:a16="http://schemas.microsoft.com/office/drawing/2014/main" id="{8C5FB127-9229-4CEA-ABF9-972E3FC397A8}"/>
              </a:ext>
            </a:extLst>
          </p:cNvPr>
          <p:cNvSpPr>
            <a:spLocks noGrp="1"/>
          </p:cNvSpPr>
          <p:nvPr>
            <p:ph type="body" sz="quarter" idx="13"/>
          </p:nvPr>
        </p:nvSpPr>
        <p:spPr>
          <a:xfrm>
            <a:off x="289015" y="1572733"/>
            <a:ext cx="3208397" cy="3093154"/>
          </a:xfrm>
        </p:spPr>
        <p:txBody>
          <a:bodyPr lIns="0" tIns="0" rIns="0" bIns="0" anchor="t">
            <a:spAutoFit/>
          </a:bodyPr>
          <a:lstStyle/>
          <a:p>
            <a:pPr algn="ctr"/>
            <a:r>
              <a:rPr lang="fr-FR" b="1"/>
              <a:t>Vins</a:t>
            </a:r>
          </a:p>
          <a:p>
            <a:pPr algn="ctr"/>
            <a:endParaRPr lang="fr-FR" b="1"/>
          </a:p>
          <a:p>
            <a:pPr marL="171450" indent="-171450" algn="just">
              <a:spcAft>
                <a:spcPts val="600"/>
              </a:spcAft>
              <a:buFont typeface="Arial" panose="020B0604020202020204" pitchFamily="34" charset="0"/>
              <a:buChar char="►"/>
            </a:pPr>
            <a:r>
              <a:rPr lang="fr-FR" sz="1050"/>
              <a:t>Le Cameroun est un marché d'importation (bouteille et Vrac).  </a:t>
            </a:r>
            <a:endParaRPr lang="fr-FR" sz="1050">
              <a:cs typeface="Arial"/>
            </a:endParaRPr>
          </a:p>
          <a:p>
            <a:pPr marL="171450" indent="-171450" algn="just">
              <a:spcAft>
                <a:spcPts val="600"/>
              </a:spcAft>
              <a:buFont typeface="Arial" panose="020B0604020202020204" pitchFamily="34" charset="0"/>
              <a:buChar char="►"/>
            </a:pPr>
            <a:r>
              <a:rPr lang="fr-FR" sz="1050" b="1">
                <a:cs typeface="Arial"/>
              </a:rPr>
              <a:t>Les vins rouges représentent 80%</a:t>
            </a:r>
            <a:r>
              <a:rPr lang="fr-FR" sz="1050">
                <a:cs typeface="Arial"/>
              </a:rPr>
              <a:t> des vins consommés, et </a:t>
            </a:r>
            <a:r>
              <a:rPr lang="fr-FR" sz="1050" b="1">
                <a:cs typeface="Arial"/>
              </a:rPr>
              <a:t>les vins de Bordeaux plus 60%</a:t>
            </a:r>
            <a:r>
              <a:rPr lang="fr-FR" sz="1050">
                <a:cs typeface="Arial"/>
              </a:rPr>
              <a:t> des vins français consommé localement</a:t>
            </a:r>
          </a:p>
          <a:p>
            <a:pPr marL="171450" indent="-171450" algn="just">
              <a:spcAft>
                <a:spcPts val="600"/>
              </a:spcAft>
              <a:buFont typeface="Arial" panose="020B0604020202020204" pitchFamily="34" charset="0"/>
              <a:buChar char="►"/>
            </a:pPr>
            <a:r>
              <a:rPr lang="fr-FR">
                <a:cs typeface="Arial"/>
              </a:rPr>
              <a:t>Les vins Sud-africains, et Californiens sont de plus en plus appréciés par les consommateurs et sont souvent comparées aux vins de Bordeaux</a:t>
            </a:r>
            <a:endParaRPr lang="fr-FR"/>
          </a:p>
          <a:p>
            <a:pPr marL="171450" indent="-171450" algn="just">
              <a:spcAft>
                <a:spcPts val="600"/>
              </a:spcAft>
              <a:buFont typeface="Arial" panose="020B0604020202020204" pitchFamily="34" charset="0"/>
              <a:buChar char="►"/>
            </a:pPr>
            <a:r>
              <a:rPr lang="fr-FR" sz="1050"/>
              <a:t>De façon générale </a:t>
            </a:r>
            <a:r>
              <a:rPr lang="fr-FR" sz="1050" b="1"/>
              <a:t>les vins Français se positionnent en milieu et haut de gamme</a:t>
            </a:r>
            <a:r>
              <a:rPr lang="fr-FR" sz="1050"/>
              <a:t>; et les vins Espagnol en entrée de gamme (grosse consommation locale)</a:t>
            </a:r>
            <a:endParaRPr lang="fr-FR"/>
          </a:p>
          <a:p>
            <a:pPr marL="171450" indent="-171450" algn="just">
              <a:spcAft>
                <a:spcPts val="600"/>
              </a:spcAft>
              <a:buFont typeface="Arial" panose="020B0604020202020204" pitchFamily="34" charset="0"/>
              <a:buChar char="►"/>
            </a:pPr>
            <a:r>
              <a:rPr lang="fr-FR" sz="1050">
                <a:cs typeface="Arial"/>
              </a:rPr>
              <a:t>La consommation des vins connait une belle progression sur le Cameroun </a:t>
            </a:r>
            <a:r>
              <a:rPr lang="fr-FR" sz="1050" b="1">
                <a:cs typeface="Arial"/>
              </a:rPr>
              <a:t>(+ 7%) entre 2018 et 2019.</a:t>
            </a:r>
          </a:p>
        </p:txBody>
      </p:sp>
      <p:sp>
        <p:nvSpPr>
          <p:cNvPr id="6" name="Espace réservé du pied de page 3">
            <a:extLst>
              <a:ext uri="{FF2B5EF4-FFF2-40B4-BE49-F238E27FC236}">
                <a16:creationId xmlns:a16="http://schemas.microsoft.com/office/drawing/2014/main" id="{C630021D-80D1-44B9-9E24-B47BC6111D64}"/>
              </a:ext>
            </a:extLst>
          </p:cNvPr>
          <p:cNvSpPr txBox="1">
            <a:spLocks/>
          </p:cNvSpPr>
          <p:nvPr/>
        </p:nvSpPr>
        <p:spPr>
          <a:xfrm>
            <a:off x="289018" y="4933262"/>
            <a:ext cx="4282982" cy="84639"/>
          </a:xfrm>
          <a:prstGeom prst="rect">
            <a:avLst/>
          </a:prstGeom>
        </p:spPr>
        <p:txBody>
          <a:bodyPr wrap="square" lIns="0" tIns="0" rIns="0" bIns="0">
            <a:spAutoFit/>
          </a:bodyPr>
          <a:lstStyle>
            <a:defPPr>
              <a:defRPr lang="en-US"/>
            </a:defPPr>
            <a:lvl1pPr marL="0" algn="l" defTabSz="457200" rtl="0" eaLnBrk="1" latinLnBrk="0" hangingPunct="1">
              <a:defRPr sz="55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a:solidFill>
                  <a:srgbClr val="26358C"/>
                </a:solidFill>
                <a:latin typeface="Biome Light" panose="020B0303030204020804" pitchFamily="34" charset="0"/>
                <a:cs typeface="Biome Light" panose="020B0303030204020804" pitchFamily="34" charset="0"/>
              </a:rPr>
              <a:t>IMPACT DU COVID-19 SUR LE MARCHE DES VINS ET SPIRITUEUX  / WEBINAR SECTORIEL ZONE AFRIQUE SUBSAHARIENNE</a:t>
            </a:r>
          </a:p>
        </p:txBody>
      </p:sp>
      <p:graphicFrame>
        <p:nvGraphicFramePr>
          <p:cNvPr id="7" name="Tableau 6">
            <a:extLst>
              <a:ext uri="{FF2B5EF4-FFF2-40B4-BE49-F238E27FC236}">
                <a16:creationId xmlns:a16="http://schemas.microsoft.com/office/drawing/2014/main" id="{B2F20EEC-9C64-4B79-88E7-8108748E8D36}"/>
              </a:ext>
            </a:extLst>
          </p:cNvPr>
          <p:cNvGraphicFramePr>
            <a:graphicFrameLocks noGrp="1"/>
          </p:cNvGraphicFramePr>
          <p:nvPr>
            <p:extLst>
              <p:ext uri="{D42A27DB-BD31-4B8C-83A1-F6EECF244321}">
                <p14:modId xmlns:p14="http://schemas.microsoft.com/office/powerpoint/2010/main" val="3962898954"/>
              </p:ext>
            </p:extLst>
          </p:nvPr>
        </p:nvGraphicFramePr>
        <p:xfrm>
          <a:off x="7282548" y="1584547"/>
          <a:ext cx="1562634" cy="3148030"/>
        </p:xfrm>
        <a:graphic>
          <a:graphicData uri="http://schemas.openxmlformats.org/drawingml/2006/table">
            <a:tbl>
              <a:tblPr firstRow="1" bandRow="1">
                <a:tableStyleId>{5C22544A-7EE6-4342-B048-85BDC9FD1C3A}</a:tableStyleId>
              </a:tblPr>
              <a:tblGrid>
                <a:gridCol w="781317">
                  <a:extLst>
                    <a:ext uri="{9D8B030D-6E8A-4147-A177-3AD203B41FA5}">
                      <a16:colId xmlns:a16="http://schemas.microsoft.com/office/drawing/2014/main" val="3463577556"/>
                    </a:ext>
                  </a:extLst>
                </a:gridCol>
                <a:gridCol w="781317">
                  <a:extLst>
                    <a:ext uri="{9D8B030D-6E8A-4147-A177-3AD203B41FA5}">
                      <a16:colId xmlns:a16="http://schemas.microsoft.com/office/drawing/2014/main" val="20001"/>
                    </a:ext>
                  </a:extLst>
                </a:gridCol>
              </a:tblGrid>
              <a:tr h="574747">
                <a:tc>
                  <a:txBody>
                    <a:bodyPr/>
                    <a:lstStyle/>
                    <a:p>
                      <a:pPr algn="ctr">
                        <a:lnSpc>
                          <a:spcPts val="900"/>
                        </a:lnSpc>
                      </a:pPr>
                      <a:r>
                        <a:rPr lang="fr-FR" sz="900" b="0">
                          <a:solidFill>
                            <a:schemeClr val="accent2"/>
                          </a:solidFill>
                          <a:latin typeface="Arial" panose="020B0604020202020204" pitchFamily="34" charset="0"/>
                          <a:cs typeface="Arial" panose="020B0604020202020204" pitchFamily="34" charset="0"/>
                        </a:rPr>
                        <a:t>Pop.</a:t>
                      </a:r>
                      <a:r>
                        <a:rPr lang="fr-FR" sz="900" b="0" baseline="0">
                          <a:solidFill>
                            <a:schemeClr val="accent2"/>
                          </a:solidFill>
                          <a:latin typeface="Arial" panose="020B0604020202020204" pitchFamily="34" charset="0"/>
                          <a:cs typeface="Arial" panose="020B0604020202020204" pitchFamily="34" charset="0"/>
                        </a:rPr>
                        <a:t> en </a:t>
                      </a:r>
                      <a:r>
                        <a:rPr lang="fr-FR" sz="900" b="0">
                          <a:solidFill>
                            <a:schemeClr val="accent2"/>
                          </a:solidFill>
                          <a:latin typeface="Arial" panose="020B0604020202020204" pitchFamily="34" charset="0"/>
                          <a:cs typeface="Arial" panose="020B0604020202020204" pitchFamily="34" charset="0"/>
                        </a:rPr>
                        <a:t>M</a:t>
                      </a:r>
                      <a:endParaRPr lang="fr-FR" sz="900" b="0" baseline="30000">
                        <a:solidFill>
                          <a:schemeClr val="accent2"/>
                        </a:solidFill>
                        <a:latin typeface="Arial" panose="020B0604020202020204" pitchFamily="34" charset="0"/>
                        <a:cs typeface="Arial" panose="020B0604020202020204" pitchFamily="34" charset="0"/>
                      </a:endParaRPr>
                    </a:p>
                  </a:txBody>
                  <a:tcPr marL="32065" marR="32065" marT="0" marB="0" anchor="ctr">
                    <a:lnL w="1270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lang="fr-FR" sz="1050" b="1" kern="1200">
                          <a:solidFill>
                            <a:schemeClr val="tx1"/>
                          </a:solidFill>
                          <a:latin typeface="Arial"/>
                          <a:ea typeface="+mn-ea"/>
                          <a:cs typeface="Arial"/>
                        </a:rPr>
                        <a:t>24,9 M</a:t>
                      </a:r>
                    </a:p>
                  </a:txBody>
                  <a:tcPr marL="32065" marR="32065"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1975211"/>
                  </a:ext>
                </a:extLst>
              </a:tr>
              <a:tr h="594230">
                <a:tc>
                  <a:txBody>
                    <a:bodyPr/>
                    <a:lstStyle/>
                    <a:p>
                      <a:pPr algn="ctr">
                        <a:lnSpc>
                          <a:spcPts val="900"/>
                        </a:lnSpc>
                      </a:pPr>
                      <a:r>
                        <a:rPr lang="fr-FR" sz="900" b="0" baseline="0">
                          <a:solidFill>
                            <a:schemeClr val="accent2"/>
                          </a:solidFill>
                          <a:latin typeface="Arial" panose="020B0604020202020204" pitchFamily="34" charset="0"/>
                          <a:cs typeface="Arial" panose="020B0604020202020204" pitchFamily="34" charset="0"/>
                        </a:rPr>
                        <a:t>PIB/hab. </a:t>
                      </a:r>
                      <a:r>
                        <a:rPr lang="fr-FR" sz="900" b="0" kern="1200">
                          <a:solidFill>
                            <a:schemeClr val="accent2"/>
                          </a:solidFill>
                          <a:latin typeface="Arial" panose="020B0604020202020204" pitchFamily="34" charset="0"/>
                          <a:ea typeface="+mn-ea"/>
                          <a:cs typeface="Arial" panose="020B0604020202020204" pitchFamily="34" charset="0"/>
                        </a:rPr>
                        <a:t>(USD)</a:t>
                      </a:r>
                    </a:p>
                  </a:txBody>
                  <a:tcPr marL="0" marR="0" marT="72000" marB="0" anchor="ctr">
                    <a:lnL w="1270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a:lnSpc>
                          <a:spcPct val="100000"/>
                        </a:lnSpc>
                        <a:spcBef>
                          <a:spcPts val="0"/>
                        </a:spcBef>
                        <a:spcAft>
                          <a:spcPts val="0"/>
                        </a:spcAft>
                        <a:buClrTx/>
                        <a:buSzTx/>
                        <a:buNone/>
                        <a:tabLst/>
                        <a:defRPr/>
                      </a:pPr>
                      <a:r>
                        <a:rPr lang="fr-FR" sz="1050" b="1">
                          <a:solidFill>
                            <a:schemeClr val="tx1"/>
                          </a:solidFill>
                          <a:latin typeface="Arial"/>
                          <a:cs typeface="Arial"/>
                        </a:rPr>
                        <a:t>1556</a:t>
                      </a:r>
                      <a:endParaRPr lang="fr-FR" sz="1050" b="1">
                        <a:solidFill>
                          <a:schemeClr val="tx1"/>
                        </a:solidFill>
                        <a:latin typeface="Arial" panose="020B0604020202020204" pitchFamily="34" charset="0"/>
                        <a:cs typeface="Arial" panose="020B0604020202020204" pitchFamily="34" charset="0"/>
                      </a:endParaRPr>
                    </a:p>
                  </a:txBody>
                  <a:tcPr marL="0" marR="0" marT="7200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428419"/>
                  </a:ext>
                </a:extLst>
              </a:tr>
              <a:tr h="56500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900" b="0" baseline="0">
                          <a:solidFill>
                            <a:schemeClr val="accent2"/>
                          </a:solidFill>
                          <a:latin typeface="Arial" panose="020B0604020202020204" pitchFamily="34" charset="0"/>
                          <a:cs typeface="Arial" panose="020B0604020202020204" pitchFamily="34" charset="0"/>
                        </a:rPr>
                        <a:t>Croissance PIB (%) 2019</a:t>
                      </a:r>
                      <a:endParaRPr lang="fr-FR" sz="900" b="0" baseline="-25000">
                        <a:solidFill>
                          <a:schemeClr val="accent2"/>
                        </a:solidFill>
                        <a:effectLst>
                          <a:outerShdw blurRad="38100" dist="38100" dir="2700000" algn="tl">
                            <a:srgbClr val="000000">
                              <a:alpha val="43137"/>
                            </a:srgbClr>
                          </a:outerShdw>
                        </a:effectLst>
                        <a:latin typeface="Arial Black" panose="020B0A04020102020204" pitchFamily="34" charset="0"/>
                        <a:cs typeface="Aharoni" panose="02010803020104030203" pitchFamily="2" charset="-79"/>
                      </a:endParaRPr>
                    </a:p>
                  </a:txBody>
                  <a:tcPr marL="0" marR="0" marT="72000" marB="0" anchor="ctr">
                    <a:lnL w="1270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050" b="1">
                          <a:solidFill>
                            <a:schemeClr val="tx1"/>
                          </a:solidFill>
                          <a:latin typeface="Arial"/>
                          <a:cs typeface="Arial"/>
                        </a:rPr>
                        <a:t>3,7%</a:t>
                      </a:r>
                    </a:p>
                  </a:txBody>
                  <a:tcPr marL="0" marR="0" marT="7200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5978990"/>
                  </a:ext>
                </a:extLst>
              </a:tr>
              <a:tr h="707024">
                <a:tc>
                  <a:txBody>
                    <a:bodyPr/>
                    <a:lstStyle/>
                    <a:p>
                      <a:pPr marL="0" lvl="0" indent="0" algn="ctr">
                        <a:lnSpc>
                          <a:spcPct val="100000"/>
                        </a:lnSpc>
                        <a:spcBef>
                          <a:spcPts val="0"/>
                        </a:spcBef>
                        <a:spcAft>
                          <a:spcPts val="0"/>
                        </a:spcAft>
                        <a:buNone/>
                      </a:pPr>
                      <a:r>
                        <a:rPr lang="fr-FR" sz="900" b="0" baseline="0">
                          <a:solidFill>
                            <a:schemeClr val="accent2"/>
                          </a:solidFill>
                          <a:latin typeface="Arial"/>
                          <a:cs typeface="Arial"/>
                        </a:rPr>
                        <a:t>Croissance PIB (%) 2020 estimation COVID 19</a:t>
                      </a:r>
                    </a:p>
                  </a:txBody>
                  <a:tcPr marL="0" marR="0" marT="72000" marB="0" anchor="ctr">
                    <a:lnL w="1270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a:lnSpc>
                          <a:spcPct val="100000"/>
                        </a:lnSpc>
                        <a:spcBef>
                          <a:spcPts val="0"/>
                        </a:spcBef>
                        <a:spcAft>
                          <a:spcPts val="0"/>
                        </a:spcAft>
                        <a:buNone/>
                      </a:pPr>
                      <a:r>
                        <a:rPr lang="fr-FR" sz="1050" b="1">
                          <a:solidFill>
                            <a:schemeClr val="tx1"/>
                          </a:solidFill>
                          <a:latin typeface="Arial"/>
                          <a:cs typeface="Arial"/>
                        </a:rPr>
                        <a:t>- 1,2%</a:t>
                      </a:r>
                    </a:p>
                  </a:txBody>
                  <a:tcPr marL="0" marR="0" marT="7200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9443093"/>
                  </a:ext>
                </a:extLst>
              </a:tr>
              <a:tr h="70702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900" b="0">
                          <a:solidFill>
                            <a:schemeClr val="accent2"/>
                          </a:solidFill>
                          <a:latin typeface="Arial" panose="020B0604020202020204" pitchFamily="34" charset="0"/>
                          <a:cs typeface="Arial" panose="020B0604020202020204" pitchFamily="34" charset="0"/>
                        </a:rPr>
                        <a:t>Note env</a:t>
                      </a:r>
                      <a:r>
                        <a:rPr lang="fr-FR" sz="900" b="0" baseline="30000">
                          <a:solidFill>
                            <a:schemeClr val="accent2"/>
                          </a:solidFill>
                          <a:latin typeface="Arial" panose="020B0604020202020204" pitchFamily="34" charset="0"/>
                          <a:cs typeface="Arial" panose="020B0604020202020204" pitchFamily="34" charset="0"/>
                        </a:rPr>
                        <a:t>t</a:t>
                      </a:r>
                      <a:r>
                        <a:rPr lang="fr-FR" sz="900" b="0">
                          <a:solidFill>
                            <a:schemeClr val="accent2"/>
                          </a:solidFill>
                          <a:latin typeface="Arial" panose="020B0604020202020204" pitchFamily="34" charset="0"/>
                          <a:cs typeface="Arial" panose="020B0604020202020204" pitchFamily="34" charset="0"/>
                        </a:rPr>
                        <a:t> des</a:t>
                      </a:r>
                      <a:r>
                        <a:rPr lang="fr-FR" sz="900" b="0" baseline="0">
                          <a:solidFill>
                            <a:schemeClr val="accent2"/>
                          </a:solidFill>
                          <a:latin typeface="Arial" panose="020B0604020202020204" pitchFamily="34" charset="0"/>
                          <a:cs typeface="Arial" panose="020B0604020202020204" pitchFamily="34" charset="0"/>
                        </a:rPr>
                        <a:t> affaires </a:t>
                      </a:r>
                      <a:endParaRPr lang="fr-FR" sz="900" b="0" baseline="30000">
                        <a:solidFill>
                          <a:schemeClr val="accent2"/>
                        </a:solidFill>
                        <a:latin typeface="Arial" panose="020B0604020202020204" pitchFamily="34" charset="0"/>
                        <a:cs typeface="Arial" panose="020B0604020202020204" pitchFamily="34" charset="0"/>
                      </a:endParaRPr>
                    </a:p>
                  </a:txBody>
                  <a:tcPr marL="0" marR="0" marT="72000" marB="0" anchor="ctr">
                    <a:lnL w="1270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050" b="1">
                          <a:solidFill>
                            <a:schemeClr val="tx1"/>
                          </a:solidFill>
                          <a:latin typeface="Arial" panose="020B0604020202020204" pitchFamily="34" charset="0"/>
                          <a:cs typeface="Arial" panose="020B0604020202020204" pitchFamily="34" charset="0"/>
                        </a:rPr>
                        <a:t>D</a:t>
                      </a:r>
                    </a:p>
                  </a:txBody>
                  <a:tcPr marL="0" marR="0" marT="7200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1877331"/>
                  </a:ext>
                </a:extLst>
              </a:tr>
            </a:tbl>
          </a:graphicData>
        </a:graphic>
      </p:graphicFrame>
      <p:pic>
        <p:nvPicPr>
          <p:cNvPr id="13" name="Graphique 12" descr="Bière">
            <a:extLst>
              <a:ext uri="{FF2B5EF4-FFF2-40B4-BE49-F238E27FC236}">
                <a16:creationId xmlns:a16="http://schemas.microsoft.com/office/drawing/2014/main" id="{8BDC707A-BD4C-4B3B-B2DA-E1D191CF26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84538" y="2870653"/>
            <a:ext cx="334271" cy="334271"/>
          </a:xfrm>
          <a:prstGeom prst="rect">
            <a:avLst/>
          </a:prstGeom>
        </p:spPr>
      </p:pic>
      <p:sp>
        <p:nvSpPr>
          <p:cNvPr id="16" name="Espace réservé du texte 2">
            <a:extLst>
              <a:ext uri="{FF2B5EF4-FFF2-40B4-BE49-F238E27FC236}">
                <a16:creationId xmlns:a16="http://schemas.microsoft.com/office/drawing/2014/main" id="{9898891B-313F-444C-9628-89E5B20FD6C3}"/>
              </a:ext>
            </a:extLst>
          </p:cNvPr>
          <p:cNvSpPr txBox="1">
            <a:spLocks/>
          </p:cNvSpPr>
          <p:nvPr/>
        </p:nvSpPr>
        <p:spPr>
          <a:xfrm>
            <a:off x="3919320" y="1572733"/>
            <a:ext cx="2967297" cy="1223412"/>
          </a:xfrm>
          <a:prstGeom prst="rect">
            <a:avLst/>
          </a:prstGeom>
        </p:spPr>
        <p:txBody>
          <a:bodyPr wrap="square" lIns="0" tIns="0" rIns="0" bIns="0" anchor="t">
            <a:spAutoFit/>
          </a:bodyPr>
          <a:lstStyle>
            <a:lvl1pPr marL="0" indent="0" algn="l" defTabSz="457200" rtl="0" eaLnBrk="1" latinLnBrk="0" hangingPunct="1">
              <a:spcBef>
                <a:spcPts val="0"/>
              </a:spcBef>
              <a:buFontTx/>
              <a:buNone/>
              <a:defRPr sz="1100" kern="1200">
                <a:solidFill>
                  <a:schemeClr val="accent1"/>
                </a:solidFill>
                <a:latin typeface="+mn-lt"/>
                <a:ea typeface="+mn-ea"/>
                <a:cs typeface="+mn-cs"/>
              </a:defRPr>
            </a:lvl1pPr>
            <a:lvl2pPr marL="180000" indent="-180000" algn="l" defTabSz="457200" rtl="0" eaLnBrk="1" latinLnBrk="0" hangingPunct="1">
              <a:spcBef>
                <a:spcPts val="0"/>
              </a:spcBef>
              <a:buClr>
                <a:schemeClr val="accent2"/>
              </a:buClr>
              <a:buFont typeface="Arial" panose="020B0604020202020204" pitchFamily="34" charset="0"/>
              <a:buChar char="•"/>
              <a:defRPr sz="1100" kern="1200">
                <a:solidFill>
                  <a:schemeClr val="accent1"/>
                </a:solidFill>
                <a:latin typeface="+mn-lt"/>
                <a:ea typeface="+mn-ea"/>
                <a:cs typeface="+mn-cs"/>
              </a:defRPr>
            </a:lvl2pPr>
            <a:lvl3pPr marL="0" indent="0" algn="l" defTabSz="457200" rtl="0" eaLnBrk="1" latinLnBrk="0" hangingPunct="1">
              <a:spcBef>
                <a:spcPts val="0"/>
              </a:spcBef>
              <a:buFontTx/>
              <a:buNone/>
              <a:defRPr sz="1100" kern="1200">
                <a:solidFill>
                  <a:schemeClr val="accent1"/>
                </a:solidFill>
                <a:latin typeface="+mn-lt"/>
                <a:ea typeface="+mn-ea"/>
                <a:cs typeface="+mn-cs"/>
              </a:defRPr>
            </a:lvl3pPr>
            <a:lvl4pPr marL="0" indent="0" algn="l" defTabSz="457200" rtl="0" eaLnBrk="1" latinLnBrk="0" hangingPunct="1">
              <a:spcBef>
                <a:spcPts val="0"/>
              </a:spcBef>
              <a:buFontTx/>
              <a:buNone/>
              <a:defRPr sz="1100" kern="1200">
                <a:solidFill>
                  <a:schemeClr val="accent1"/>
                </a:solidFill>
                <a:latin typeface="+mn-lt"/>
                <a:ea typeface="+mn-ea"/>
                <a:cs typeface="+mn-cs"/>
              </a:defRPr>
            </a:lvl4pPr>
            <a:lvl5pPr marL="0" indent="0" algn="l" defTabSz="457200" rtl="0" eaLnBrk="1" latinLnBrk="0" hangingPunct="1">
              <a:spcBef>
                <a:spcPts val="0"/>
              </a:spcBef>
              <a:buFontTx/>
              <a:buNone/>
              <a:defRPr sz="1100" kern="1200">
                <a:solidFill>
                  <a:schemeClr val="accen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FR" b="1"/>
              <a:t>Spiritueux</a:t>
            </a:r>
          </a:p>
          <a:p>
            <a:pPr algn="ctr"/>
            <a:endParaRPr lang="fr-FR" b="1"/>
          </a:p>
          <a:p>
            <a:pPr marL="171450" indent="-171450" algn="just">
              <a:spcAft>
                <a:spcPts val="600"/>
              </a:spcAft>
              <a:buFont typeface="Arial" panose="020B0604020202020204" pitchFamily="34" charset="0"/>
              <a:buChar char="►"/>
            </a:pPr>
            <a:r>
              <a:rPr lang="fr-FR" sz="1050"/>
              <a:t>Il y'a une production locale de spiritueux (whisky, crème de liqueur, et alcools en sachets)</a:t>
            </a:r>
            <a:endParaRPr lang="fr-FR" sz="1050">
              <a:cs typeface="Arial"/>
            </a:endParaRPr>
          </a:p>
          <a:p>
            <a:pPr marL="171450" indent="-171450" algn="just">
              <a:spcAft>
                <a:spcPts val="600"/>
              </a:spcAft>
              <a:buFont typeface="Arial" panose="020B0604020202020204" pitchFamily="34" charset="0"/>
              <a:buChar char="►"/>
            </a:pPr>
            <a:r>
              <a:rPr lang="fr-FR" sz="1050">
                <a:cs typeface="Arial"/>
              </a:rPr>
              <a:t>Les marques internationales sont plus appréciées sur ce segment</a:t>
            </a:r>
          </a:p>
        </p:txBody>
      </p:sp>
      <p:sp>
        <p:nvSpPr>
          <p:cNvPr id="18" name="Espace réservé du texte 2">
            <a:extLst>
              <a:ext uri="{FF2B5EF4-FFF2-40B4-BE49-F238E27FC236}">
                <a16:creationId xmlns:a16="http://schemas.microsoft.com/office/drawing/2014/main" id="{B7F20A12-5D99-4197-A35C-1F6C503F95FE}"/>
              </a:ext>
            </a:extLst>
          </p:cNvPr>
          <p:cNvSpPr txBox="1">
            <a:spLocks/>
          </p:cNvSpPr>
          <p:nvPr/>
        </p:nvSpPr>
        <p:spPr>
          <a:xfrm>
            <a:off x="3919320" y="2964467"/>
            <a:ext cx="2967297" cy="1769715"/>
          </a:xfrm>
          <a:prstGeom prst="rect">
            <a:avLst/>
          </a:prstGeom>
        </p:spPr>
        <p:txBody>
          <a:bodyPr wrap="square" lIns="0" tIns="0" rIns="0" bIns="0" anchor="t">
            <a:spAutoFit/>
          </a:bodyPr>
          <a:lstStyle>
            <a:lvl1pPr marL="0" indent="0" algn="l" defTabSz="457200" rtl="0" eaLnBrk="1" latinLnBrk="0" hangingPunct="1">
              <a:spcBef>
                <a:spcPts val="0"/>
              </a:spcBef>
              <a:buFontTx/>
              <a:buNone/>
              <a:defRPr sz="1100" kern="1200">
                <a:solidFill>
                  <a:schemeClr val="accent1"/>
                </a:solidFill>
                <a:latin typeface="+mn-lt"/>
                <a:ea typeface="+mn-ea"/>
                <a:cs typeface="+mn-cs"/>
              </a:defRPr>
            </a:lvl1pPr>
            <a:lvl2pPr marL="180000" indent="-180000" algn="l" defTabSz="457200" rtl="0" eaLnBrk="1" latinLnBrk="0" hangingPunct="1">
              <a:spcBef>
                <a:spcPts val="0"/>
              </a:spcBef>
              <a:buClr>
                <a:schemeClr val="accent2"/>
              </a:buClr>
              <a:buFont typeface="Arial" panose="020B0604020202020204" pitchFamily="34" charset="0"/>
              <a:buChar char="•"/>
              <a:defRPr sz="1100" kern="1200">
                <a:solidFill>
                  <a:schemeClr val="accent1"/>
                </a:solidFill>
                <a:latin typeface="+mn-lt"/>
                <a:ea typeface="+mn-ea"/>
                <a:cs typeface="+mn-cs"/>
              </a:defRPr>
            </a:lvl2pPr>
            <a:lvl3pPr marL="0" indent="0" algn="l" defTabSz="457200" rtl="0" eaLnBrk="1" latinLnBrk="0" hangingPunct="1">
              <a:spcBef>
                <a:spcPts val="0"/>
              </a:spcBef>
              <a:buFontTx/>
              <a:buNone/>
              <a:defRPr sz="1100" kern="1200">
                <a:solidFill>
                  <a:schemeClr val="accent1"/>
                </a:solidFill>
                <a:latin typeface="+mn-lt"/>
                <a:ea typeface="+mn-ea"/>
                <a:cs typeface="+mn-cs"/>
              </a:defRPr>
            </a:lvl3pPr>
            <a:lvl4pPr marL="0" indent="0" algn="l" defTabSz="457200" rtl="0" eaLnBrk="1" latinLnBrk="0" hangingPunct="1">
              <a:spcBef>
                <a:spcPts val="0"/>
              </a:spcBef>
              <a:buFontTx/>
              <a:buNone/>
              <a:defRPr sz="1100" kern="1200">
                <a:solidFill>
                  <a:schemeClr val="accent1"/>
                </a:solidFill>
                <a:latin typeface="+mn-lt"/>
                <a:ea typeface="+mn-ea"/>
                <a:cs typeface="+mn-cs"/>
              </a:defRPr>
            </a:lvl4pPr>
            <a:lvl5pPr marL="0" indent="0" algn="l" defTabSz="457200" rtl="0" eaLnBrk="1" latinLnBrk="0" hangingPunct="1">
              <a:spcBef>
                <a:spcPts val="0"/>
              </a:spcBef>
              <a:buFontTx/>
              <a:buNone/>
              <a:defRPr sz="1100" kern="1200">
                <a:solidFill>
                  <a:schemeClr val="accen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FR" sz="1050" b="1"/>
              <a:t>Bières et cidres</a:t>
            </a:r>
          </a:p>
          <a:p>
            <a:pPr algn="ctr"/>
            <a:endParaRPr lang="fr-FR" sz="1050" b="1"/>
          </a:p>
          <a:p>
            <a:pPr marL="171450" indent="-171450" algn="just">
              <a:spcAft>
                <a:spcPts val="600"/>
              </a:spcAft>
              <a:buFont typeface="Arial" panose="020B0604020202020204" pitchFamily="34" charset="0"/>
              <a:buChar char="►"/>
            </a:pPr>
            <a:r>
              <a:rPr lang="fr-FR" sz="1050">
                <a:cs typeface="Arial"/>
              </a:rPr>
              <a:t>Le marché de la bière est principalement couvert par la production locale. On note tout de même des importations de bières de marques internationales</a:t>
            </a:r>
          </a:p>
          <a:p>
            <a:pPr marL="171450" indent="-171450" algn="just">
              <a:spcAft>
                <a:spcPts val="600"/>
              </a:spcAft>
              <a:buFont typeface="Arial" panose="020B0604020202020204" pitchFamily="34" charset="0"/>
              <a:buChar char="►"/>
            </a:pPr>
            <a:r>
              <a:rPr lang="fr-FR" sz="1050"/>
              <a:t>Groupe Castel se partage le marché avec deux autres acteurs (</a:t>
            </a:r>
            <a:r>
              <a:rPr lang="fr-FR" sz="1050" err="1"/>
              <a:t>Guiness</a:t>
            </a:r>
            <a:r>
              <a:rPr lang="fr-FR" sz="1050"/>
              <a:t> Cameroun et UCB)</a:t>
            </a:r>
            <a:endParaRPr lang="fr-FR" sz="1050">
              <a:cs typeface="Arial"/>
            </a:endParaRPr>
          </a:p>
          <a:p>
            <a:pPr marL="171450" indent="-171450" algn="just">
              <a:spcAft>
                <a:spcPts val="600"/>
              </a:spcAft>
              <a:buFont typeface="Arial" panose="020B0604020202020204" pitchFamily="34" charset="0"/>
              <a:buChar char="►"/>
            </a:pPr>
            <a:r>
              <a:rPr lang="fr-FR" sz="1050">
                <a:cs typeface="Arial"/>
              </a:rPr>
              <a:t>La consommation de cidre est très marginale</a:t>
            </a:r>
          </a:p>
        </p:txBody>
      </p:sp>
      <p:sp>
        <p:nvSpPr>
          <p:cNvPr id="19" name="Espace réservé du texte 2">
            <a:extLst>
              <a:ext uri="{FF2B5EF4-FFF2-40B4-BE49-F238E27FC236}">
                <a16:creationId xmlns:a16="http://schemas.microsoft.com/office/drawing/2014/main" id="{0507E9E9-0EC4-47DD-A8C4-796633EDD44C}"/>
              </a:ext>
            </a:extLst>
          </p:cNvPr>
          <p:cNvSpPr txBox="1">
            <a:spLocks/>
          </p:cNvSpPr>
          <p:nvPr/>
        </p:nvSpPr>
        <p:spPr>
          <a:xfrm>
            <a:off x="289015" y="788390"/>
            <a:ext cx="6118458" cy="323165"/>
          </a:xfrm>
          <a:prstGeom prst="rect">
            <a:avLst/>
          </a:prstGeom>
        </p:spPr>
        <p:txBody>
          <a:bodyPr wrap="square" lIns="0" tIns="0" rIns="0" bIns="0" anchor="t">
            <a:spAutoFit/>
          </a:bodyPr>
          <a:lstStyle>
            <a:lvl1pPr marL="0" indent="0" algn="l" defTabSz="457200" rtl="0" eaLnBrk="1" latinLnBrk="0" hangingPunct="1">
              <a:spcBef>
                <a:spcPts val="0"/>
              </a:spcBef>
              <a:buFontTx/>
              <a:buNone/>
              <a:defRPr sz="1100" kern="1200">
                <a:solidFill>
                  <a:schemeClr val="accent1"/>
                </a:solidFill>
                <a:latin typeface="+mn-lt"/>
                <a:ea typeface="+mn-ea"/>
                <a:cs typeface="+mn-cs"/>
              </a:defRPr>
            </a:lvl1pPr>
            <a:lvl2pPr marL="180000" indent="-180000" algn="l" defTabSz="457200" rtl="0" eaLnBrk="1" latinLnBrk="0" hangingPunct="1">
              <a:spcBef>
                <a:spcPts val="0"/>
              </a:spcBef>
              <a:buClr>
                <a:schemeClr val="accent2"/>
              </a:buClr>
              <a:buFont typeface="Arial" panose="020B0604020202020204" pitchFamily="34" charset="0"/>
              <a:buChar char="•"/>
              <a:defRPr sz="1100" kern="1200">
                <a:solidFill>
                  <a:schemeClr val="accent1"/>
                </a:solidFill>
                <a:latin typeface="+mn-lt"/>
                <a:ea typeface="+mn-ea"/>
                <a:cs typeface="+mn-cs"/>
              </a:defRPr>
            </a:lvl2pPr>
            <a:lvl3pPr marL="0" indent="0" algn="l" defTabSz="457200" rtl="0" eaLnBrk="1" latinLnBrk="0" hangingPunct="1">
              <a:spcBef>
                <a:spcPts val="0"/>
              </a:spcBef>
              <a:buFontTx/>
              <a:buNone/>
              <a:defRPr sz="1100" kern="1200">
                <a:solidFill>
                  <a:schemeClr val="accent1"/>
                </a:solidFill>
                <a:latin typeface="+mn-lt"/>
                <a:ea typeface="+mn-ea"/>
                <a:cs typeface="+mn-cs"/>
              </a:defRPr>
            </a:lvl3pPr>
            <a:lvl4pPr marL="0" indent="0" algn="l" defTabSz="457200" rtl="0" eaLnBrk="1" latinLnBrk="0" hangingPunct="1">
              <a:spcBef>
                <a:spcPts val="0"/>
              </a:spcBef>
              <a:buFontTx/>
              <a:buNone/>
              <a:defRPr sz="1100" kern="1200">
                <a:solidFill>
                  <a:schemeClr val="accent1"/>
                </a:solidFill>
                <a:latin typeface="+mn-lt"/>
                <a:ea typeface="+mn-ea"/>
                <a:cs typeface="+mn-cs"/>
              </a:defRPr>
            </a:lvl4pPr>
            <a:lvl5pPr marL="0" indent="0" algn="l" defTabSz="457200" rtl="0" eaLnBrk="1" latinLnBrk="0" hangingPunct="1">
              <a:spcBef>
                <a:spcPts val="0"/>
              </a:spcBef>
              <a:buFontTx/>
              <a:buNone/>
              <a:defRPr sz="1100" kern="1200">
                <a:solidFill>
                  <a:schemeClr val="accen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050" i="1">
                <a:solidFill>
                  <a:schemeClr val="tx1"/>
                </a:solidFill>
                <a:cs typeface="Arial"/>
              </a:rPr>
              <a:t>Le Cameroun a été pendant plusieurs années le plus gros importateur de vins de Bordeaux en Afrique</a:t>
            </a:r>
          </a:p>
          <a:p>
            <a:endParaRPr lang="fr-FR" sz="1050" i="1">
              <a:solidFill>
                <a:schemeClr val="tx1"/>
              </a:solidFill>
              <a:cs typeface="Arial"/>
            </a:endParaRPr>
          </a:p>
        </p:txBody>
      </p:sp>
      <p:pic>
        <p:nvPicPr>
          <p:cNvPr id="15" name="Graphique 14" descr="Vin">
            <a:extLst>
              <a:ext uri="{FF2B5EF4-FFF2-40B4-BE49-F238E27FC236}">
                <a16:creationId xmlns:a16="http://schemas.microsoft.com/office/drawing/2014/main" id="{D6FC99AA-49C9-4F48-9AFC-F6F88F14940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84508" y="1471907"/>
            <a:ext cx="339137" cy="339137"/>
          </a:xfrm>
          <a:prstGeom prst="rect">
            <a:avLst/>
          </a:prstGeom>
        </p:spPr>
      </p:pic>
      <p:pic>
        <p:nvPicPr>
          <p:cNvPr id="21" name="Graphique 20" descr="Martini">
            <a:extLst>
              <a:ext uri="{FF2B5EF4-FFF2-40B4-BE49-F238E27FC236}">
                <a16:creationId xmlns:a16="http://schemas.microsoft.com/office/drawing/2014/main" id="{81C2FF1D-F4E0-45C0-A3A7-C52ACA91BAA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49241" y="1471907"/>
            <a:ext cx="339137" cy="339137"/>
          </a:xfrm>
          <a:prstGeom prst="rect">
            <a:avLst/>
          </a:prstGeom>
        </p:spPr>
      </p:pic>
      <p:pic>
        <p:nvPicPr>
          <p:cNvPr id="14" name="Image 13" descr="Une image contenant dessin&#10;&#10;Description générée avec un niveau de confiance très élevé">
            <a:extLst>
              <a:ext uri="{FF2B5EF4-FFF2-40B4-BE49-F238E27FC236}">
                <a16:creationId xmlns:a16="http://schemas.microsoft.com/office/drawing/2014/main" id="{D2DB6CC1-32CE-4436-8EB5-F7CD855C2446}"/>
              </a:ext>
            </a:extLst>
          </p:cNvPr>
          <p:cNvPicPr>
            <a:picLocks noChangeAspect="1"/>
          </p:cNvPicPr>
          <p:nvPr/>
        </p:nvPicPr>
        <p:blipFill>
          <a:blip r:embed="rId8"/>
          <a:stretch>
            <a:fillRect/>
          </a:stretch>
        </p:blipFill>
        <p:spPr>
          <a:xfrm>
            <a:off x="8263821" y="860625"/>
            <a:ext cx="607337" cy="406490"/>
          </a:xfrm>
          <a:prstGeom prst="rect">
            <a:avLst/>
          </a:prstGeom>
        </p:spPr>
      </p:pic>
    </p:spTree>
    <p:extLst>
      <p:ext uri="{BB962C8B-B14F-4D97-AF65-F5344CB8AC3E}">
        <p14:creationId xmlns:p14="http://schemas.microsoft.com/office/powerpoint/2010/main" val="651604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9E1F087-1AB2-42C6-A5EF-54848F115FC9}"/>
              </a:ext>
            </a:extLst>
          </p:cNvPr>
          <p:cNvSpPr>
            <a:spLocks noGrp="1"/>
          </p:cNvSpPr>
          <p:nvPr>
            <p:ph type="title"/>
          </p:nvPr>
        </p:nvSpPr>
        <p:spPr>
          <a:xfrm>
            <a:off x="289016" y="303352"/>
            <a:ext cx="5766344" cy="276999"/>
          </a:xfrm>
        </p:spPr>
        <p:txBody>
          <a:bodyPr/>
          <a:lstStyle/>
          <a:p>
            <a:r>
              <a:rPr lang="fr-FR"/>
              <a:t>SITUATION ACTUELLE AU CAMEROUN</a:t>
            </a:r>
          </a:p>
        </p:txBody>
      </p:sp>
      <p:sp>
        <p:nvSpPr>
          <p:cNvPr id="17" name="Espace réservé du numéro de diapositive 2">
            <a:extLst>
              <a:ext uri="{FF2B5EF4-FFF2-40B4-BE49-F238E27FC236}">
                <a16:creationId xmlns:a16="http://schemas.microsoft.com/office/drawing/2014/main" id="{4E7E8697-A72A-4C03-8E0E-D3A7B645E7C4}"/>
              </a:ext>
            </a:extLst>
          </p:cNvPr>
          <p:cNvSpPr txBox="1">
            <a:spLocks/>
          </p:cNvSpPr>
          <p:nvPr/>
        </p:nvSpPr>
        <p:spPr>
          <a:xfrm>
            <a:off x="8566291" y="4933262"/>
            <a:ext cx="252000" cy="84639"/>
          </a:xfrm>
          <a:prstGeom prst="rect">
            <a:avLst/>
          </a:prstGeom>
        </p:spPr>
        <p:txBody>
          <a:bodyPr lIns="0" tIns="0" rIns="0" bIns="0">
            <a:spAutoFit/>
          </a:bodyPr>
          <a:lstStyle>
            <a:defPPr>
              <a:defRPr lang="en-US"/>
            </a:defPPr>
            <a:lvl1pPr marL="0" algn="l" defTabSz="457200" rtl="0" eaLnBrk="1" latinLnBrk="0" hangingPunct="1">
              <a:defRPr sz="55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95249FB3-2D92-4B86-AF9E-9917563CAFD2}" type="slidenum">
              <a:rPr lang="fr-FR" smtClean="0"/>
              <a:pPr algn="r"/>
              <a:t>11</a:t>
            </a:fld>
            <a:endParaRPr lang="fr-FR"/>
          </a:p>
        </p:txBody>
      </p:sp>
      <p:sp>
        <p:nvSpPr>
          <p:cNvPr id="7" name="Espace réservé du pied de page 3">
            <a:extLst>
              <a:ext uri="{FF2B5EF4-FFF2-40B4-BE49-F238E27FC236}">
                <a16:creationId xmlns:a16="http://schemas.microsoft.com/office/drawing/2014/main" id="{32A7212B-5B4C-42D8-95C9-C847610592D0}"/>
              </a:ext>
            </a:extLst>
          </p:cNvPr>
          <p:cNvSpPr txBox="1">
            <a:spLocks/>
          </p:cNvSpPr>
          <p:nvPr/>
        </p:nvSpPr>
        <p:spPr>
          <a:xfrm>
            <a:off x="289018" y="4933262"/>
            <a:ext cx="4282982" cy="84639"/>
          </a:xfrm>
          <a:prstGeom prst="rect">
            <a:avLst/>
          </a:prstGeom>
        </p:spPr>
        <p:txBody>
          <a:bodyPr wrap="square" lIns="0" tIns="0" rIns="0" bIns="0">
            <a:spAutoFit/>
          </a:bodyPr>
          <a:lstStyle>
            <a:defPPr>
              <a:defRPr lang="en-US"/>
            </a:defPPr>
            <a:lvl1pPr marL="0" algn="l" defTabSz="457200" rtl="0" eaLnBrk="1" latinLnBrk="0" hangingPunct="1">
              <a:defRPr sz="55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a:solidFill>
                  <a:srgbClr val="26358C"/>
                </a:solidFill>
                <a:latin typeface="Biome Light" panose="020B0303030204020804" pitchFamily="34" charset="0"/>
                <a:cs typeface="Biome Light" panose="020B0303030204020804" pitchFamily="34" charset="0"/>
              </a:rPr>
              <a:t>IMPACT DU COVID-19 SUR LE MARCHE DES VINS ET SPIRITUEUX  / WEBINAR SECTORIEL ZONE AFRIQUE SUBSAHARIENNE</a:t>
            </a:r>
          </a:p>
        </p:txBody>
      </p:sp>
      <p:sp>
        <p:nvSpPr>
          <p:cNvPr id="3" name="ZoneTexte 2">
            <a:extLst>
              <a:ext uri="{FF2B5EF4-FFF2-40B4-BE49-F238E27FC236}">
                <a16:creationId xmlns:a16="http://schemas.microsoft.com/office/drawing/2014/main" id="{D051C26E-0F72-408C-8119-F05EF314BB1D}"/>
              </a:ext>
            </a:extLst>
          </p:cNvPr>
          <p:cNvSpPr txBox="1"/>
          <p:nvPr/>
        </p:nvSpPr>
        <p:spPr>
          <a:xfrm>
            <a:off x="435373" y="983743"/>
            <a:ext cx="3359290" cy="1903085"/>
          </a:xfrm>
          <a:prstGeom prst="rect">
            <a:avLst/>
          </a:prstGeom>
          <a:ln w="6350">
            <a:noFill/>
          </a:ln>
        </p:spPr>
        <p:style>
          <a:lnRef idx="2">
            <a:schemeClr val="accent6"/>
          </a:lnRef>
          <a:fillRef idx="1">
            <a:schemeClr val="lt1"/>
          </a:fillRef>
          <a:effectRef idx="0">
            <a:schemeClr val="accent6"/>
          </a:effectRef>
          <a:fontRef idx="minor">
            <a:schemeClr val="dk1"/>
          </a:fontRef>
        </p:style>
        <p:txBody>
          <a:bodyPr wrap="square" lIns="0" tIns="0" rIns="0" bIns="0" rtlCol="0" anchor="t">
            <a:spAutoFit/>
          </a:bodyPr>
          <a:lstStyle/>
          <a:p>
            <a:pPr marL="207010" indent="-171450">
              <a:spcAft>
                <a:spcPts val="400"/>
              </a:spcAft>
              <a:buFont typeface="Arial" panose="020B0604020202020204" pitchFamily="34" charset="0"/>
              <a:buChar char="•"/>
            </a:pPr>
            <a:r>
              <a:rPr lang="fr-FR" sz="1050">
                <a:solidFill>
                  <a:schemeClr val="accent1"/>
                </a:solidFill>
              </a:rPr>
              <a:t>Le Cameroun n’a pas prescrit de confinement comme ailleurs, des mesures de distanciation sociales ont été prescrites par le gouvernement le 17 mars. Il s’agissait entre autres de la fermeture des bars, boîtes de nuit et restaurants après 18h00, cette mesure a durée près d’un mois et demi et a été levée le 30 avril.</a:t>
            </a:r>
            <a:endParaRPr lang="fr-FR" sz="1050">
              <a:solidFill>
                <a:schemeClr val="accent1"/>
              </a:solidFill>
              <a:cs typeface="Arial"/>
            </a:endParaRPr>
          </a:p>
          <a:p>
            <a:pPr marL="207010" indent="-171450">
              <a:spcAft>
                <a:spcPts val="400"/>
              </a:spcAft>
              <a:buFont typeface="Arial" panose="020B0604020202020204" pitchFamily="34" charset="0"/>
              <a:buChar char="•"/>
            </a:pPr>
            <a:r>
              <a:rPr lang="fr-FR" sz="1050">
                <a:solidFill>
                  <a:schemeClr val="accent1"/>
                </a:solidFill>
                <a:cs typeface="Arial"/>
              </a:rPr>
              <a:t>Le port du masque dans les lieux publics, et la distanciation sont les deux principales mesures prescrites à ce jour</a:t>
            </a:r>
          </a:p>
          <a:p>
            <a:pPr marL="35560">
              <a:spcAft>
                <a:spcPts val="400"/>
              </a:spcAft>
            </a:pPr>
            <a:endParaRPr lang="fr-FR" sz="1100" b="1">
              <a:solidFill>
                <a:schemeClr val="accent1"/>
              </a:solidFill>
              <a:cs typeface="Arial"/>
            </a:endParaRPr>
          </a:p>
        </p:txBody>
      </p:sp>
      <p:sp>
        <p:nvSpPr>
          <p:cNvPr id="16" name="ZoneTexte 15">
            <a:extLst>
              <a:ext uri="{FF2B5EF4-FFF2-40B4-BE49-F238E27FC236}">
                <a16:creationId xmlns:a16="http://schemas.microsoft.com/office/drawing/2014/main" id="{48AEFDD2-68C2-4A7E-9F98-CD10FEB0572B}"/>
              </a:ext>
            </a:extLst>
          </p:cNvPr>
          <p:cNvSpPr txBox="1"/>
          <p:nvPr/>
        </p:nvSpPr>
        <p:spPr>
          <a:xfrm>
            <a:off x="4402952" y="983743"/>
            <a:ext cx="3097750" cy="2200602"/>
          </a:xfrm>
          <a:prstGeom prst="rect">
            <a:avLst/>
          </a:prstGeom>
          <a:ln w="6350">
            <a:noFill/>
          </a:ln>
        </p:spPr>
        <p:style>
          <a:lnRef idx="2">
            <a:schemeClr val="accent6"/>
          </a:lnRef>
          <a:fillRef idx="1">
            <a:schemeClr val="lt1"/>
          </a:fillRef>
          <a:effectRef idx="0">
            <a:schemeClr val="accent6"/>
          </a:effectRef>
          <a:fontRef idx="minor">
            <a:schemeClr val="dk1"/>
          </a:fontRef>
        </p:style>
        <p:txBody>
          <a:bodyPr wrap="square" lIns="0" tIns="0" rIns="0" bIns="0" rtlCol="0" anchor="t">
            <a:spAutoFit/>
          </a:bodyPr>
          <a:lstStyle/>
          <a:p>
            <a:pPr marL="171450" indent="-171450">
              <a:buFont typeface="Arial" panose="020B0604020202020204" pitchFamily="34" charset="0"/>
              <a:buChar char="•"/>
            </a:pPr>
            <a:r>
              <a:rPr lang="fr-FR" sz="1100">
                <a:solidFill>
                  <a:schemeClr val="accent1"/>
                </a:solidFill>
              </a:rPr>
              <a:t>Pendant la période de fermeture des bars en soirée, les ventes de boissons alcoolisées ont considérablement chuté. </a:t>
            </a:r>
            <a:endParaRPr lang="fr-FR" sz="1100">
              <a:solidFill>
                <a:schemeClr val="accent1"/>
              </a:solidFill>
              <a:cs typeface="Arial" panose="020B0604020202020204"/>
            </a:endParaRPr>
          </a:p>
          <a:p>
            <a:pPr marL="171450" indent="-171450">
              <a:buFont typeface="Arial" panose="020B0604020202020204" pitchFamily="34" charset="0"/>
              <a:buChar char="•"/>
            </a:pPr>
            <a:r>
              <a:rPr lang="fr-FR" sz="1100">
                <a:solidFill>
                  <a:schemeClr val="accent1"/>
                </a:solidFill>
              </a:rPr>
              <a:t> Les rues étaient désertes la nuit (le monde de la nuit était à l’arrêt)</a:t>
            </a:r>
            <a:endParaRPr lang="fr-FR" sz="1100">
              <a:solidFill>
                <a:schemeClr val="accent1"/>
              </a:solidFill>
              <a:cs typeface="Arial"/>
            </a:endParaRPr>
          </a:p>
          <a:p>
            <a:pPr marL="171450" indent="-171450">
              <a:buFont typeface="Arial" panose="020B0604020202020204" pitchFamily="34" charset="0"/>
              <a:buChar char="•"/>
            </a:pPr>
            <a:r>
              <a:rPr lang="fr-FR" sz="1100">
                <a:solidFill>
                  <a:schemeClr val="accent1"/>
                </a:solidFill>
              </a:rPr>
              <a:t> Depuis la reprise de l’activité nocturne on note une légère reprise des ventes sur le segment bières (notamment dans les bars de quartiers). La même affluence n’est pas perceptible dans les restaurants, snack bars et boîtes (lieu de consommation des vins et spiritueux en partie).</a:t>
            </a:r>
            <a:endParaRPr lang="fr-FR" sz="1100">
              <a:solidFill>
                <a:schemeClr val="accent1"/>
              </a:solidFill>
              <a:cs typeface="Arial"/>
            </a:endParaRPr>
          </a:p>
          <a:p>
            <a:pPr marL="171450" indent="-171450">
              <a:buFont typeface="Arial" panose="020B0604020202020204" pitchFamily="34" charset="0"/>
              <a:buChar char="•"/>
            </a:pPr>
            <a:r>
              <a:rPr lang="fr-FR" sz="1100">
                <a:solidFill>
                  <a:schemeClr val="accent1"/>
                </a:solidFill>
              </a:rPr>
              <a:t> Même dans les supermarchés les ventes de vins et spiritueux ont diminué.</a:t>
            </a:r>
            <a:endParaRPr lang="fr-FR" sz="1100">
              <a:solidFill>
                <a:schemeClr val="accent1"/>
              </a:solidFill>
              <a:cs typeface="Arial"/>
            </a:endParaRPr>
          </a:p>
        </p:txBody>
      </p:sp>
      <p:pic>
        <p:nvPicPr>
          <p:cNvPr id="15" name="Picture 12" descr="Icône Virus, coronavirus, covid19, covid Gratuit de Covid 19 Flat">
            <a:extLst>
              <a:ext uri="{FF2B5EF4-FFF2-40B4-BE49-F238E27FC236}">
                <a16:creationId xmlns:a16="http://schemas.microsoft.com/office/drawing/2014/main" id="{951993A7-9503-4CBC-9CA2-62BF61AA80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0127" y="894792"/>
            <a:ext cx="358246" cy="358246"/>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extLst>
              <a:ext uri="{FF2B5EF4-FFF2-40B4-BE49-F238E27FC236}">
                <a16:creationId xmlns:a16="http://schemas.microsoft.com/office/drawing/2014/main" id="{078DD315-B76B-4C38-867A-310049B6DE3E}"/>
              </a:ext>
            </a:extLst>
          </p:cNvPr>
          <p:cNvSpPr txBox="1"/>
          <p:nvPr/>
        </p:nvSpPr>
        <p:spPr>
          <a:xfrm>
            <a:off x="461127" y="2777221"/>
            <a:ext cx="3333535" cy="2031325"/>
          </a:xfrm>
          <a:prstGeom prst="rect">
            <a:avLst/>
          </a:prstGeom>
          <a:ln w="6350">
            <a:noFill/>
          </a:ln>
        </p:spPr>
        <p:style>
          <a:lnRef idx="2">
            <a:schemeClr val="accent6"/>
          </a:lnRef>
          <a:fillRef idx="1">
            <a:schemeClr val="lt1"/>
          </a:fillRef>
          <a:effectRef idx="0">
            <a:schemeClr val="accent6"/>
          </a:effectRef>
          <a:fontRef idx="minor">
            <a:schemeClr val="dk1"/>
          </a:fontRef>
        </p:style>
        <p:txBody>
          <a:bodyPr wrap="square" lIns="0" tIns="0" rIns="0" bIns="0" rtlCol="0" anchor="t">
            <a:spAutoFit/>
          </a:bodyPr>
          <a:lstStyle/>
          <a:p>
            <a:pPr marL="171450" indent="-171450">
              <a:buFont typeface="Arial" panose="020B0604020202020204" pitchFamily="34" charset="0"/>
              <a:buChar char="•"/>
            </a:pPr>
            <a:r>
              <a:rPr lang="fr-FR" sz="1100">
                <a:solidFill>
                  <a:schemeClr val="accent1"/>
                </a:solidFill>
              </a:rPr>
              <a:t>Dans la classe moyenne, l’on observe une réticence des consommateurs à aller dans les lieux de loisir, de plus les activités sociales (réunions familiales, association d’amis, réceptions  et divers retrouvailles) ne se font plus. </a:t>
            </a:r>
            <a:endParaRPr lang="fr-FR">
              <a:solidFill>
                <a:schemeClr val="accent1"/>
              </a:solidFill>
            </a:endParaRPr>
          </a:p>
          <a:p>
            <a:pPr marL="171450" indent="-171450">
              <a:buFont typeface="Arial" panose="020B0604020202020204" pitchFamily="34" charset="0"/>
              <a:buChar char="•"/>
            </a:pPr>
            <a:r>
              <a:rPr lang="fr-FR" sz="1100">
                <a:solidFill>
                  <a:schemeClr val="accent1"/>
                </a:solidFill>
              </a:rPr>
              <a:t>Tandis que sur la classe populaire, la fréquentation des bars est plus perceptible.</a:t>
            </a:r>
            <a:endParaRPr lang="fr-FR">
              <a:solidFill>
                <a:schemeClr val="accent1"/>
              </a:solidFill>
            </a:endParaRPr>
          </a:p>
          <a:p>
            <a:pPr marL="171450" indent="-171450">
              <a:buFont typeface="Arial" panose="020B0604020202020204" pitchFamily="34" charset="0"/>
              <a:buChar char="•"/>
            </a:pPr>
            <a:r>
              <a:rPr lang="fr-FR" sz="1100">
                <a:solidFill>
                  <a:schemeClr val="accent1"/>
                </a:solidFill>
              </a:rPr>
              <a:t>Les importateurs sont durement impactés par cette situation, et n’importent pas ou très peu. Toutefois quelques rares acteurs continuent d’importer notamment ceux qui sont spécialisés sur les vins d’entrée et milieu de gamme.</a:t>
            </a:r>
            <a:endParaRPr lang="fr-FR" sz="1100">
              <a:solidFill>
                <a:schemeClr val="accent1"/>
              </a:solidFill>
              <a:cs typeface="Arial"/>
            </a:endParaRPr>
          </a:p>
        </p:txBody>
      </p:sp>
      <p:sp>
        <p:nvSpPr>
          <p:cNvPr id="13" name="ZoneTexte 12">
            <a:extLst>
              <a:ext uri="{FF2B5EF4-FFF2-40B4-BE49-F238E27FC236}">
                <a16:creationId xmlns:a16="http://schemas.microsoft.com/office/drawing/2014/main" id="{8A77B762-608D-4AA7-9FF2-2AD580703878}"/>
              </a:ext>
            </a:extLst>
          </p:cNvPr>
          <p:cNvSpPr txBox="1"/>
          <p:nvPr/>
        </p:nvSpPr>
        <p:spPr>
          <a:xfrm>
            <a:off x="4402952" y="3685127"/>
            <a:ext cx="3097750" cy="877163"/>
          </a:xfrm>
          <a:prstGeom prst="rect">
            <a:avLst/>
          </a:prstGeom>
          <a:ln w="6350">
            <a:noFill/>
          </a:ln>
        </p:spPr>
        <p:style>
          <a:lnRef idx="2">
            <a:schemeClr val="accent6"/>
          </a:lnRef>
          <a:fillRef idx="1">
            <a:schemeClr val="lt1"/>
          </a:fillRef>
          <a:effectRef idx="0">
            <a:schemeClr val="accent6"/>
          </a:effectRef>
          <a:fontRef idx="minor">
            <a:schemeClr val="dk1"/>
          </a:fontRef>
        </p:style>
        <p:txBody>
          <a:bodyPr wrap="square" lIns="0" tIns="0" rIns="0" bIns="0" rtlCol="0" anchor="t">
            <a:spAutoFit/>
          </a:bodyPr>
          <a:lstStyle/>
          <a:p>
            <a:pPr marL="171450" indent="-171450">
              <a:buFont typeface="Arial" panose="020B0604020202020204" pitchFamily="34" charset="0"/>
              <a:buChar char="•"/>
            </a:pPr>
            <a:r>
              <a:rPr lang="fr-FR" sz="1100">
                <a:solidFill>
                  <a:schemeClr val="accent1"/>
                </a:solidFill>
              </a:rPr>
              <a:t>L’activité des acteurs de la filière est au ralenti, les ventes ont considérablement chuté, certains acteurs pensent à une diversification de leur activité</a:t>
            </a:r>
            <a:endParaRPr lang="fr-FR" sz="1100">
              <a:solidFill>
                <a:schemeClr val="accent1"/>
              </a:solidFill>
              <a:cs typeface="Arial"/>
            </a:endParaRPr>
          </a:p>
          <a:p>
            <a:pPr marL="171450" indent="-171450">
              <a:buFont typeface="Arial" panose="020B0604020202020204" pitchFamily="34" charset="0"/>
              <a:buChar char="•"/>
            </a:pPr>
            <a:endParaRPr lang="fr-FR" sz="1200" b="1">
              <a:solidFill>
                <a:schemeClr val="accent1"/>
              </a:solidFill>
              <a:cs typeface="Arial"/>
            </a:endParaRPr>
          </a:p>
        </p:txBody>
      </p:sp>
      <p:pic>
        <p:nvPicPr>
          <p:cNvPr id="14" name="Picture 12" descr="Icône Virus, coronavirus, covid19, covid Gratuit de Covid 19 Flat">
            <a:extLst>
              <a:ext uri="{FF2B5EF4-FFF2-40B4-BE49-F238E27FC236}">
                <a16:creationId xmlns:a16="http://schemas.microsoft.com/office/drawing/2014/main" id="{8317ADB9-BDE4-446E-A954-E5B70212E1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559" y="2688270"/>
            <a:ext cx="358246" cy="35824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Icône Virus, coronavirus, covid19, covid Gratuit de Covid 19 Flat">
            <a:extLst>
              <a:ext uri="{FF2B5EF4-FFF2-40B4-BE49-F238E27FC236}">
                <a16:creationId xmlns:a16="http://schemas.microsoft.com/office/drawing/2014/main" id="{F1F75CD6-D2EC-42BC-9681-CE3910485F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0127" y="3613760"/>
            <a:ext cx="358246" cy="35824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Icône Virus, coronavirus, covid19, covid Gratuit de Covid 19 Flat">
            <a:extLst>
              <a:ext uri="{FF2B5EF4-FFF2-40B4-BE49-F238E27FC236}">
                <a16:creationId xmlns:a16="http://schemas.microsoft.com/office/drawing/2014/main" id="{ED7B453E-A44F-441B-BD83-592354AEC0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082" y="894792"/>
            <a:ext cx="358246" cy="358246"/>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 18" descr="Une image contenant dessin&#10;&#10;Description générée avec un niveau de confiance très élevé">
            <a:extLst>
              <a:ext uri="{FF2B5EF4-FFF2-40B4-BE49-F238E27FC236}">
                <a16:creationId xmlns:a16="http://schemas.microsoft.com/office/drawing/2014/main" id="{80EF1681-80E3-4768-AEA4-6FA78670F913}"/>
              </a:ext>
            </a:extLst>
          </p:cNvPr>
          <p:cNvPicPr>
            <a:picLocks noChangeAspect="1"/>
          </p:cNvPicPr>
          <p:nvPr/>
        </p:nvPicPr>
        <p:blipFill>
          <a:blip r:embed="rId4"/>
          <a:stretch>
            <a:fillRect/>
          </a:stretch>
        </p:blipFill>
        <p:spPr>
          <a:xfrm>
            <a:off x="8263821" y="860625"/>
            <a:ext cx="607337" cy="406490"/>
          </a:xfrm>
          <a:prstGeom prst="rect">
            <a:avLst/>
          </a:prstGeom>
        </p:spPr>
      </p:pic>
    </p:spTree>
    <p:extLst>
      <p:ext uri="{BB962C8B-B14F-4D97-AF65-F5344CB8AC3E}">
        <p14:creationId xmlns:p14="http://schemas.microsoft.com/office/powerpoint/2010/main" val="2535167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9E1F087-1AB2-42C6-A5EF-54848F115FC9}"/>
              </a:ext>
            </a:extLst>
          </p:cNvPr>
          <p:cNvSpPr>
            <a:spLocks noGrp="1"/>
          </p:cNvSpPr>
          <p:nvPr>
            <p:ph type="title"/>
          </p:nvPr>
        </p:nvSpPr>
        <p:spPr>
          <a:xfrm>
            <a:off x="289016" y="303352"/>
            <a:ext cx="5888264" cy="276999"/>
          </a:xfrm>
        </p:spPr>
        <p:txBody>
          <a:bodyPr/>
          <a:lstStyle/>
          <a:p>
            <a:r>
              <a:rPr lang="fr-FR">
                <a:solidFill>
                  <a:srgbClr val="26358C"/>
                </a:solidFill>
                <a:latin typeface="Arial"/>
                <a:cs typeface="Arial"/>
              </a:rPr>
              <a:t>CANAUX DE DISTRIBUTION AU CAMEROUN</a:t>
            </a:r>
            <a:endParaRPr lang="fr-FR">
              <a:cs typeface="Arial"/>
            </a:endParaRPr>
          </a:p>
        </p:txBody>
      </p:sp>
      <p:sp>
        <p:nvSpPr>
          <p:cNvPr id="6" name="Espace réservé du texte 5">
            <a:extLst>
              <a:ext uri="{FF2B5EF4-FFF2-40B4-BE49-F238E27FC236}">
                <a16:creationId xmlns:a16="http://schemas.microsoft.com/office/drawing/2014/main" id="{0454B0CE-4CF1-424F-9CB4-C24A01527748}"/>
              </a:ext>
            </a:extLst>
          </p:cNvPr>
          <p:cNvSpPr>
            <a:spLocks noGrp="1"/>
          </p:cNvSpPr>
          <p:nvPr>
            <p:ph type="body" sz="quarter" idx="13"/>
          </p:nvPr>
        </p:nvSpPr>
        <p:spPr>
          <a:xfrm>
            <a:off x="272395" y="1030925"/>
            <a:ext cx="3560017" cy="1015663"/>
          </a:xfrm>
        </p:spPr>
        <p:txBody>
          <a:bodyPr wrap="square" lIns="0" tIns="0" rIns="0" bIns="0" anchor="t">
            <a:spAutoFit/>
          </a:bodyPr>
          <a:lstStyle/>
          <a:p>
            <a:r>
              <a:rPr lang="fr-FR" b="1"/>
              <a:t>Canaux bloqués/limités </a:t>
            </a:r>
          </a:p>
          <a:p>
            <a:endParaRPr lang="fr-FR"/>
          </a:p>
          <a:p>
            <a:r>
              <a:rPr lang="fr-FR"/>
              <a:t>La consommation dans le réseau CHR a pris un coup. </a:t>
            </a:r>
            <a:endParaRPr lang="fr-FR">
              <a:cs typeface="Arial"/>
            </a:endParaRPr>
          </a:p>
          <a:p>
            <a:r>
              <a:rPr lang="fr-FR"/>
              <a:t>Malgré la réouverture des restaurants et des bars après 18h00 , l'affluence dans ces lieux reste faible.</a:t>
            </a:r>
            <a:endParaRPr lang="fr-FR">
              <a:cs typeface="Arial"/>
            </a:endParaRPr>
          </a:p>
          <a:p>
            <a:endParaRPr lang="fr-FR"/>
          </a:p>
        </p:txBody>
      </p:sp>
      <p:sp>
        <p:nvSpPr>
          <p:cNvPr id="17" name="Espace réservé du numéro de diapositive 2">
            <a:extLst>
              <a:ext uri="{FF2B5EF4-FFF2-40B4-BE49-F238E27FC236}">
                <a16:creationId xmlns:a16="http://schemas.microsoft.com/office/drawing/2014/main" id="{4E7E8697-A72A-4C03-8E0E-D3A7B645E7C4}"/>
              </a:ext>
            </a:extLst>
          </p:cNvPr>
          <p:cNvSpPr txBox="1">
            <a:spLocks/>
          </p:cNvSpPr>
          <p:nvPr/>
        </p:nvSpPr>
        <p:spPr>
          <a:xfrm>
            <a:off x="8566291" y="4933262"/>
            <a:ext cx="252000" cy="84639"/>
          </a:xfrm>
          <a:prstGeom prst="rect">
            <a:avLst/>
          </a:prstGeom>
        </p:spPr>
        <p:txBody>
          <a:bodyPr lIns="0" tIns="0" rIns="0" bIns="0">
            <a:spAutoFit/>
          </a:bodyPr>
          <a:lstStyle>
            <a:defPPr>
              <a:defRPr lang="en-US"/>
            </a:defPPr>
            <a:lvl1pPr marL="0" algn="l" defTabSz="457200" rtl="0" eaLnBrk="1" latinLnBrk="0" hangingPunct="1">
              <a:defRPr sz="55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95249FB3-2D92-4B86-AF9E-9917563CAFD2}" type="slidenum">
              <a:rPr lang="fr-FR" smtClean="0"/>
              <a:pPr algn="r"/>
              <a:t>12</a:t>
            </a:fld>
            <a:endParaRPr lang="fr-FR"/>
          </a:p>
        </p:txBody>
      </p:sp>
      <p:sp>
        <p:nvSpPr>
          <p:cNvPr id="18" name="Espace réservé du texte 5">
            <a:extLst>
              <a:ext uri="{FF2B5EF4-FFF2-40B4-BE49-F238E27FC236}">
                <a16:creationId xmlns:a16="http://schemas.microsoft.com/office/drawing/2014/main" id="{2A2F6C56-CAC8-4447-B370-4D879D7E99D1}"/>
              </a:ext>
            </a:extLst>
          </p:cNvPr>
          <p:cNvSpPr txBox="1">
            <a:spLocks/>
          </p:cNvSpPr>
          <p:nvPr/>
        </p:nvSpPr>
        <p:spPr>
          <a:xfrm>
            <a:off x="4055530" y="959908"/>
            <a:ext cx="3643832" cy="2031325"/>
          </a:xfrm>
          <a:prstGeom prst="rect">
            <a:avLst/>
          </a:prstGeom>
        </p:spPr>
        <p:txBody>
          <a:bodyPr wrap="square" lIns="0" tIns="0" rIns="0" bIns="0" anchor="t">
            <a:spAutoFit/>
          </a:bodyPr>
          <a:lstStyle>
            <a:lvl1pPr marL="0" indent="0" algn="l" defTabSz="457200" rtl="0" eaLnBrk="1" latinLnBrk="0" hangingPunct="1">
              <a:spcBef>
                <a:spcPts val="0"/>
              </a:spcBef>
              <a:buFontTx/>
              <a:buNone/>
              <a:defRPr sz="1100" kern="1200">
                <a:solidFill>
                  <a:schemeClr val="accent1"/>
                </a:solidFill>
                <a:latin typeface="+mn-lt"/>
                <a:ea typeface="+mn-ea"/>
                <a:cs typeface="+mn-cs"/>
              </a:defRPr>
            </a:lvl1pPr>
            <a:lvl2pPr marL="180000" indent="-180000" algn="l" defTabSz="457200" rtl="0" eaLnBrk="1" latinLnBrk="0" hangingPunct="1">
              <a:spcBef>
                <a:spcPts val="0"/>
              </a:spcBef>
              <a:buClr>
                <a:schemeClr val="accent2"/>
              </a:buClr>
              <a:buFont typeface="Arial" panose="020B0604020202020204" pitchFamily="34" charset="0"/>
              <a:buChar char="•"/>
              <a:defRPr sz="1100" kern="1200">
                <a:solidFill>
                  <a:schemeClr val="accent1"/>
                </a:solidFill>
                <a:latin typeface="+mn-lt"/>
                <a:ea typeface="+mn-ea"/>
                <a:cs typeface="+mn-cs"/>
              </a:defRPr>
            </a:lvl2pPr>
            <a:lvl3pPr marL="0" indent="0" algn="l" defTabSz="457200" rtl="0" eaLnBrk="1" latinLnBrk="0" hangingPunct="1">
              <a:spcBef>
                <a:spcPts val="0"/>
              </a:spcBef>
              <a:buFontTx/>
              <a:buNone/>
              <a:defRPr sz="1100" kern="1200">
                <a:solidFill>
                  <a:schemeClr val="accent1"/>
                </a:solidFill>
                <a:latin typeface="+mn-lt"/>
                <a:ea typeface="+mn-ea"/>
                <a:cs typeface="+mn-cs"/>
              </a:defRPr>
            </a:lvl3pPr>
            <a:lvl4pPr marL="0" indent="0" algn="l" defTabSz="457200" rtl="0" eaLnBrk="1" latinLnBrk="0" hangingPunct="1">
              <a:spcBef>
                <a:spcPts val="0"/>
              </a:spcBef>
              <a:buFontTx/>
              <a:buNone/>
              <a:defRPr sz="1100" kern="1200">
                <a:solidFill>
                  <a:schemeClr val="accent1"/>
                </a:solidFill>
                <a:latin typeface="+mn-lt"/>
                <a:ea typeface="+mn-ea"/>
                <a:cs typeface="+mn-cs"/>
              </a:defRPr>
            </a:lvl4pPr>
            <a:lvl5pPr marL="0" indent="0" algn="l" defTabSz="457200" rtl="0" eaLnBrk="1" latinLnBrk="0" hangingPunct="1">
              <a:spcBef>
                <a:spcPts val="0"/>
              </a:spcBef>
              <a:buFontTx/>
              <a:buNone/>
              <a:defRPr sz="1100" kern="1200">
                <a:solidFill>
                  <a:schemeClr val="accen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b="1"/>
              <a:t>Canaux en développement </a:t>
            </a:r>
            <a:endParaRPr lang="fr-FR"/>
          </a:p>
          <a:p>
            <a:endParaRPr lang="fr-FR"/>
          </a:p>
          <a:p>
            <a:r>
              <a:rPr lang="fr-FR"/>
              <a:t>Livraison à domicile : concerne plus  la livraison de bière, et beaucoup moins celle des vins et spiritueux</a:t>
            </a:r>
            <a:endParaRPr lang="fr-FR">
              <a:cs typeface="Arial"/>
            </a:endParaRPr>
          </a:p>
          <a:p>
            <a:endParaRPr lang="fr-FR"/>
          </a:p>
          <a:p>
            <a:r>
              <a:rPr lang="fr-FR">
                <a:cs typeface="Arial"/>
              </a:rPr>
              <a:t>Quelques bars à cocktail et restaurant ont également développé la livraison à domicile</a:t>
            </a:r>
          </a:p>
          <a:p>
            <a:endParaRPr lang="fr-FR">
              <a:cs typeface="Arial"/>
            </a:endParaRPr>
          </a:p>
          <a:p>
            <a:r>
              <a:rPr lang="fr-FR">
                <a:cs typeface="Arial"/>
              </a:rPr>
              <a:t>Un bar à cocktail de la ville de Douala proposait également des cours de réalisation de cocktail via les réseaux sociaux</a:t>
            </a:r>
            <a:endParaRPr lang="fr-FR">
              <a:ea typeface="+mn-lt"/>
              <a:cs typeface="+mn-lt"/>
            </a:endParaRPr>
          </a:p>
          <a:p>
            <a:endParaRPr lang="fr-FR">
              <a:cs typeface="Arial" panose="020B0604020202020204"/>
            </a:endParaRPr>
          </a:p>
        </p:txBody>
      </p:sp>
      <p:sp>
        <p:nvSpPr>
          <p:cNvPr id="22" name="Interdiction 21">
            <a:extLst>
              <a:ext uri="{FF2B5EF4-FFF2-40B4-BE49-F238E27FC236}">
                <a16:creationId xmlns:a16="http://schemas.microsoft.com/office/drawing/2014/main" id="{30DA90B8-1E65-4E24-8AC1-0A6C6D26BAED}"/>
              </a:ext>
            </a:extLst>
          </p:cNvPr>
          <p:cNvSpPr/>
          <p:nvPr/>
        </p:nvSpPr>
        <p:spPr>
          <a:xfrm>
            <a:off x="1720806" y="3218472"/>
            <a:ext cx="1424398" cy="1171787"/>
          </a:xfrm>
          <a:prstGeom prst="noSmoking">
            <a:avLst/>
          </a:prstGeom>
        </p:spPr>
        <p:txBody>
          <a:bodyPr wrap="square" lIns="0" tIns="0" rIns="0" bIns="0" rtlCol="0" anchor="ctr">
            <a:spAutoFit/>
          </a:bodyPr>
          <a:lstStyle/>
          <a:p>
            <a:pPr marL="0" algn="just"/>
            <a:endParaRPr lang="fr-FR" sz="900">
              <a:solidFill>
                <a:srgbClr val="26358C"/>
              </a:solidFill>
              <a:latin typeface="Arial" panose="020B0604020202020204" pitchFamily="34" charset="0"/>
              <a:cs typeface="Arial" panose="020B0604020202020204" pitchFamily="34" charset="0"/>
            </a:endParaRPr>
          </a:p>
        </p:txBody>
      </p:sp>
      <p:sp>
        <p:nvSpPr>
          <p:cNvPr id="23" name="Interdiction 22">
            <a:extLst>
              <a:ext uri="{FF2B5EF4-FFF2-40B4-BE49-F238E27FC236}">
                <a16:creationId xmlns:a16="http://schemas.microsoft.com/office/drawing/2014/main" id="{12592BA4-C44B-43D8-8545-FD3C1A0CBD85}"/>
              </a:ext>
            </a:extLst>
          </p:cNvPr>
          <p:cNvSpPr/>
          <p:nvPr/>
        </p:nvSpPr>
        <p:spPr>
          <a:xfrm>
            <a:off x="2668693" y="3048169"/>
            <a:ext cx="914400" cy="914400"/>
          </a:xfrm>
          <a:prstGeom prst="noSmoking">
            <a:avLst/>
          </a:prstGeom>
        </p:spPr>
        <p:txBody>
          <a:bodyPr wrap="square" lIns="0" tIns="0" rIns="0" bIns="0" rtlCol="0" anchor="ctr">
            <a:spAutoFit/>
          </a:bodyPr>
          <a:lstStyle/>
          <a:p>
            <a:pPr marL="0" algn="just"/>
            <a:endParaRPr lang="fr-FR" sz="900">
              <a:solidFill>
                <a:srgbClr val="26358C"/>
              </a:solidFill>
              <a:latin typeface="Arial" panose="020B0604020202020204" pitchFamily="34" charset="0"/>
              <a:cs typeface="Arial" panose="020B0604020202020204" pitchFamily="34" charset="0"/>
            </a:endParaRPr>
          </a:p>
        </p:txBody>
      </p:sp>
      <p:sp>
        <p:nvSpPr>
          <p:cNvPr id="24" name="Interdiction 23">
            <a:extLst>
              <a:ext uri="{FF2B5EF4-FFF2-40B4-BE49-F238E27FC236}">
                <a16:creationId xmlns:a16="http://schemas.microsoft.com/office/drawing/2014/main" id="{4FD5C424-508C-49E6-801B-69EA0AA70C50}"/>
              </a:ext>
            </a:extLst>
          </p:cNvPr>
          <p:cNvSpPr/>
          <p:nvPr/>
        </p:nvSpPr>
        <p:spPr>
          <a:xfrm>
            <a:off x="2756747" y="3132808"/>
            <a:ext cx="914400" cy="914400"/>
          </a:xfrm>
          <a:prstGeom prst="noSmoking">
            <a:avLst/>
          </a:prstGeom>
        </p:spPr>
        <p:txBody>
          <a:bodyPr wrap="square" lIns="0" tIns="0" rIns="0" bIns="0" rtlCol="0" anchor="ctr">
            <a:spAutoFit/>
          </a:bodyPr>
          <a:lstStyle/>
          <a:p>
            <a:pPr marL="0" algn="just"/>
            <a:endParaRPr lang="fr-FR" sz="900">
              <a:solidFill>
                <a:srgbClr val="26358C"/>
              </a:solidFill>
              <a:latin typeface="Arial" panose="020B0604020202020204" pitchFamily="34" charset="0"/>
              <a:cs typeface="Arial" panose="020B0604020202020204" pitchFamily="34" charset="0"/>
            </a:endParaRPr>
          </a:p>
        </p:txBody>
      </p:sp>
      <p:sp>
        <p:nvSpPr>
          <p:cNvPr id="25" name="Interdiction 24">
            <a:extLst>
              <a:ext uri="{FF2B5EF4-FFF2-40B4-BE49-F238E27FC236}">
                <a16:creationId xmlns:a16="http://schemas.microsoft.com/office/drawing/2014/main" id="{3FB0FF8B-A358-44DB-B44D-A1C8641A60EF}"/>
              </a:ext>
            </a:extLst>
          </p:cNvPr>
          <p:cNvSpPr/>
          <p:nvPr/>
        </p:nvSpPr>
        <p:spPr>
          <a:xfrm>
            <a:off x="654036" y="3217447"/>
            <a:ext cx="4658709" cy="914400"/>
          </a:xfrm>
          <a:prstGeom prst="noSmoking">
            <a:avLst/>
          </a:prstGeom>
        </p:spPr>
        <p:txBody>
          <a:bodyPr wrap="square" lIns="0" tIns="0" rIns="0" bIns="0" rtlCol="0" anchor="ctr">
            <a:spAutoFit/>
          </a:bodyPr>
          <a:lstStyle/>
          <a:p>
            <a:pPr marL="0" algn="just"/>
            <a:endParaRPr lang="fr-FR" sz="900">
              <a:solidFill>
                <a:srgbClr val="26358C"/>
              </a:solidFill>
              <a:latin typeface="Arial" panose="020B0604020202020204" pitchFamily="34" charset="0"/>
              <a:cs typeface="Arial" panose="020B0604020202020204" pitchFamily="34" charset="0"/>
            </a:endParaRPr>
          </a:p>
        </p:txBody>
      </p:sp>
      <p:sp>
        <p:nvSpPr>
          <p:cNvPr id="27" name="Interdiction 26">
            <a:extLst>
              <a:ext uri="{FF2B5EF4-FFF2-40B4-BE49-F238E27FC236}">
                <a16:creationId xmlns:a16="http://schemas.microsoft.com/office/drawing/2014/main" id="{E099D4FF-46A6-4D9D-B6F9-492A58292760}"/>
              </a:ext>
            </a:extLst>
          </p:cNvPr>
          <p:cNvSpPr/>
          <p:nvPr/>
        </p:nvSpPr>
        <p:spPr>
          <a:xfrm>
            <a:off x="4068655" y="1519577"/>
            <a:ext cx="751840" cy="1054022"/>
          </a:xfrm>
          <a:prstGeom prst="noSmoking">
            <a:avLst/>
          </a:prstGeom>
        </p:spPr>
        <p:txBody>
          <a:bodyPr wrap="square" lIns="0" tIns="0" rIns="0" bIns="0" rtlCol="0" anchor="ctr">
            <a:spAutoFit/>
          </a:bodyPr>
          <a:lstStyle/>
          <a:p>
            <a:pPr marL="0" algn="just"/>
            <a:endParaRPr lang="fr-FR" sz="900">
              <a:solidFill>
                <a:srgbClr val="26358C"/>
              </a:solidFill>
              <a:latin typeface="Arial" panose="020B0604020202020204" pitchFamily="34" charset="0"/>
              <a:cs typeface="Arial" panose="020B0604020202020204" pitchFamily="34" charset="0"/>
            </a:endParaRPr>
          </a:p>
        </p:txBody>
      </p:sp>
      <p:sp>
        <p:nvSpPr>
          <p:cNvPr id="14" name="Espace réservé du pied de page 3">
            <a:extLst>
              <a:ext uri="{FF2B5EF4-FFF2-40B4-BE49-F238E27FC236}">
                <a16:creationId xmlns:a16="http://schemas.microsoft.com/office/drawing/2014/main" id="{B07058EE-4AAC-4B32-906A-77D8CB7526B4}"/>
              </a:ext>
            </a:extLst>
          </p:cNvPr>
          <p:cNvSpPr txBox="1">
            <a:spLocks/>
          </p:cNvSpPr>
          <p:nvPr/>
        </p:nvSpPr>
        <p:spPr>
          <a:xfrm>
            <a:off x="289018" y="4933262"/>
            <a:ext cx="4282982" cy="84639"/>
          </a:xfrm>
          <a:prstGeom prst="rect">
            <a:avLst/>
          </a:prstGeom>
        </p:spPr>
        <p:txBody>
          <a:bodyPr wrap="square" lIns="0" tIns="0" rIns="0" bIns="0">
            <a:spAutoFit/>
          </a:bodyPr>
          <a:lstStyle>
            <a:defPPr>
              <a:defRPr lang="en-US"/>
            </a:defPPr>
            <a:lvl1pPr marL="0" algn="l" defTabSz="457200" rtl="0" eaLnBrk="1" latinLnBrk="0" hangingPunct="1">
              <a:defRPr sz="55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a:solidFill>
                  <a:srgbClr val="26358C"/>
                </a:solidFill>
                <a:latin typeface="Biome Light" panose="020B0303030204020804" pitchFamily="34" charset="0"/>
                <a:cs typeface="Biome Light" panose="020B0303030204020804" pitchFamily="34" charset="0"/>
              </a:rPr>
              <a:t>IMPACT DU COVID-19 SUR LE MARCHE DES VINS ET SPIRITUEUX  / WEBINAR SECTORIEL ZONE ….</a:t>
            </a:r>
          </a:p>
        </p:txBody>
      </p:sp>
      <p:sp>
        <p:nvSpPr>
          <p:cNvPr id="3" name="Espace réservé du texte 5">
            <a:extLst>
              <a:ext uri="{FF2B5EF4-FFF2-40B4-BE49-F238E27FC236}">
                <a16:creationId xmlns:a16="http://schemas.microsoft.com/office/drawing/2014/main" id="{66EFAF42-343C-4FD8-BF18-CF458BD3ADC9}"/>
              </a:ext>
            </a:extLst>
          </p:cNvPr>
          <p:cNvSpPr txBox="1">
            <a:spLocks/>
          </p:cNvSpPr>
          <p:nvPr/>
        </p:nvSpPr>
        <p:spPr>
          <a:xfrm>
            <a:off x="332830" y="3370790"/>
            <a:ext cx="6979976" cy="677108"/>
          </a:xfrm>
          <a:prstGeom prst="rect">
            <a:avLst/>
          </a:prstGeom>
        </p:spPr>
        <p:txBody>
          <a:bodyPr wrap="square" lIns="0" tIns="0" rIns="0" bIns="0" anchor="t">
            <a:spAutoFit/>
          </a:bodyPr>
          <a:lstStyle>
            <a:lvl1pPr marL="0" indent="0" algn="l" defTabSz="457200" rtl="0" eaLnBrk="1" latinLnBrk="0" hangingPunct="1">
              <a:spcBef>
                <a:spcPts val="0"/>
              </a:spcBef>
              <a:buFontTx/>
              <a:buNone/>
              <a:defRPr sz="1100" kern="1200">
                <a:solidFill>
                  <a:schemeClr val="accent1"/>
                </a:solidFill>
                <a:latin typeface="+mn-lt"/>
                <a:ea typeface="+mn-ea"/>
                <a:cs typeface="+mn-cs"/>
              </a:defRPr>
            </a:lvl1pPr>
            <a:lvl2pPr marL="180000" indent="-180000" algn="l" defTabSz="457200" rtl="0" eaLnBrk="1" latinLnBrk="0" hangingPunct="1">
              <a:spcBef>
                <a:spcPts val="0"/>
              </a:spcBef>
              <a:buClr>
                <a:schemeClr val="accent2"/>
              </a:buClr>
              <a:buFont typeface="Arial" panose="020B0604020202020204" pitchFamily="34" charset="0"/>
              <a:buChar char="•"/>
              <a:defRPr sz="1100" kern="1200">
                <a:solidFill>
                  <a:schemeClr val="accent1"/>
                </a:solidFill>
                <a:latin typeface="+mn-lt"/>
                <a:ea typeface="+mn-ea"/>
                <a:cs typeface="+mn-cs"/>
              </a:defRPr>
            </a:lvl2pPr>
            <a:lvl3pPr marL="0" indent="0" algn="l" defTabSz="457200" rtl="0" eaLnBrk="1" latinLnBrk="0" hangingPunct="1">
              <a:spcBef>
                <a:spcPts val="0"/>
              </a:spcBef>
              <a:buFontTx/>
              <a:buNone/>
              <a:defRPr sz="1100" kern="1200">
                <a:solidFill>
                  <a:schemeClr val="accent1"/>
                </a:solidFill>
                <a:latin typeface="+mn-lt"/>
                <a:ea typeface="+mn-ea"/>
                <a:cs typeface="+mn-cs"/>
              </a:defRPr>
            </a:lvl3pPr>
            <a:lvl4pPr marL="0" indent="0" algn="l" defTabSz="457200" rtl="0" eaLnBrk="1" latinLnBrk="0" hangingPunct="1">
              <a:spcBef>
                <a:spcPts val="0"/>
              </a:spcBef>
              <a:buFontTx/>
              <a:buNone/>
              <a:defRPr sz="1100" kern="1200">
                <a:solidFill>
                  <a:schemeClr val="accent1"/>
                </a:solidFill>
                <a:latin typeface="+mn-lt"/>
                <a:ea typeface="+mn-ea"/>
                <a:cs typeface="+mn-cs"/>
              </a:defRPr>
            </a:lvl4pPr>
            <a:lvl5pPr marL="0" indent="0" algn="l" defTabSz="457200" rtl="0" eaLnBrk="1" latinLnBrk="0" hangingPunct="1">
              <a:spcBef>
                <a:spcPts val="0"/>
              </a:spcBef>
              <a:buFontTx/>
              <a:buNone/>
              <a:defRPr sz="1100" kern="1200">
                <a:solidFill>
                  <a:schemeClr val="accen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fr-FR">
              <a:ea typeface="+mn-lt"/>
              <a:cs typeface="+mn-lt"/>
            </a:endParaRPr>
          </a:p>
          <a:p>
            <a:endParaRPr lang="fr-FR">
              <a:ea typeface="+mn-lt"/>
              <a:cs typeface="+mn-lt"/>
            </a:endParaRPr>
          </a:p>
          <a:p>
            <a:endParaRPr lang="fr-FR" b="1">
              <a:cs typeface="Arial"/>
            </a:endParaRPr>
          </a:p>
          <a:p>
            <a:endParaRPr lang="fr-FR"/>
          </a:p>
        </p:txBody>
      </p:sp>
      <p:sp>
        <p:nvSpPr>
          <p:cNvPr id="19" name="Flèche : droite 18">
            <a:extLst>
              <a:ext uri="{FF2B5EF4-FFF2-40B4-BE49-F238E27FC236}">
                <a16:creationId xmlns:a16="http://schemas.microsoft.com/office/drawing/2014/main" id="{D72FF8CA-1FA0-4E61-8931-EE9FAE7BD634}"/>
              </a:ext>
            </a:extLst>
          </p:cNvPr>
          <p:cNvSpPr/>
          <p:nvPr/>
        </p:nvSpPr>
        <p:spPr>
          <a:xfrm rot="3060121">
            <a:off x="2032952" y="952332"/>
            <a:ext cx="365132" cy="257618"/>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203279"/>
              </a:solidFill>
              <a:effectLst/>
              <a:uLnTx/>
              <a:uFillTx/>
              <a:latin typeface="Avenir LT Std 35 Light"/>
              <a:ea typeface="+mn-ea"/>
              <a:cs typeface="+mn-cs"/>
            </a:endParaRPr>
          </a:p>
        </p:txBody>
      </p:sp>
      <p:sp>
        <p:nvSpPr>
          <p:cNvPr id="20" name="Flèche : droite 19">
            <a:extLst>
              <a:ext uri="{FF2B5EF4-FFF2-40B4-BE49-F238E27FC236}">
                <a16:creationId xmlns:a16="http://schemas.microsoft.com/office/drawing/2014/main" id="{4E49FCA4-1D53-4347-B52A-AB69D1D0395D}"/>
              </a:ext>
            </a:extLst>
          </p:cNvPr>
          <p:cNvSpPr/>
          <p:nvPr/>
        </p:nvSpPr>
        <p:spPr>
          <a:xfrm rot="19219678">
            <a:off x="5935291" y="929026"/>
            <a:ext cx="365132" cy="257618"/>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203279"/>
              </a:solidFill>
              <a:effectLst/>
              <a:uLnTx/>
              <a:uFillTx/>
              <a:latin typeface="Avenir LT Std 35 Light"/>
              <a:ea typeface="+mn-ea"/>
              <a:cs typeface="+mn-cs"/>
            </a:endParaRPr>
          </a:p>
        </p:txBody>
      </p:sp>
      <p:pic>
        <p:nvPicPr>
          <p:cNvPr id="21" name="Image 20" descr="Une image contenant dessin&#10;&#10;Description générée avec un niveau de confiance très élevé">
            <a:extLst>
              <a:ext uri="{FF2B5EF4-FFF2-40B4-BE49-F238E27FC236}">
                <a16:creationId xmlns:a16="http://schemas.microsoft.com/office/drawing/2014/main" id="{49C3AE8C-46A1-4909-925E-6FAA5F797956}"/>
              </a:ext>
            </a:extLst>
          </p:cNvPr>
          <p:cNvPicPr>
            <a:picLocks noChangeAspect="1"/>
          </p:cNvPicPr>
          <p:nvPr/>
        </p:nvPicPr>
        <p:blipFill>
          <a:blip r:embed="rId2"/>
          <a:stretch>
            <a:fillRect/>
          </a:stretch>
        </p:blipFill>
        <p:spPr>
          <a:xfrm>
            <a:off x="8263821" y="860625"/>
            <a:ext cx="607337" cy="406490"/>
          </a:xfrm>
          <a:prstGeom prst="rect">
            <a:avLst/>
          </a:prstGeom>
        </p:spPr>
      </p:pic>
    </p:spTree>
    <p:extLst>
      <p:ext uri="{BB962C8B-B14F-4D97-AF65-F5344CB8AC3E}">
        <p14:creationId xmlns:p14="http://schemas.microsoft.com/office/powerpoint/2010/main" val="2723738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9E1F087-1AB2-42C6-A5EF-54848F115FC9}"/>
              </a:ext>
            </a:extLst>
          </p:cNvPr>
          <p:cNvSpPr>
            <a:spLocks noGrp="1"/>
          </p:cNvSpPr>
          <p:nvPr>
            <p:ph type="title"/>
          </p:nvPr>
        </p:nvSpPr>
        <p:spPr>
          <a:xfrm>
            <a:off x="289016" y="303352"/>
            <a:ext cx="5766344" cy="276999"/>
          </a:xfrm>
        </p:spPr>
        <p:txBody>
          <a:bodyPr/>
          <a:lstStyle/>
          <a:p>
            <a:r>
              <a:rPr lang="fr-FR"/>
              <a:t>SORTIE DE LA CRISE – STRATEGIES POSSIBLES</a:t>
            </a:r>
          </a:p>
        </p:txBody>
      </p:sp>
      <p:sp>
        <p:nvSpPr>
          <p:cNvPr id="6" name="Espace réservé du texte 5">
            <a:extLst>
              <a:ext uri="{FF2B5EF4-FFF2-40B4-BE49-F238E27FC236}">
                <a16:creationId xmlns:a16="http://schemas.microsoft.com/office/drawing/2014/main" id="{0454B0CE-4CF1-424F-9CB4-C24A01527748}"/>
              </a:ext>
            </a:extLst>
          </p:cNvPr>
          <p:cNvSpPr>
            <a:spLocks noGrp="1"/>
          </p:cNvSpPr>
          <p:nvPr>
            <p:ph type="body" sz="quarter" idx="13"/>
          </p:nvPr>
        </p:nvSpPr>
        <p:spPr>
          <a:xfrm>
            <a:off x="289016" y="867600"/>
            <a:ext cx="7613037" cy="3216265"/>
          </a:xfrm>
        </p:spPr>
        <p:txBody>
          <a:bodyPr wrap="square" lIns="0" tIns="0" rIns="0" bIns="0" anchor="t">
            <a:spAutoFit/>
          </a:bodyPr>
          <a:lstStyle/>
          <a:p>
            <a:r>
              <a:rPr lang="fr-FR" b="1" i="1"/>
              <a:t>Quels sont les projections sur la courbe de la reprise (en U, en V?)</a:t>
            </a:r>
            <a:endParaRPr lang="fr-FR" b="1"/>
          </a:p>
          <a:p>
            <a:endParaRPr lang="fr-FR" b="1">
              <a:ea typeface="+mn-lt"/>
              <a:cs typeface="+mn-lt"/>
            </a:endParaRPr>
          </a:p>
          <a:p>
            <a:r>
              <a:rPr lang="fr-FR">
                <a:ea typeface="+mn-lt"/>
                <a:cs typeface="+mn-lt"/>
              </a:rPr>
              <a:t>Il est difficile à ce jour de pouvoir faire une projection sur la courbe de reprise post COVID. La plupart des acteurs sont pessimistes sur l’amélioration de la situation dans les prochains mois. Le réel souci pour la plupart étant de pouvoir écouler les stocks actuels.</a:t>
            </a:r>
            <a:endParaRPr lang="fr-FR"/>
          </a:p>
          <a:p>
            <a:r>
              <a:rPr lang="fr-FR">
                <a:cs typeface="Arial"/>
              </a:rPr>
              <a:t>A noter tout de même que la sortie de crise, avec une reprise  de la vie sociale (mariages, funérailles, et autres réception) devrait pouvoir rebooster la consommation</a:t>
            </a:r>
          </a:p>
          <a:p>
            <a:endParaRPr lang="fr-FR" b="1"/>
          </a:p>
          <a:p>
            <a:r>
              <a:rPr lang="fr-FR" b="1" i="1"/>
              <a:t>Quels sont les </a:t>
            </a:r>
            <a:r>
              <a:rPr lang="fr-FR" b="1" i="1" err="1"/>
              <a:t>do’s</a:t>
            </a:r>
            <a:r>
              <a:rPr lang="fr-FR" b="1" i="1"/>
              <a:t> &amp; </a:t>
            </a:r>
            <a:r>
              <a:rPr lang="fr-FR" b="1" i="1" err="1"/>
              <a:t>don’t</a:t>
            </a:r>
            <a:r>
              <a:rPr lang="fr-FR" b="1" i="1"/>
              <a:t> à la sortie de la crise. </a:t>
            </a:r>
            <a:endParaRPr lang="fr-FR" b="1" i="1">
              <a:cs typeface="Arial"/>
            </a:endParaRPr>
          </a:p>
          <a:p>
            <a:endParaRPr lang="fr-FR" i="1">
              <a:ea typeface="+mn-lt"/>
              <a:cs typeface="+mn-lt"/>
            </a:endParaRPr>
          </a:p>
          <a:p>
            <a:r>
              <a:rPr lang="fr-FR">
                <a:ea typeface="+mn-lt"/>
                <a:cs typeface="+mn-lt"/>
              </a:rPr>
              <a:t>Être plus flexible sur les échéances de paiement</a:t>
            </a:r>
            <a:endParaRPr lang="fr-FR"/>
          </a:p>
          <a:p>
            <a:r>
              <a:rPr lang="fr-FR">
                <a:cs typeface="Arial"/>
              </a:rPr>
              <a:t>Proposer dans la mesure du possible de nouvelles références aux partenaires </a:t>
            </a:r>
            <a:endParaRPr lang="fr-FR" i="1">
              <a:cs typeface="Arial"/>
            </a:endParaRPr>
          </a:p>
          <a:p>
            <a:endParaRPr lang="fr-FR" i="1"/>
          </a:p>
          <a:p>
            <a:r>
              <a:rPr lang="fr-FR" b="1" i="1"/>
              <a:t>Quelle est la stratégie à adapter à court et à moyen terme? Plus long terme? Les étapes? les segments/circuits</a:t>
            </a:r>
            <a:r>
              <a:rPr lang="fr-FR" i="1"/>
              <a:t>?</a:t>
            </a:r>
            <a:endParaRPr lang="fr-FR" i="1">
              <a:cs typeface="Arial"/>
            </a:endParaRPr>
          </a:p>
          <a:p>
            <a:endParaRPr lang="fr-FR" i="1">
              <a:ea typeface="+mn-lt"/>
              <a:cs typeface="+mn-lt"/>
            </a:endParaRPr>
          </a:p>
          <a:p>
            <a:r>
              <a:rPr lang="fr-FR">
                <a:ea typeface="+mn-lt"/>
                <a:cs typeface="+mn-lt"/>
              </a:rPr>
              <a:t>Revoir la façon de communiquer avec ses partenaires, maintenir le lien</a:t>
            </a:r>
            <a:endParaRPr lang="fr-FR"/>
          </a:p>
          <a:p>
            <a:endParaRPr lang="fr-FR" i="1"/>
          </a:p>
          <a:p>
            <a:r>
              <a:rPr lang="fr-FR" b="1" i="1"/>
              <a:t>Quelle est la stratégie de la concurrence de la France? Que font nos concurrents? </a:t>
            </a:r>
            <a:endParaRPr lang="fr-FR" b="1" i="1">
              <a:cs typeface="Arial"/>
            </a:endParaRPr>
          </a:p>
          <a:p>
            <a:endParaRPr lang="fr-FR"/>
          </a:p>
        </p:txBody>
      </p:sp>
      <p:sp>
        <p:nvSpPr>
          <p:cNvPr id="17" name="Espace réservé du numéro de diapositive 2">
            <a:extLst>
              <a:ext uri="{FF2B5EF4-FFF2-40B4-BE49-F238E27FC236}">
                <a16:creationId xmlns:a16="http://schemas.microsoft.com/office/drawing/2014/main" id="{4E7E8697-A72A-4C03-8E0E-D3A7B645E7C4}"/>
              </a:ext>
            </a:extLst>
          </p:cNvPr>
          <p:cNvSpPr txBox="1">
            <a:spLocks/>
          </p:cNvSpPr>
          <p:nvPr/>
        </p:nvSpPr>
        <p:spPr>
          <a:xfrm>
            <a:off x="8566291" y="4933262"/>
            <a:ext cx="252000" cy="84639"/>
          </a:xfrm>
          <a:prstGeom prst="rect">
            <a:avLst/>
          </a:prstGeom>
        </p:spPr>
        <p:txBody>
          <a:bodyPr lIns="0" tIns="0" rIns="0" bIns="0">
            <a:spAutoFit/>
          </a:bodyPr>
          <a:lstStyle>
            <a:defPPr>
              <a:defRPr lang="en-US"/>
            </a:defPPr>
            <a:lvl1pPr marL="0" algn="l" defTabSz="457200" rtl="0" eaLnBrk="1" latinLnBrk="0" hangingPunct="1">
              <a:defRPr sz="55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95249FB3-2D92-4B86-AF9E-9917563CAFD2}" type="slidenum">
              <a:rPr lang="fr-FR" smtClean="0"/>
              <a:pPr algn="r"/>
              <a:t>13</a:t>
            </a:fld>
            <a:endParaRPr lang="fr-FR"/>
          </a:p>
        </p:txBody>
      </p:sp>
      <p:sp>
        <p:nvSpPr>
          <p:cNvPr id="7" name="Espace réservé du pied de page 3">
            <a:extLst>
              <a:ext uri="{FF2B5EF4-FFF2-40B4-BE49-F238E27FC236}">
                <a16:creationId xmlns:a16="http://schemas.microsoft.com/office/drawing/2014/main" id="{A85F0726-3F48-4240-9214-C8DCDA3AD75B}"/>
              </a:ext>
            </a:extLst>
          </p:cNvPr>
          <p:cNvSpPr txBox="1">
            <a:spLocks/>
          </p:cNvSpPr>
          <p:nvPr/>
        </p:nvSpPr>
        <p:spPr>
          <a:xfrm>
            <a:off x="289018" y="4933262"/>
            <a:ext cx="4282982" cy="84639"/>
          </a:xfrm>
          <a:prstGeom prst="rect">
            <a:avLst/>
          </a:prstGeom>
        </p:spPr>
        <p:txBody>
          <a:bodyPr wrap="square" lIns="0" tIns="0" rIns="0" bIns="0">
            <a:spAutoFit/>
          </a:bodyPr>
          <a:lstStyle>
            <a:defPPr>
              <a:defRPr lang="en-US"/>
            </a:defPPr>
            <a:lvl1pPr marL="0" algn="l" defTabSz="457200" rtl="0" eaLnBrk="1" latinLnBrk="0" hangingPunct="1">
              <a:defRPr sz="55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a:solidFill>
                  <a:srgbClr val="26358C"/>
                </a:solidFill>
                <a:latin typeface="Biome Light" panose="020B0303030204020804" pitchFamily="34" charset="0"/>
                <a:cs typeface="Biome Light" panose="020B0303030204020804" pitchFamily="34" charset="0"/>
              </a:rPr>
              <a:t>IMPACT DU COVID-19 SUR LE MARCHE DES VINS ET SPIRITUEUX  / WEBINAR SECTORIEL ZONE AFRIQUE SUBSAHARIENNE</a:t>
            </a:r>
          </a:p>
        </p:txBody>
      </p:sp>
      <p:pic>
        <p:nvPicPr>
          <p:cNvPr id="9" name="Image 8" descr="Une image contenant dessin&#10;&#10;Description générée avec un niveau de confiance très élevé">
            <a:extLst>
              <a:ext uri="{FF2B5EF4-FFF2-40B4-BE49-F238E27FC236}">
                <a16:creationId xmlns:a16="http://schemas.microsoft.com/office/drawing/2014/main" id="{DF3F88EB-D29D-4067-8E8D-DEE85A433EA1}"/>
              </a:ext>
            </a:extLst>
          </p:cNvPr>
          <p:cNvPicPr>
            <a:picLocks noChangeAspect="1"/>
          </p:cNvPicPr>
          <p:nvPr/>
        </p:nvPicPr>
        <p:blipFill>
          <a:blip r:embed="rId2"/>
          <a:stretch>
            <a:fillRect/>
          </a:stretch>
        </p:blipFill>
        <p:spPr>
          <a:xfrm>
            <a:off x="8263821" y="860625"/>
            <a:ext cx="607337" cy="406490"/>
          </a:xfrm>
          <a:prstGeom prst="rect">
            <a:avLst/>
          </a:prstGeom>
        </p:spPr>
      </p:pic>
    </p:spTree>
    <p:extLst>
      <p:ext uri="{BB962C8B-B14F-4D97-AF65-F5344CB8AC3E}">
        <p14:creationId xmlns:p14="http://schemas.microsoft.com/office/powerpoint/2010/main" val="2391603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38BA04-A052-4B68-9F94-80B96840FFBF}"/>
              </a:ext>
            </a:extLst>
          </p:cNvPr>
          <p:cNvSpPr>
            <a:spLocks noGrp="1"/>
          </p:cNvSpPr>
          <p:nvPr>
            <p:ph type="ctrTitle"/>
          </p:nvPr>
        </p:nvSpPr>
        <p:spPr/>
        <p:txBody>
          <a:bodyPr>
            <a:normAutofit/>
          </a:bodyPr>
          <a:lstStyle/>
          <a:p>
            <a:r>
              <a:rPr lang="fr-FR" sz="4950" b="1">
                <a:solidFill>
                  <a:schemeClr val="bg1"/>
                </a:solidFill>
                <a:latin typeface="+mn-lt"/>
              </a:rPr>
              <a:t>KENYA</a:t>
            </a:r>
            <a:endParaRPr lang="fr-FR" sz="6000" b="1">
              <a:solidFill>
                <a:schemeClr val="bg1"/>
              </a:solidFill>
              <a:latin typeface="+mn-lt"/>
            </a:endParaRPr>
          </a:p>
        </p:txBody>
      </p:sp>
      <p:pic>
        <p:nvPicPr>
          <p:cNvPr id="12" name="Image 11">
            <a:extLst>
              <a:ext uri="{FF2B5EF4-FFF2-40B4-BE49-F238E27FC236}">
                <a16:creationId xmlns:a16="http://schemas.microsoft.com/office/drawing/2014/main" id="{E9B718EF-116D-428A-A534-3AC3C00CA425}"/>
              </a:ext>
            </a:extLst>
          </p:cNvPr>
          <p:cNvPicPr>
            <a:picLocks noChangeAspect="1"/>
          </p:cNvPicPr>
          <p:nvPr/>
        </p:nvPicPr>
        <p:blipFill rotWithShape="1">
          <a:blip r:embed="rId2"/>
          <a:srcRect l="27120" t="23929" r="66250" b="66309"/>
          <a:stretch/>
        </p:blipFill>
        <p:spPr>
          <a:xfrm>
            <a:off x="118890" y="58279"/>
            <a:ext cx="762062" cy="631205"/>
          </a:xfrm>
          <a:prstGeom prst="rect">
            <a:avLst/>
          </a:prstGeom>
        </p:spPr>
      </p:pic>
      <p:pic>
        <p:nvPicPr>
          <p:cNvPr id="6" name="Picture 2" descr="Kenya — Wikipédia">
            <a:extLst>
              <a:ext uri="{FF2B5EF4-FFF2-40B4-BE49-F238E27FC236}">
                <a16:creationId xmlns:a16="http://schemas.microsoft.com/office/drawing/2014/main" id="{B59E3766-2A0D-421A-B3B2-95A17A48CF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1040" y="2787906"/>
            <a:ext cx="1141919" cy="1141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354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a:xfrm>
            <a:off x="431800" y="4902447"/>
            <a:ext cx="1431000" cy="135000"/>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525" b="0" i="0" u="none" strike="noStrike" kern="1200" cap="none" spc="0" normalizeH="0" baseline="0" noProof="0">
                <a:ln>
                  <a:noFill/>
                </a:ln>
                <a:solidFill>
                  <a:srgbClr val="000000"/>
                </a:solidFill>
                <a:effectLst/>
                <a:uLnTx/>
                <a:uFillTx/>
                <a:latin typeface="Arial"/>
                <a:ea typeface="+mn-ea"/>
                <a:cs typeface="+mn-cs"/>
              </a:rPr>
              <a:t>©2019 Business France. Tous droits réservés</a:t>
            </a:r>
          </a:p>
        </p:txBody>
      </p:sp>
      <p:sp>
        <p:nvSpPr>
          <p:cNvPr id="3" name="Espace réservé du numéro de diapositive 2"/>
          <p:cNvSpPr>
            <a:spLocks noGrp="1"/>
          </p:cNvSpPr>
          <p:nvPr>
            <p:ph type="sldNum"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95249FB3-2D92-4B86-AF9E-9917563CAFD2}" type="slidenum">
              <a:rPr kumimoji="0" lang="fr-FR" sz="750" b="1" i="0" u="none" strike="noStrike" kern="1200" cap="none" spc="0" normalizeH="0" baseline="0" noProof="0">
                <a:ln>
                  <a:noFill/>
                </a:ln>
                <a:solidFill>
                  <a:srgbClr val="FFFFFF"/>
                </a:solidFill>
                <a:effectLst/>
                <a:uLnTx/>
                <a:uFillTx/>
                <a:latin typeface="Arial"/>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15</a:t>
            </a:fld>
            <a:endParaRPr kumimoji="0" lang="fr-FR" sz="750" b="1" i="0" u="none" strike="noStrike" kern="1200" cap="none" spc="0" normalizeH="0" baseline="0" noProof="0">
              <a:ln>
                <a:noFill/>
              </a:ln>
              <a:solidFill>
                <a:srgbClr val="FFFFFF"/>
              </a:solidFill>
              <a:effectLst/>
              <a:uLnTx/>
              <a:uFillTx/>
              <a:latin typeface="Arial"/>
              <a:ea typeface="+mn-ea"/>
              <a:cs typeface="+mn-cs"/>
            </a:endParaRPr>
          </a:p>
        </p:txBody>
      </p:sp>
      <p:sp>
        <p:nvSpPr>
          <p:cNvPr id="9" name="Titre 8"/>
          <p:cNvSpPr>
            <a:spLocks noGrp="1"/>
          </p:cNvSpPr>
          <p:nvPr>
            <p:ph type="title"/>
          </p:nvPr>
        </p:nvSpPr>
        <p:spPr>
          <a:xfrm>
            <a:off x="431800" y="1151955"/>
            <a:ext cx="1254296" cy="189000"/>
          </a:xfrm>
        </p:spPr>
        <p:txBody>
          <a:bodyPr/>
          <a:lstStyle/>
          <a:p>
            <a:r>
              <a:rPr lang="fr-FR"/>
              <a:t>Chiffres clés</a:t>
            </a:r>
          </a:p>
        </p:txBody>
      </p:sp>
      <p:sp>
        <p:nvSpPr>
          <p:cNvPr id="11" name="Espace réservé du texte 10"/>
          <p:cNvSpPr>
            <a:spLocks noGrp="1"/>
          </p:cNvSpPr>
          <p:nvPr>
            <p:ph type="body" sz="quarter" idx="12"/>
          </p:nvPr>
        </p:nvSpPr>
        <p:spPr>
          <a:xfrm>
            <a:off x="424397" y="1326811"/>
            <a:ext cx="4698909" cy="1026040"/>
          </a:xfrm>
        </p:spPr>
        <p:txBody>
          <a:bodyPr/>
          <a:lstStyle/>
          <a:p>
            <a:r>
              <a:rPr lang="fr-FR"/>
              <a:t>Avec un PIB de 88 Mds USD en 2018, le Kenya est la 4</a:t>
            </a:r>
            <a:r>
              <a:rPr lang="fr-FR" baseline="30000"/>
              <a:t>ème</a:t>
            </a:r>
            <a:r>
              <a:rPr lang="fr-FR"/>
              <a:t> puissance économique d’Afrique subsaharienne. Faiblement dépendant des exportations de matières premières, le Kenya a su diversifier ses secteurs d’activités et bénéficie d’un secteur privé développé et dynamique. Sa croissance économique annuelle oscille entre 5 et 8 % depuis plus de 10 ans. Doté de bonnes infrastructures, le Kenya est considéré comme le hub logistique et commercial de l'Afrique de l'Est et l'un des principaux marchés d'intérêts et d'opportunités pour les entreprises françaises en Afrique anglophone. </a:t>
            </a:r>
            <a:endParaRPr lang="fr-FR" sz="863"/>
          </a:p>
        </p:txBody>
      </p:sp>
      <p:sp>
        <p:nvSpPr>
          <p:cNvPr id="13" name="ZoneTexte 12"/>
          <p:cNvSpPr txBox="1"/>
          <p:nvPr/>
        </p:nvSpPr>
        <p:spPr>
          <a:xfrm>
            <a:off x="1686095" y="650745"/>
            <a:ext cx="7016775" cy="486000"/>
          </a:xfrm>
          <a:prstGeom prst="rect">
            <a:avLst/>
          </a:prstGeom>
          <a:solidFill>
            <a:schemeClr val="accent1"/>
          </a:solidFill>
        </p:spPr>
        <p:txBody>
          <a:bodyPr wrap="square" lIns="0" tIns="0" rIns="567000" bIns="0" rtlCol="0" anchor="b" anchorCtr="0">
            <a:norm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fr-FR" sz="2700" b="0" i="0" u="none" strike="noStrike" kern="1200" cap="all" spc="0" normalizeH="0" baseline="0" noProof="0">
                <a:ln>
                  <a:noFill/>
                </a:ln>
                <a:solidFill>
                  <a:srgbClr val="FFFFFF"/>
                </a:solidFill>
                <a:effectLst/>
                <a:uLnTx/>
                <a:uFillTx/>
                <a:latin typeface="Arial"/>
                <a:ea typeface="+mn-ea"/>
                <a:cs typeface="+mn-cs"/>
              </a:rPr>
              <a:t>KENYA</a:t>
            </a:r>
          </a:p>
        </p:txBody>
      </p:sp>
      <p:graphicFrame>
        <p:nvGraphicFramePr>
          <p:cNvPr id="22" name="Tableau 21"/>
          <p:cNvGraphicFramePr>
            <a:graphicFrameLocks noGrp="1"/>
          </p:cNvGraphicFramePr>
          <p:nvPr/>
        </p:nvGraphicFramePr>
        <p:xfrm>
          <a:off x="1418273" y="4470064"/>
          <a:ext cx="2711157" cy="190500"/>
        </p:xfrm>
        <a:graphic>
          <a:graphicData uri="http://schemas.openxmlformats.org/drawingml/2006/table">
            <a:tbl>
              <a:tblPr firstRow="1" bandRow="1">
                <a:tableStyleId>{5C22544A-7EE6-4342-B048-85BDC9FD1C3A}</a:tableStyleId>
              </a:tblPr>
              <a:tblGrid>
                <a:gridCol w="903719">
                  <a:extLst>
                    <a:ext uri="{9D8B030D-6E8A-4147-A177-3AD203B41FA5}">
                      <a16:colId xmlns:a16="http://schemas.microsoft.com/office/drawing/2014/main" val="20000"/>
                    </a:ext>
                  </a:extLst>
                </a:gridCol>
                <a:gridCol w="903719">
                  <a:extLst>
                    <a:ext uri="{9D8B030D-6E8A-4147-A177-3AD203B41FA5}">
                      <a16:colId xmlns:a16="http://schemas.microsoft.com/office/drawing/2014/main" val="20001"/>
                    </a:ext>
                  </a:extLst>
                </a:gridCol>
                <a:gridCol w="903719">
                  <a:extLst>
                    <a:ext uri="{9D8B030D-6E8A-4147-A177-3AD203B41FA5}">
                      <a16:colId xmlns:a16="http://schemas.microsoft.com/office/drawing/2014/main" val="20002"/>
                    </a:ext>
                  </a:extLst>
                </a:gridCol>
              </a:tblGrid>
              <a:tr h="189000">
                <a:tc>
                  <a:txBody>
                    <a:bodyPr/>
                    <a:lstStyle/>
                    <a:p>
                      <a:pPr algn="ctr"/>
                      <a:r>
                        <a:rPr lang="fr-FR" sz="800" b="0">
                          <a:solidFill>
                            <a:schemeClr val="tx1"/>
                          </a:solidFill>
                        </a:rPr>
                        <a:t>1963</a:t>
                      </a: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800" b="0">
                          <a:solidFill>
                            <a:schemeClr val="tx1"/>
                          </a:solidFill>
                        </a:rPr>
                        <a:t>1967</a:t>
                      </a: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800" b="0">
                          <a:solidFill>
                            <a:schemeClr val="tx1"/>
                          </a:solidFill>
                        </a:rPr>
                        <a:t>1971</a:t>
                      </a: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24" name="Connecteur droit avec flèche 23"/>
          <p:cNvCxnSpPr/>
          <p:nvPr/>
        </p:nvCxnSpPr>
        <p:spPr>
          <a:xfrm flipV="1">
            <a:off x="1303206" y="4478397"/>
            <a:ext cx="2941292" cy="699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grpSp>
        <p:nvGrpSpPr>
          <p:cNvPr id="41" name="Groupe 40"/>
          <p:cNvGrpSpPr/>
          <p:nvPr/>
        </p:nvGrpSpPr>
        <p:grpSpPr>
          <a:xfrm>
            <a:off x="3543980" y="2945109"/>
            <a:ext cx="1308927" cy="276999"/>
            <a:chOff x="4500585" y="3996380"/>
            <a:chExt cx="1745236" cy="369332"/>
          </a:xfrm>
        </p:grpSpPr>
        <p:sp>
          <p:nvSpPr>
            <p:cNvPr id="20" name="ZoneTexte 19"/>
            <p:cNvSpPr txBox="1"/>
            <p:nvPr/>
          </p:nvSpPr>
          <p:spPr>
            <a:xfrm>
              <a:off x="4885640" y="3996380"/>
              <a:ext cx="1360181" cy="369332"/>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srgbClr val="EA5B0C"/>
                  </a:solidFill>
                  <a:effectLst/>
                  <a:uLnTx/>
                  <a:uFillTx/>
                  <a:latin typeface="Arial"/>
                  <a:ea typeface="+mn-ea"/>
                  <a:cs typeface="+mn-cs"/>
                </a:rPr>
                <a:t>79 %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750" b="0" i="0" u="none" strike="noStrike" kern="1200" cap="none" spc="0" normalizeH="0" baseline="0" noProof="0">
                  <a:ln>
                    <a:noFill/>
                  </a:ln>
                  <a:solidFill>
                    <a:srgbClr val="000000"/>
                  </a:solidFill>
                  <a:effectLst/>
                  <a:uLnTx/>
                  <a:uFillTx/>
                  <a:latin typeface="Arial"/>
                  <a:ea typeface="+mn-ea"/>
                  <a:cs typeface="+mn-cs"/>
                </a:rPr>
                <a:t>taux d’alphabétisation</a:t>
              </a:r>
            </a:p>
          </p:txBody>
        </p:sp>
        <p:pic>
          <p:nvPicPr>
            <p:cNvPr id="32" name="Imag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0585" y="4056078"/>
              <a:ext cx="292609" cy="249937"/>
            </a:xfrm>
            <a:prstGeom prst="rect">
              <a:avLst/>
            </a:prstGeom>
          </p:spPr>
        </p:pic>
      </p:grpSp>
      <p:grpSp>
        <p:nvGrpSpPr>
          <p:cNvPr id="42" name="Groupe 41"/>
          <p:cNvGrpSpPr/>
          <p:nvPr/>
        </p:nvGrpSpPr>
        <p:grpSpPr>
          <a:xfrm>
            <a:off x="3539408" y="3469287"/>
            <a:ext cx="1468098" cy="276999"/>
            <a:chOff x="4494489" y="4763453"/>
            <a:chExt cx="1751332" cy="369332"/>
          </a:xfrm>
        </p:grpSpPr>
        <p:sp>
          <p:nvSpPr>
            <p:cNvPr id="21" name="ZoneTexte 20"/>
            <p:cNvSpPr txBox="1"/>
            <p:nvPr/>
          </p:nvSpPr>
          <p:spPr>
            <a:xfrm>
              <a:off x="4889314" y="4763453"/>
              <a:ext cx="1356507" cy="369332"/>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srgbClr val="EA5B0C"/>
                  </a:solidFill>
                  <a:effectLst/>
                  <a:uLnTx/>
                  <a:uFillTx/>
                  <a:latin typeface="Arial"/>
                  <a:ea typeface="+mn-ea"/>
                  <a:cs typeface="+mn-cs"/>
                </a:rPr>
                <a:t>1</a:t>
              </a:r>
              <a:r>
                <a:rPr kumimoji="0" lang="fr-FR" sz="1050" b="0" i="0" u="none" strike="noStrike" kern="1200" cap="none" spc="0" normalizeH="0" baseline="30000" noProof="0">
                  <a:ln>
                    <a:noFill/>
                  </a:ln>
                  <a:solidFill>
                    <a:srgbClr val="EA5B0C"/>
                  </a:solidFill>
                  <a:effectLst/>
                  <a:uLnTx/>
                  <a:uFillTx/>
                  <a:latin typeface="Arial"/>
                  <a:ea typeface="+mn-ea"/>
                  <a:cs typeface="+mn-cs"/>
                </a:rPr>
                <a:t>ère</a:t>
              </a:r>
              <a:r>
                <a:rPr kumimoji="0" lang="fr-FR" sz="1050" b="0" i="0" u="none" strike="noStrike" kern="1200" cap="none" spc="0" normalizeH="0" baseline="0" noProof="0">
                  <a:ln>
                    <a:noFill/>
                  </a:ln>
                  <a:solidFill>
                    <a:srgbClr val="EA5B0C"/>
                  </a:solidFill>
                  <a:effectLst/>
                  <a:uLnTx/>
                  <a:uFillTx/>
                  <a:latin typeface="Arial"/>
                  <a:ea typeface="+mn-ea"/>
                  <a:cs typeface="+mn-cs"/>
                </a:rPr>
                <a:t> </a:t>
              </a:r>
              <a:r>
                <a:rPr kumimoji="0" lang="fr-FR" sz="750" b="0" i="0" u="none" strike="noStrike" kern="1200" cap="none" spc="0" normalizeH="0" baseline="0" noProof="0">
                  <a:ln>
                    <a:noFill/>
                  </a:ln>
                  <a:solidFill>
                    <a:srgbClr val="000000"/>
                  </a:solidFill>
                  <a:effectLst/>
                  <a:uLnTx/>
                  <a:uFillTx/>
                  <a:latin typeface="Arial"/>
                  <a:ea typeface="+mn-ea"/>
                  <a:cs typeface="+mn-cs"/>
                </a:rPr>
                <a:t>économie d’Afrique de l’Est</a:t>
              </a:r>
            </a:p>
          </p:txBody>
        </p:sp>
        <p:pic>
          <p:nvPicPr>
            <p:cNvPr id="33" name="Imag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4489" y="4795719"/>
              <a:ext cx="304801" cy="304801"/>
            </a:xfrm>
            <a:prstGeom prst="rect">
              <a:avLst/>
            </a:prstGeom>
          </p:spPr>
        </p:pic>
      </p:grpSp>
      <p:grpSp>
        <p:nvGrpSpPr>
          <p:cNvPr id="43" name="Groupe 42"/>
          <p:cNvGrpSpPr/>
          <p:nvPr/>
        </p:nvGrpSpPr>
        <p:grpSpPr>
          <a:xfrm>
            <a:off x="685585" y="2945103"/>
            <a:ext cx="2212569" cy="323165"/>
            <a:chOff x="813376" y="3996380"/>
            <a:chExt cx="2950092" cy="430887"/>
          </a:xfrm>
        </p:grpSpPr>
        <p:sp>
          <p:nvSpPr>
            <p:cNvPr id="17" name="ZoneTexte 16"/>
            <p:cNvSpPr txBox="1"/>
            <p:nvPr/>
          </p:nvSpPr>
          <p:spPr>
            <a:xfrm>
              <a:off x="1188156" y="3996380"/>
              <a:ext cx="2575312" cy="430887"/>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srgbClr val="EA5B0C"/>
                  </a:solidFill>
                  <a:effectLst/>
                  <a:uLnTx/>
                  <a:uFillTx/>
                  <a:latin typeface="Arial"/>
                  <a:ea typeface="+mn-ea"/>
                  <a:cs typeface="+mn-cs"/>
                </a:rPr>
                <a:t>179</a:t>
              </a:r>
              <a:r>
                <a:rPr kumimoji="0" lang="fr-FR" sz="1050" b="0" i="0" u="none" strike="noStrike" kern="1200" cap="none" spc="0" normalizeH="0" baseline="30000" noProof="0">
                  <a:ln>
                    <a:noFill/>
                  </a:ln>
                  <a:solidFill>
                    <a:srgbClr val="EA5B0C"/>
                  </a:solidFill>
                  <a:effectLst/>
                  <a:uLnTx/>
                  <a:uFillTx/>
                  <a:latin typeface="Arial"/>
                  <a:ea typeface="+mn-ea"/>
                  <a:cs typeface="+mn-cs"/>
                </a:rPr>
                <a:t>ème</a:t>
              </a:r>
              <a:r>
                <a:rPr kumimoji="0" lang="fr-FR" sz="750" b="0" i="0" u="none" strike="noStrike" kern="1200" cap="none" spc="0" normalizeH="0" baseline="0" noProof="0">
                  <a:ln>
                    <a:noFill/>
                  </a:ln>
                  <a:solidFill>
                    <a:srgbClr val="000000"/>
                  </a:solidFill>
                  <a:effectLst/>
                  <a:uLnTx/>
                  <a:uFillTx/>
                  <a:latin typeface="Arial"/>
                  <a:ea typeface="+mn-ea"/>
                  <a:cs typeface="+mn-cs"/>
                </a:rPr>
                <a:t> Indice de Développement Humain</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srgbClr val="EA5B0C"/>
                  </a:solidFill>
                  <a:effectLst/>
                  <a:uLnTx/>
                  <a:uFillTx/>
                  <a:latin typeface="Arial"/>
                  <a:ea typeface="+mn-ea"/>
                  <a:cs typeface="+mn-cs"/>
                </a:rPr>
                <a:t>61</a:t>
              </a:r>
              <a:r>
                <a:rPr kumimoji="0" lang="fr-FR" sz="1050" b="0" i="0" u="none" strike="noStrike" kern="1200" cap="none" spc="0" normalizeH="0" baseline="30000" noProof="0">
                  <a:ln>
                    <a:noFill/>
                  </a:ln>
                  <a:solidFill>
                    <a:srgbClr val="EA5B0C"/>
                  </a:solidFill>
                  <a:effectLst/>
                  <a:uLnTx/>
                  <a:uFillTx/>
                  <a:latin typeface="Arial"/>
                  <a:ea typeface="+mn-ea"/>
                  <a:cs typeface="+mn-cs"/>
                </a:rPr>
                <a:t>ème</a:t>
              </a:r>
              <a:r>
                <a:rPr kumimoji="0" lang="en-US" sz="750" b="0" i="0" u="none" strike="noStrike" kern="1200" cap="none" spc="0" normalizeH="0" baseline="0" noProof="0">
                  <a:ln>
                    <a:noFill/>
                  </a:ln>
                  <a:solidFill>
                    <a:srgbClr val="000000"/>
                  </a:solidFill>
                  <a:effectLst/>
                  <a:uLnTx/>
                  <a:uFillTx/>
                  <a:latin typeface="Arial"/>
                  <a:ea typeface="+mn-ea"/>
                  <a:cs typeface="+mn-cs"/>
                </a:rPr>
                <a:t> </a:t>
              </a:r>
              <a:r>
                <a:rPr kumimoji="0" lang="fr-FR" sz="750" b="0" i="0" u="none" strike="noStrike" kern="1200" cap="none" spc="0" normalizeH="0" baseline="0" noProof="0">
                  <a:ln>
                    <a:noFill/>
                  </a:ln>
                  <a:solidFill>
                    <a:srgbClr val="000000"/>
                  </a:solidFill>
                  <a:effectLst/>
                  <a:uLnTx/>
                  <a:uFillTx/>
                  <a:latin typeface="Arial"/>
                  <a:ea typeface="+mn-ea"/>
                  <a:cs typeface="+mn-cs"/>
                </a:rPr>
                <a:t>Classement</a:t>
              </a:r>
              <a:r>
                <a:rPr kumimoji="0" lang="en-US" sz="750" b="0" i="0" u="none" strike="noStrike" kern="1200" cap="none" spc="0" normalizeH="0" baseline="0" noProof="0">
                  <a:ln>
                    <a:noFill/>
                  </a:ln>
                  <a:solidFill>
                    <a:srgbClr val="000000"/>
                  </a:solidFill>
                  <a:effectLst/>
                  <a:uLnTx/>
                  <a:uFillTx/>
                  <a:latin typeface="Arial"/>
                  <a:ea typeface="+mn-ea"/>
                  <a:cs typeface="+mn-cs"/>
                </a:rPr>
                <a:t> Doing Business 2019</a:t>
              </a:r>
              <a:endParaRPr kumimoji="0" lang="fr-FR" sz="750" b="0" i="0" u="none" strike="noStrike" kern="1200" cap="none" spc="0" normalizeH="0" baseline="0" noProof="0">
                <a:ln>
                  <a:noFill/>
                </a:ln>
                <a:solidFill>
                  <a:srgbClr val="000000"/>
                </a:solidFill>
                <a:effectLst/>
                <a:uLnTx/>
                <a:uFillTx/>
                <a:latin typeface="Arial"/>
                <a:ea typeface="+mn-ea"/>
                <a:cs typeface="+mn-cs"/>
              </a:endParaRPr>
            </a:p>
          </p:txBody>
        </p:sp>
        <p:pic>
          <p:nvPicPr>
            <p:cNvPr id="34" name="Imag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376" y="4059423"/>
              <a:ext cx="304801" cy="304801"/>
            </a:xfrm>
            <a:prstGeom prst="rect">
              <a:avLst/>
            </a:prstGeom>
          </p:spPr>
        </p:pic>
      </p:grpSp>
      <p:grpSp>
        <p:nvGrpSpPr>
          <p:cNvPr id="39" name="Groupe 38"/>
          <p:cNvGrpSpPr/>
          <p:nvPr/>
        </p:nvGrpSpPr>
        <p:grpSpPr>
          <a:xfrm>
            <a:off x="1531679" y="2518400"/>
            <a:ext cx="2484345" cy="240031"/>
            <a:chOff x="1745986" y="3349908"/>
            <a:chExt cx="3312460" cy="320041"/>
          </a:xfrm>
        </p:grpSpPr>
        <p:sp>
          <p:nvSpPr>
            <p:cNvPr id="16" name="ZoneTexte 15"/>
            <p:cNvSpPr txBox="1"/>
            <p:nvPr/>
          </p:nvSpPr>
          <p:spPr>
            <a:xfrm>
              <a:off x="2338494" y="3371429"/>
              <a:ext cx="2719952" cy="276998"/>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000000"/>
                  </a:solidFill>
                  <a:effectLst/>
                  <a:uLnTx/>
                  <a:uFillTx/>
                  <a:latin typeface="Arial"/>
                  <a:ea typeface="+mn-ea"/>
                  <a:cs typeface="+mn-cs"/>
                </a:rPr>
                <a:t>Un marché de </a:t>
              </a:r>
              <a:r>
                <a:rPr kumimoji="0" lang="fr-FR" sz="1350" b="0" i="0" u="none" strike="noStrike" kern="1200" cap="none" spc="0" normalizeH="0" baseline="0" noProof="0">
                  <a:ln>
                    <a:noFill/>
                  </a:ln>
                  <a:solidFill>
                    <a:srgbClr val="EA5B0C"/>
                  </a:solidFill>
                  <a:effectLst/>
                  <a:uLnTx/>
                  <a:uFillTx/>
                  <a:latin typeface="Arial"/>
                  <a:ea typeface="+mn-ea"/>
                  <a:cs typeface="+mn-cs"/>
                </a:rPr>
                <a:t>50</a:t>
              </a:r>
              <a:r>
                <a:rPr kumimoji="0" lang="fr-FR" sz="900" b="0" i="0" u="none" strike="noStrike" kern="1200" cap="none" spc="0" normalizeH="0" baseline="0" noProof="0">
                  <a:ln>
                    <a:noFill/>
                  </a:ln>
                  <a:solidFill>
                    <a:srgbClr val="000000"/>
                  </a:solidFill>
                  <a:effectLst/>
                  <a:uLnTx/>
                  <a:uFillTx/>
                  <a:latin typeface="Arial"/>
                  <a:ea typeface="+mn-ea"/>
                  <a:cs typeface="+mn-cs"/>
                </a:rPr>
                <a:t> millions d’habitants</a:t>
              </a:r>
            </a:p>
          </p:txBody>
        </p:sp>
        <p:pic>
          <p:nvPicPr>
            <p:cNvPr id="35" name="Imag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5986" y="3349908"/>
              <a:ext cx="509017" cy="320041"/>
            </a:xfrm>
            <a:prstGeom prst="rect">
              <a:avLst/>
            </a:prstGeom>
          </p:spPr>
        </p:pic>
      </p:grpSp>
      <p:grpSp>
        <p:nvGrpSpPr>
          <p:cNvPr id="44" name="Groupe 43"/>
          <p:cNvGrpSpPr/>
          <p:nvPr/>
        </p:nvGrpSpPr>
        <p:grpSpPr>
          <a:xfrm>
            <a:off x="692737" y="3454943"/>
            <a:ext cx="2211428" cy="323165"/>
            <a:chOff x="813376" y="4486777"/>
            <a:chExt cx="2948570" cy="430887"/>
          </a:xfrm>
        </p:grpSpPr>
        <p:sp>
          <p:nvSpPr>
            <p:cNvPr id="18" name="ZoneTexte 17"/>
            <p:cNvSpPr txBox="1"/>
            <p:nvPr/>
          </p:nvSpPr>
          <p:spPr>
            <a:xfrm>
              <a:off x="1189057" y="4486777"/>
              <a:ext cx="2572889" cy="430887"/>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srgbClr val="EA5B0C"/>
                  </a:solidFill>
                  <a:effectLst/>
                  <a:uLnTx/>
                  <a:uFillTx/>
                  <a:latin typeface="Arial"/>
                  <a:ea typeface="+mn-ea"/>
                  <a:cs typeface="+mn-cs"/>
                </a:rPr>
                <a:t>27 % </a:t>
              </a:r>
              <a:r>
                <a:rPr kumimoji="0" lang="fr-FR" sz="750" b="0" i="0" u="none" strike="noStrike" kern="1200" cap="none" spc="0" normalizeH="0" baseline="0" noProof="0">
                  <a:ln>
                    <a:noFill/>
                  </a:ln>
                  <a:solidFill>
                    <a:srgbClr val="000000"/>
                  </a:solidFill>
                  <a:effectLst/>
                  <a:uLnTx/>
                  <a:uFillTx/>
                  <a:latin typeface="Arial"/>
                  <a:ea typeface="+mn-ea"/>
                  <a:cs typeface="+mn-cs"/>
                </a:rPr>
                <a:t>de la population est urbaine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srgbClr val="EA5B0C"/>
                  </a:solidFill>
                  <a:effectLst/>
                  <a:uLnTx/>
                  <a:uFillTx/>
                  <a:latin typeface="Arial"/>
                  <a:ea typeface="+mn-ea"/>
                  <a:cs typeface="+mn-cs"/>
                </a:rPr>
                <a:t>73 % </a:t>
              </a:r>
              <a:r>
                <a:rPr kumimoji="0" lang="fr-FR" sz="750" b="0" i="0" u="none" strike="noStrike" kern="1200" cap="none" spc="0" normalizeH="0" baseline="0" noProof="0">
                  <a:ln>
                    <a:noFill/>
                  </a:ln>
                  <a:solidFill>
                    <a:srgbClr val="000000"/>
                  </a:solidFill>
                  <a:effectLst/>
                  <a:uLnTx/>
                  <a:uFillTx/>
                  <a:latin typeface="Arial"/>
                  <a:ea typeface="+mn-ea"/>
                  <a:cs typeface="+mn-cs"/>
                </a:rPr>
                <a:t>de la population est rurale</a:t>
              </a:r>
            </a:p>
          </p:txBody>
        </p:sp>
        <p:pic>
          <p:nvPicPr>
            <p:cNvPr id="38" name="Image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3376" y="4558624"/>
              <a:ext cx="304801" cy="304801"/>
            </a:xfrm>
            <a:prstGeom prst="rect">
              <a:avLst/>
            </a:prstGeom>
          </p:spPr>
        </p:pic>
      </p:grpSp>
      <p:sp>
        <p:nvSpPr>
          <p:cNvPr id="46" name="ZoneTexte 45"/>
          <p:cNvSpPr txBox="1"/>
          <p:nvPr/>
        </p:nvSpPr>
        <p:spPr>
          <a:xfrm>
            <a:off x="7608200" y="1420599"/>
            <a:ext cx="1235171" cy="533479"/>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0" i="0" u="none" strike="noStrike" kern="1200" cap="none" spc="0" normalizeH="0" baseline="0" noProof="0">
                <a:ln>
                  <a:noFill/>
                </a:ln>
                <a:solidFill>
                  <a:srgbClr val="EA5B0C"/>
                </a:solidFill>
                <a:effectLst/>
                <a:uLnTx/>
                <a:uFillTx/>
                <a:latin typeface="Arial"/>
                <a:ea typeface="+mn-ea"/>
                <a:cs typeface="+mn-cs"/>
              </a:rPr>
              <a:t>580 367</a:t>
            </a:r>
            <a:r>
              <a:rPr kumimoji="0" lang="fr-FR" sz="900" b="0" i="0" u="none" strike="noStrike" kern="1200" cap="none" spc="0" normalizeH="0" baseline="0" noProof="0">
                <a:ln>
                  <a:noFill/>
                </a:ln>
                <a:solidFill>
                  <a:srgbClr val="000000"/>
                </a:solidFill>
                <a:effectLst/>
                <a:uLnTx/>
                <a:uFillTx/>
                <a:latin typeface="Arial"/>
                <a:ea typeface="+mn-ea"/>
                <a:cs typeface="+mn-cs"/>
              </a:rPr>
              <a:t> km²</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0" i="0" u="none" strike="noStrike" kern="1200" cap="none" spc="0" normalizeH="0" baseline="0" noProof="0">
                <a:ln>
                  <a:noFill/>
                </a:ln>
                <a:solidFill>
                  <a:srgbClr val="EA5B0C"/>
                </a:solidFill>
                <a:effectLst/>
                <a:uLnTx/>
                <a:uFillTx/>
                <a:latin typeface="Arial"/>
                <a:ea typeface="+mn-ea"/>
                <a:cs typeface="+mn-cs"/>
              </a:rPr>
              <a:t>87</a:t>
            </a:r>
            <a:r>
              <a:rPr kumimoji="0" lang="fr-FR" sz="900" b="0" i="0" u="none" strike="noStrike" kern="1200" cap="none" spc="0" normalizeH="0" baseline="0" noProof="0">
                <a:ln>
                  <a:noFill/>
                </a:ln>
                <a:solidFill>
                  <a:srgbClr val="000000"/>
                </a:solidFill>
                <a:effectLst/>
                <a:uLnTx/>
                <a:uFillTx/>
                <a:latin typeface="Arial"/>
                <a:ea typeface="+mn-ea"/>
                <a:cs typeface="+mn-cs"/>
              </a:rPr>
              <a:t> habitants/km²</a:t>
            </a:r>
          </a:p>
          <a:p>
            <a:pPr marL="0" marR="0" lvl="0" indent="0" algn="l" defTabSz="685800" rtl="0" eaLnBrk="1" fontAlgn="auto" latinLnBrk="0" hangingPunct="1">
              <a:lnSpc>
                <a:spcPct val="100000"/>
              </a:lnSpc>
              <a:spcBef>
                <a:spcPts val="225"/>
              </a:spcBef>
              <a:spcAft>
                <a:spcPts val="0"/>
              </a:spcAft>
              <a:buClrTx/>
              <a:buSzTx/>
              <a:buFontTx/>
              <a:buNone/>
              <a:tabLst/>
              <a:defRPr/>
            </a:pPr>
            <a:r>
              <a:rPr kumimoji="0" lang="fr-FR" sz="600" b="0" i="0" u="none" strike="noStrike" kern="1200" cap="none" spc="0" normalizeH="0" baseline="0" noProof="0">
                <a:ln>
                  <a:noFill/>
                </a:ln>
                <a:solidFill>
                  <a:srgbClr val="EA5B0C"/>
                </a:solidFill>
                <a:effectLst/>
                <a:uLnTx/>
                <a:uFillTx/>
                <a:latin typeface="Arial"/>
                <a:ea typeface="+mn-ea"/>
                <a:cs typeface="+mn-cs"/>
              </a:rPr>
              <a:t>123</a:t>
            </a:r>
            <a:r>
              <a:rPr kumimoji="0" lang="fr-FR" sz="600" b="0" i="0" u="none" strike="noStrike" kern="1200" cap="none" spc="0" normalizeH="0" baseline="0" noProof="0">
                <a:ln>
                  <a:noFill/>
                </a:ln>
                <a:solidFill>
                  <a:srgbClr val="000000"/>
                </a:solidFill>
                <a:effectLst/>
                <a:uLnTx/>
                <a:uFillTx/>
                <a:latin typeface="Arial"/>
                <a:ea typeface="+mn-ea"/>
                <a:cs typeface="+mn-cs"/>
              </a:rPr>
              <a:t> habitants/km² (France)</a:t>
            </a:r>
          </a:p>
        </p:txBody>
      </p:sp>
      <p:grpSp>
        <p:nvGrpSpPr>
          <p:cNvPr id="49" name="Groupe 48"/>
          <p:cNvGrpSpPr/>
          <p:nvPr/>
        </p:nvGrpSpPr>
        <p:grpSpPr>
          <a:xfrm>
            <a:off x="5456205" y="4153172"/>
            <a:ext cx="956488" cy="297544"/>
            <a:chOff x="8546754" y="4986711"/>
            <a:chExt cx="1275317" cy="396725"/>
          </a:xfrm>
        </p:grpSpPr>
        <p:pic>
          <p:nvPicPr>
            <p:cNvPr id="36" name="Image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46754" y="4986711"/>
              <a:ext cx="411481" cy="371857"/>
            </a:xfrm>
            <a:prstGeom prst="rect">
              <a:avLst/>
            </a:prstGeom>
          </p:spPr>
        </p:pic>
        <p:sp>
          <p:nvSpPr>
            <p:cNvPr id="47" name="ZoneTexte 46"/>
            <p:cNvSpPr txBox="1"/>
            <p:nvPr/>
          </p:nvSpPr>
          <p:spPr>
            <a:xfrm>
              <a:off x="8922071" y="5229548"/>
              <a:ext cx="900000" cy="153888"/>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750" b="0" i="0" u="none" strike="noStrike" kern="1200" cap="none" spc="0" normalizeH="0" baseline="0" noProof="0">
                  <a:ln>
                    <a:noFill/>
                  </a:ln>
                  <a:solidFill>
                    <a:srgbClr val="000000"/>
                  </a:solidFill>
                  <a:effectLst/>
                  <a:uLnTx/>
                  <a:uFillTx/>
                  <a:latin typeface="Arial"/>
                  <a:ea typeface="+mn-ea"/>
                  <a:cs typeface="+mn-cs"/>
                </a:rPr>
                <a:t>Swahili, anglais</a:t>
              </a:r>
            </a:p>
          </p:txBody>
        </p:sp>
      </p:grpSp>
      <p:grpSp>
        <p:nvGrpSpPr>
          <p:cNvPr id="50" name="Groupe 49"/>
          <p:cNvGrpSpPr/>
          <p:nvPr/>
        </p:nvGrpSpPr>
        <p:grpSpPr>
          <a:xfrm>
            <a:off x="5447221" y="4561434"/>
            <a:ext cx="965471" cy="250165"/>
            <a:chOff x="8534777" y="5433229"/>
            <a:chExt cx="1287294" cy="333553"/>
          </a:xfrm>
        </p:grpSpPr>
        <p:pic>
          <p:nvPicPr>
            <p:cNvPr id="37" name="Image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34777" y="5433229"/>
              <a:ext cx="304801" cy="192024"/>
            </a:xfrm>
            <a:prstGeom prst="rect">
              <a:avLst/>
            </a:prstGeom>
          </p:spPr>
        </p:pic>
        <p:sp>
          <p:nvSpPr>
            <p:cNvPr id="48" name="ZoneTexte 47"/>
            <p:cNvSpPr txBox="1"/>
            <p:nvPr/>
          </p:nvSpPr>
          <p:spPr>
            <a:xfrm>
              <a:off x="8922071" y="5459006"/>
              <a:ext cx="900000" cy="307776"/>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750" b="0" i="0" u="none" strike="noStrike" kern="1200" cap="none" spc="0" normalizeH="0" baseline="0" noProof="0">
                  <a:ln>
                    <a:noFill/>
                  </a:ln>
                  <a:solidFill>
                    <a:srgbClr val="000000"/>
                  </a:solidFill>
                  <a:effectLst/>
                  <a:uLnTx/>
                  <a:uFillTx/>
                  <a:latin typeface="Arial"/>
                  <a:ea typeface="+mn-ea"/>
                  <a:cs typeface="+mn-cs"/>
                </a:rPr>
                <a:t>Kenyan shilling (</a:t>
              </a:r>
              <a:r>
                <a:rPr kumimoji="0" lang="fr-FR" sz="750" b="0" i="0" u="none" strike="noStrike" kern="1200" cap="none" spc="0" normalizeH="0" baseline="0" noProof="0" err="1">
                  <a:ln>
                    <a:noFill/>
                  </a:ln>
                  <a:solidFill>
                    <a:srgbClr val="000000"/>
                  </a:solidFill>
                  <a:effectLst/>
                  <a:uLnTx/>
                  <a:uFillTx/>
                  <a:latin typeface="Arial"/>
                  <a:ea typeface="+mn-ea"/>
                  <a:cs typeface="+mn-cs"/>
                </a:rPr>
                <a:t>Ksh</a:t>
              </a:r>
              <a:r>
                <a:rPr kumimoji="0" lang="fr-FR" sz="750" b="0" i="0" u="none" strike="noStrike" kern="1200" cap="none" spc="0" normalizeH="0" baseline="0" noProof="0">
                  <a:ln>
                    <a:noFill/>
                  </a:ln>
                  <a:solidFill>
                    <a:srgbClr val="000000"/>
                  </a:solidFill>
                  <a:effectLst/>
                  <a:uLnTx/>
                  <a:uFillTx/>
                  <a:latin typeface="Arial"/>
                  <a:ea typeface="+mn-ea"/>
                  <a:cs typeface="+mn-cs"/>
                </a:rPr>
                <a:t>, KES)</a:t>
              </a:r>
            </a:p>
          </p:txBody>
        </p:sp>
      </p:grpSp>
      <p:sp>
        <p:nvSpPr>
          <p:cNvPr id="54" name="ZoneTexte 53"/>
          <p:cNvSpPr txBox="1"/>
          <p:nvPr/>
        </p:nvSpPr>
        <p:spPr>
          <a:xfrm>
            <a:off x="5447222" y="2927998"/>
            <a:ext cx="938262" cy="161583"/>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srgbClr val="000000"/>
                </a:solidFill>
                <a:effectLst/>
                <a:uLnTx/>
                <a:uFillTx/>
                <a:latin typeface="Arial"/>
                <a:ea typeface="+mn-ea"/>
                <a:cs typeface="+mn-cs"/>
              </a:rPr>
              <a:t>Nairobi</a:t>
            </a:r>
            <a:endParaRPr kumimoji="0" lang="fr-FR" sz="750" b="0" i="0" u="none" strike="noStrike" kern="1200" cap="none" spc="0" normalizeH="0" baseline="0" noProof="0">
              <a:ln>
                <a:noFill/>
              </a:ln>
              <a:solidFill>
                <a:srgbClr val="000000"/>
              </a:solidFill>
              <a:effectLst/>
              <a:uLnTx/>
              <a:uFillTx/>
              <a:latin typeface="Arial"/>
              <a:ea typeface="+mn-ea"/>
              <a:cs typeface="+mn-cs"/>
            </a:endParaRPr>
          </a:p>
        </p:txBody>
      </p:sp>
      <p:sp>
        <p:nvSpPr>
          <p:cNvPr id="53" name="Espace réservé du pied de page 1">
            <a:extLst>
              <a:ext uri="{FF2B5EF4-FFF2-40B4-BE49-F238E27FC236}">
                <a16:creationId xmlns:a16="http://schemas.microsoft.com/office/drawing/2014/main" id="{F5C27412-B03A-4C53-A84C-1DD3061037B6}"/>
              </a:ext>
            </a:extLst>
          </p:cNvPr>
          <p:cNvSpPr txBox="1">
            <a:spLocks/>
          </p:cNvSpPr>
          <p:nvPr/>
        </p:nvSpPr>
        <p:spPr>
          <a:xfrm>
            <a:off x="2014161" y="4904705"/>
            <a:ext cx="5600865" cy="135000"/>
          </a:xfrm>
          <a:prstGeom prst="rect">
            <a:avLst/>
          </a:prstGeom>
        </p:spPr>
        <p:txBody>
          <a:bodyPr vert="horz" lIns="0" tIns="0" rIns="0" bIns="0" rtlCol="0" anchor="t" anchorCtr="0"/>
          <a:lstStyle>
            <a:defPPr>
              <a:defRPr lang="fr-FR"/>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525" b="0" i="0" u="none" strike="noStrike" kern="1200" cap="none" spc="0" normalizeH="0" baseline="0" noProof="0">
                <a:ln>
                  <a:noFill/>
                </a:ln>
                <a:solidFill>
                  <a:srgbClr val="000000"/>
                </a:solidFill>
                <a:effectLst/>
                <a:uLnTx/>
                <a:uFillTx/>
                <a:latin typeface="Arial"/>
                <a:ea typeface="+mn-ea"/>
                <a:cs typeface="+mn-cs"/>
              </a:rPr>
              <a:t>Sources : Kenya National Bureau of </a:t>
            </a:r>
            <a:r>
              <a:rPr kumimoji="0" lang="fr-FR" sz="525" b="0" i="0" u="none" strike="noStrike" kern="1200" cap="none" spc="0" normalizeH="0" baseline="0" noProof="0" err="1">
                <a:ln>
                  <a:noFill/>
                </a:ln>
                <a:solidFill>
                  <a:srgbClr val="000000"/>
                </a:solidFill>
                <a:effectLst/>
                <a:uLnTx/>
                <a:uFillTx/>
                <a:latin typeface="Arial"/>
                <a:ea typeface="+mn-ea"/>
                <a:cs typeface="+mn-cs"/>
              </a:rPr>
              <a:t>Statistics</a:t>
            </a:r>
            <a:r>
              <a:rPr kumimoji="0" lang="fr-FR" sz="525" b="0" i="0" u="none" strike="noStrike" kern="1200" cap="none" spc="0" normalizeH="0" baseline="0" noProof="0">
                <a:ln>
                  <a:noFill/>
                </a:ln>
                <a:solidFill>
                  <a:srgbClr val="000000"/>
                </a:solidFill>
                <a:effectLst/>
                <a:uLnTx/>
                <a:uFillTx/>
                <a:latin typeface="Arial"/>
                <a:ea typeface="+mn-ea"/>
                <a:cs typeface="+mn-cs"/>
              </a:rPr>
              <a:t>, Service économique régional près l’Ambassade de France au Kenya </a:t>
            </a:r>
          </a:p>
        </p:txBody>
      </p:sp>
      <p:sp>
        <p:nvSpPr>
          <p:cNvPr id="55" name="Freeform 52">
            <a:extLst>
              <a:ext uri="{FF2B5EF4-FFF2-40B4-BE49-F238E27FC236}">
                <a16:creationId xmlns:a16="http://schemas.microsoft.com/office/drawing/2014/main" id="{5711BC2D-F2C6-4557-80B5-09DD40C8555F}"/>
              </a:ext>
            </a:extLst>
          </p:cNvPr>
          <p:cNvSpPr>
            <a:spLocks/>
          </p:cNvSpPr>
          <p:nvPr/>
        </p:nvSpPr>
        <p:spPr bwMode="auto">
          <a:xfrm>
            <a:off x="6290472" y="2019693"/>
            <a:ext cx="1669012" cy="1919020"/>
          </a:xfrm>
          <a:custGeom>
            <a:avLst/>
            <a:gdLst>
              <a:gd name="T0" fmla="*/ 128 w 142"/>
              <a:gd name="T1" fmla="*/ 103 h 174"/>
              <a:gd name="T2" fmla="*/ 128 w 142"/>
              <a:gd name="T3" fmla="*/ 36 h 174"/>
              <a:gd name="T4" fmla="*/ 142 w 142"/>
              <a:gd name="T5" fmla="*/ 18 h 174"/>
              <a:gd name="T6" fmla="*/ 131 w 142"/>
              <a:gd name="T7" fmla="*/ 18 h 174"/>
              <a:gd name="T8" fmla="*/ 126 w 142"/>
              <a:gd name="T9" fmla="*/ 12 h 174"/>
              <a:gd name="T10" fmla="*/ 116 w 142"/>
              <a:gd name="T11" fmla="*/ 15 h 174"/>
              <a:gd name="T12" fmla="*/ 110 w 142"/>
              <a:gd name="T13" fmla="*/ 15 h 174"/>
              <a:gd name="T14" fmla="*/ 100 w 142"/>
              <a:gd name="T15" fmla="*/ 29 h 174"/>
              <a:gd name="T16" fmla="*/ 79 w 142"/>
              <a:gd name="T17" fmla="*/ 25 h 174"/>
              <a:gd name="T18" fmla="*/ 60 w 142"/>
              <a:gd name="T19" fmla="*/ 12 h 174"/>
              <a:gd name="T20" fmla="*/ 40 w 142"/>
              <a:gd name="T21" fmla="*/ 6 h 174"/>
              <a:gd name="T22" fmla="*/ 37 w 142"/>
              <a:gd name="T23" fmla="*/ 6 h 174"/>
              <a:gd name="T24" fmla="*/ 33 w 142"/>
              <a:gd name="T25" fmla="*/ 6 h 174"/>
              <a:gd name="T26" fmla="*/ 27 w 142"/>
              <a:gd name="T27" fmla="*/ 6 h 174"/>
              <a:gd name="T28" fmla="*/ 24 w 142"/>
              <a:gd name="T29" fmla="*/ 0 h 174"/>
              <a:gd name="T30" fmla="*/ 6 w 142"/>
              <a:gd name="T31" fmla="*/ 6 h 174"/>
              <a:gd name="T32" fmla="*/ 1 w 142"/>
              <a:gd name="T33" fmla="*/ 10 h 174"/>
              <a:gd name="T34" fmla="*/ 3 w 142"/>
              <a:gd name="T35" fmla="*/ 15 h 174"/>
              <a:gd name="T36" fmla="*/ 10 w 142"/>
              <a:gd name="T37" fmla="*/ 19 h 174"/>
              <a:gd name="T38" fmla="*/ 10 w 142"/>
              <a:gd name="T39" fmla="*/ 26 h 174"/>
              <a:gd name="T40" fmla="*/ 14 w 142"/>
              <a:gd name="T41" fmla="*/ 36 h 174"/>
              <a:gd name="T42" fmla="*/ 20 w 142"/>
              <a:gd name="T43" fmla="*/ 53 h 174"/>
              <a:gd name="T44" fmla="*/ 13 w 142"/>
              <a:gd name="T45" fmla="*/ 66 h 174"/>
              <a:gd name="T46" fmla="*/ 0 w 142"/>
              <a:gd name="T47" fmla="*/ 83 h 174"/>
              <a:gd name="T48" fmla="*/ 0 w 142"/>
              <a:gd name="T49" fmla="*/ 105 h 174"/>
              <a:gd name="T50" fmla="*/ 3 w 142"/>
              <a:gd name="T51" fmla="*/ 107 h 174"/>
              <a:gd name="T52" fmla="*/ 69 w 142"/>
              <a:gd name="T53" fmla="*/ 143 h 174"/>
              <a:gd name="T54" fmla="*/ 69 w 142"/>
              <a:gd name="T55" fmla="*/ 157 h 174"/>
              <a:gd name="T56" fmla="*/ 93 w 142"/>
              <a:gd name="T57" fmla="*/ 174 h 174"/>
              <a:gd name="T58" fmla="*/ 98 w 142"/>
              <a:gd name="T59" fmla="*/ 166 h 174"/>
              <a:gd name="T60" fmla="*/ 108 w 142"/>
              <a:gd name="T61" fmla="*/ 150 h 174"/>
              <a:gd name="T62" fmla="*/ 108 w 142"/>
              <a:gd name="T63" fmla="*/ 140 h 174"/>
              <a:gd name="T64" fmla="*/ 115 w 142"/>
              <a:gd name="T65" fmla="*/ 136 h 174"/>
              <a:gd name="T66" fmla="*/ 124 w 142"/>
              <a:gd name="T67" fmla="*/ 130 h 174"/>
              <a:gd name="T68" fmla="*/ 124 w 142"/>
              <a:gd name="T69" fmla="*/ 127 h 174"/>
              <a:gd name="T70" fmla="*/ 131 w 142"/>
              <a:gd name="T71" fmla="*/ 123 h 174"/>
              <a:gd name="T72" fmla="*/ 132 w 142"/>
              <a:gd name="T73" fmla="*/ 122 h 174"/>
              <a:gd name="T74" fmla="*/ 136 w 142"/>
              <a:gd name="T75" fmla="*/ 117 h 174"/>
              <a:gd name="T76" fmla="*/ 128 w 142"/>
              <a:gd name="T77" fmla="*/ 10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2" h="174">
                <a:moveTo>
                  <a:pt x="128" y="103"/>
                </a:moveTo>
                <a:lnTo>
                  <a:pt x="128" y="36"/>
                </a:lnTo>
                <a:lnTo>
                  <a:pt x="142" y="18"/>
                </a:lnTo>
                <a:lnTo>
                  <a:pt x="131" y="18"/>
                </a:lnTo>
                <a:lnTo>
                  <a:pt x="126" y="12"/>
                </a:lnTo>
                <a:lnTo>
                  <a:pt x="116" y="15"/>
                </a:lnTo>
                <a:lnTo>
                  <a:pt x="110" y="15"/>
                </a:lnTo>
                <a:lnTo>
                  <a:pt x="100" y="29"/>
                </a:lnTo>
                <a:lnTo>
                  <a:pt x="79" y="25"/>
                </a:lnTo>
                <a:lnTo>
                  <a:pt x="60" y="12"/>
                </a:lnTo>
                <a:lnTo>
                  <a:pt x="40" y="6"/>
                </a:lnTo>
                <a:lnTo>
                  <a:pt x="37" y="6"/>
                </a:lnTo>
                <a:lnTo>
                  <a:pt x="33" y="6"/>
                </a:lnTo>
                <a:lnTo>
                  <a:pt x="27" y="6"/>
                </a:lnTo>
                <a:lnTo>
                  <a:pt x="24" y="0"/>
                </a:lnTo>
                <a:lnTo>
                  <a:pt x="6" y="6"/>
                </a:lnTo>
                <a:lnTo>
                  <a:pt x="1" y="10"/>
                </a:lnTo>
                <a:lnTo>
                  <a:pt x="3" y="15"/>
                </a:lnTo>
                <a:lnTo>
                  <a:pt x="10" y="19"/>
                </a:lnTo>
                <a:lnTo>
                  <a:pt x="10" y="26"/>
                </a:lnTo>
                <a:lnTo>
                  <a:pt x="14" y="36"/>
                </a:lnTo>
                <a:lnTo>
                  <a:pt x="20" y="53"/>
                </a:lnTo>
                <a:lnTo>
                  <a:pt x="13" y="66"/>
                </a:lnTo>
                <a:lnTo>
                  <a:pt x="0" y="83"/>
                </a:lnTo>
                <a:lnTo>
                  <a:pt x="0" y="105"/>
                </a:lnTo>
                <a:lnTo>
                  <a:pt x="3" y="107"/>
                </a:lnTo>
                <a:lnTo>
                  <a:pt x="69" y="143"/>
                </a:lnTo>
                <a:lnTo>
                  <a:pt x="69" y="157"/>
                </a:lnTo>
                <a:lnTo>
                  <a:pt x="93" y="174"/>
                </a:lnTo>
                <a:lnTo>
                  <a:pt x="98" y="166"/>
                </a:lnTo>
                <a:lnTo>
                  <a:pt x="108" y="150"/>
                </a:lnTo>
                <a:lnTo>
                  <a:pt x="108" y="140"/>
                </a:lnTo>
                <a:lnTo>
                  <a:pt x="115" y="136"/>
                </a:lnTo>
                <a:lnTo>
                  <a:pt x="124" y="130"/>
                </a:lnTo>
                <a:lnTo>
                  <a:pt x="124" y="127"/>
                </a:lnTo>
                <a:lnTo>
                  <a:pt x="131" y="123"/>
                </a:lnTo>
                <a:lnTo>
                  <a:pt x="132" y="122"/>
                </a:lnTo>
                <a:lnTo>
                  <a:pt x="136" y="117"/>
                </a:lnTo>
                <a:lnTo>
                  <a:pt x="128" y="10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srgbClr val="000000"/>
              </a:solidFill>
              <a:effectLst/>
              <a:uLnTx/>
              <a:uFillTx/>
              <a:latin typeface="Arial"/>
              <a:ea typeface="+mn-ea"/>
              <a:cs typeface="+mn-cs"/>
            </a:endParaRPr>
          </a:p>
        </p:txBody>
      </p:sp>
      <p:pic>
        <p:nvPicPr>
          <p:cNvPr id="57" name="Image 56">
            <a:extLst>
              <a:ext uri="{FF2B5EF4-FFF2-40B4-BE49-F238E27FC236}">
                <a16:creationId xmlns:a16="http://schemas.microsoft.com/office/drawing/2014/main" id="{048747AC-C967-48A7-8233-0EA201DCA4B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25785" y="685223"/>
            <a:ext cx="406976" cy="405000"/>
          </a:xfrm>
          <a:prstGeom prst="rect">
            <a:avLst/>
          </a:prstGeom>
        </p:spPr>
      </p:pic>
      <p:sp>
        <p:nvSpPr>
          <p:cNvPr id="63" name="ZoneTexte 62"/>
          <p:cNvSpPr txBox="1"/>
          <p:nvPr/>
        </p:nvSpPr>
        <p:spPr>
          <a:xfrm>
            <a:off x="7727014" y="3423115"/>
            <a:ext cx="938264" cy="161583"/>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srgbClr val="000000"/>
                </a:solidFill>
                <a:effectLst/>
                <a:uLnTx/>
                <a:uFillTx/>
                <a:latin typeface="Arial"/>
                <a:ea typeface="+mn-ea"/>
                <a:cs typeface="+mn-cs"/>
              </a:rPr>
              <a:t>Mombasa</a:t>
            </a:r>
            <a:endParaRPr kumimoji="0" lang="fr-FR" sz="750" b="0" i="0" u="none" strike="noStrike" kern="1200" cap="none" spc="0" normalizeH="0" baseline="0" noProof="0">
              <a:ln>
                <a:noFill/>
              </a:ln>
              <a:solidFill>
                <a:srgbClr val="000000"/>
              </a:solidFill>
              <a:effectLst/>
              <a:uLnTx/>
              <a:uFillTx/>
              <a:latin typeface="Arial"/>
              <a:ea typeface="+mn-ea"/>
              <a:cs typeface="+mn-cs"/>
            </a:endParaRPr>
          </a:p>
        </p:txBody>
      </p:sp>
      <p:grpSp>
        <p:nvGrpSpPr>
          <p:cNvPr id="59" name="Groupe 58"/>
          <p:cNvGrpSpPr/>
          <p:nvPr/>
        </p:nvGrpSpPr>
        <p:grpSpPr>
          <a:xfrm>
            <a:off x="5447221" y="3096101"/>
            <a:ext cx="1359566" cy="135000"/>
            <a:chOff x="7549517" y="4982200"/>
            <a:chExt cx="1359017" cy="108000"/>
          </a:xfrm>
        </p:grpSpPr>
        <p:cxnSp>
          <p:nvCxnSpPr>
            <p:cNvPr id="56" name="Connecteur droit 55"/>
            <p:cNvCxnSpPr/>
            <p:nvPr/>
          </p:nvCxnSpPr>
          <p:spPr>
            <a:xfrm>
              <a:off x="7549517" y="4982655"/>
              <a:ext cx="126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a:off x="8800534" y="4982200"/>
              <a:ext cx="108000" cy="108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4" name="Groupe 63"/>
          <p:cNvGrpSpPr/>
          <p:nvPr/>
        </p:nvGrpSpPr>
        <p:grpSpPr>
          <a:xfrm flipH="1">
            <a:off x="7483414" y="3584698"/>
            <a:ext cx="1219457" cy="161584"/>
            <a:chOff x="7549517" y="4982200"/>
            <a:chExt cx="1359017" cy="108000"/>
          </a:xfrm>
        </p:grpSpPr>
        <p:cxnSp>
          <p:nvCxnSpPr>
            <p:cNvPr id="65" name="Connecteur droit 64"/>
            <p:cNvCxnSpPr/>
            <p:nvPr/>
          </p:nvCxnSpPr>
          <p:spPr>
            <a:xfrm>
              <a:off x="7549517" y="4982655"/>
              <a:ext cx="126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Connecteur droit 65"/>
            <p:cNvCxnSpPr/>
            <p:nvPr/>
          </p:nvCxnSpPr>
          <p:spPr>
            <a:xfrm>
              <a:off x="8800534" y="4982200"/>
              <a:ext cx="108000" cy="108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ZoneTexte 51"/>
          <p:cNvSpPr txBox="1"/>
          <p:nvPr/>
        </p:nvSpPr>
        <p:spPr>
          <a:xfrm>
            <a:off x="5447221" y="3148914"/>
            <a:ext cx="1104830" cy="553998"/>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750" b="0" i="0" u="none" strike="noStrike" kern="1200" cap="none" spc="0" normalizeH="0" baseline="0" noProof="0">
                <a:ln>
                  <a:noFill/>
                </a:ln>
                <a:solidFill>
                  <a:srgbClr val="000000"/>
                </a:solidFill>
                <a:effectLst/>
                <a:uLnTx/>
                <a:uFillTx/>
                <a:latin typeface="Arial"/>
                <a:ea typeface="+mn-ea"/>
                <a:cs typeface="+mn-cs"/>
              </a:rPr>
              <a:t>Capitale politique et centre économique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srgbClr val="EA5B0C"/>
                </a:solidFill>
                <a:effectLst/>
                <a:uLnTx/>
                <a:uFillTx/>
                <a:latin typeface="Arial"/>
                <a:ea typeface="+mn-ea"/>
                <a:cs typeface="+mn-cs"/>
              </a:rPr>
              <a:t>4,4</a:t>
            </a:r>
            <a:r>
              <a:rPr kumimoji="0" lang="fr-FR" sz="750" b="0" i="0" u="none" strike="noStrike" kern="1200" cap="none" spc="0" normalizeH="0" baseline="0" noProof="0">
                <a:ln>
                  <a:noFill/>
                </a:ln>
                <a:solidFill>
                  <a:srgbClr val="000000"/>
                </a:solidFill>
                <a:effectLst/>
                <a:uLnTx/>
                <a:uFillTx/>
                <a:latin typeface="Arial"/>
                <a:ea typeface="+mn-ea"/>
                <a:cs typeface="+mn-cs"/>
              </a:rPr>
              <a:t> millions d’habitants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srgbClr val="EA5B0C"/>
                </a:solidFill>
                <a:effectLst/>
                <a:uLnTx/>
                <a:uFillTx/>
                <a:latin typeface="Arial"/>
                <a:ea typeface="+mn-ea"/>
                <a:cs typeface="+mn-cs"/>
              </a:rPr>
              <a:t>22 % </a:t>
            </a:r>
            <a:r>
              <a:rPr kumimoji="0" lang="fr-FR" sz="750" b="0" i="0" u="none" strike="noStrike" kern="1200" cap="none" spc="0" normalizeH="0" baseline="0" noProof="0">
                <a:ln>
                  <a:noFill/>
                </a:ln>
                <a:solidFill>
                  <a:srgbClr val="000000"/>
                </a:solidFill>
                <a:effectLst/>
                <a:uLnTx/>
                <a:uFillTx/>
                <a:latin typeface="Arial"/>
                <a:ea typeface="+mn-ea"/>
                <a:cs typeface="+mn-cs"/>
              </a:rPr>
              <a:t>du PIB national</a:t>
            </a:r>
          </a:p>
        </p:txBody>
      </p:sp>
      <p:sp>
        <p:nvSpPr>
          <p:cNvPr id="5" name="ZoneTexte 4">
            <a:extLst>
              <a:ext uri="{FF2B5EF4-FFF2-40B4-BE49-F238E27FC236}">
                <a16:creationId xmlns:a16="http://schemas.microsoft.com/office/drawing/2014/main" id="{ED121B88-CEF1-458A-B0DA-ECF77608E54C}"/>
              </a:ext>
            </a:extLst>
          </p:cNvPr>
          <p:cNvSpPr txBox="1"/>
          <p:nvPr/>
        </p:nvSpPr>
        <p:spPr>
          <a:xfrm>
            <a:off x="7661948" y="3628306"/>
            <a:ext cx="1050252" cy="472639"/>
          </a:xfrm>
          <a:prstGeom prst="rect">
            <a:avLst/>
          </a:prstGeom>
          <a:noFill/>
        </p:spPr>
        <p:txBody>
          <a:bodyPr wrap="square" lIns="0" tIns="0" rIns="0" bIns="0" rtlCol="0">
            <a:no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srgbClr val="EA5B0C"/>
                </a:solidFill>
                <a:effectLst/>
                <a:uLnTx/>
                <a:uFillTx/>
                <a:latin typeface="Arial"/>
                <a:ea typeface="+mn-ea"/>
                <a:cs typeface="+mn-cs"/>
              </a:rPr>
              <a:t>1,2 </a:t>
            </a:r>
            <a:r>
              <a:rPr kumimoji="0" lang="fr-FR" sz="750" b="0" i="0" u="none" strike="noStrike" kern="1200" cap="none" spc="0" normalizeH="0" baseline="0" noProof="0">
                <a:ln>
                  <a:noFill/>
                </a:ln>
                <a:solidFill>
                  <a:srgbClr val="000000"/>
                </a:solidFill>
                <a:effectLst/>
                <a:uLnTx/>
                <a:uFillTx/>
                <a:latin typeface="Arial"/>
                <a:ea typeface="+mn-ea"/>
                <a:cs typeface="+mn-cs"/>
              </a:rPr>
              <a:t>million d’habitants</a:t>
            </a: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srgbClr val="EA5B0C"/>
                </a:solidFill>
                <a:effectLst/>
                <a:uLnTx/>
                <a:uFillTx/>
                <a:latin typeface="Arial"/>
                <a:ea typeface="+mn-ea"/>
                <a:cs typeface="+mn-cs"/>
              </a:rPr>
              <a:t>5 % </a:t>
            </a:r>
            <a:r>
              <a:rPr kumimoji="0" lang="fr-FR" sz="750" b="0" i="0" u="none" strike="noStrike" kern="1200" cap="none" spc="0" normalizeH="0" baseline="0" noProof="0">
                <a:ln>
                  <a:noFill/>
                </a:ln>
                <a:solidFill>
                  <a:srgbClr val="000000"/>
                </a:solidFill>
                <a:effectLst/>
                <a:uLnTx/>
                <a:uFillTx/>
                <a:latin typeface="Arial"/>
                <a:ea typeface="+mn-ea"/>
                <a:cs typeface="+mn-cs"/>
              </a:rPr>
              <a:t>du PIB national</a:t>
            </a: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fr-FR" sz="750" b="0" i="0" u="none" strike="noStrike" kern="1200" cap="none" spc="0" normalizeH="0" baseline="0" noProof="0">
              <a:ln>
                <a:noFill/>
              </a:ln>
              <a:solidFill>
                <a:srgbClr val="000000"/>
              </a:solidFill>
              <a:effectLst/>
              <a:uLnTx/>
              <a:uFillTx/>
              <a:latin typeface="Arial"/>
              <a:ea typeface="+mn-ea"/>
              <a:cs typeface="+mn-cs"/>
            </a:endParaRPr>
          </a:p>
        </p:txBody>
      </p:sp>
      <p:pic>
        <p:nvPicPr>
          <p:cNvPr id="12" name="Image 11">
            <a:extLst>
              <a:ext uri="{FF2B5EF4-FFF2-40B4-BE49-F238E27FC236}">
                <a16:creationId xmlns:a16="http://schemas.microsoft.com/office/drawing/2014/main" id="{BCBA0B27-2F5E-44E6-83FF-44423CB2A68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85861" y="3972594"/>
            <a:ext cx="787650" cy="433208"/>
          </a:xfrm>
          <a:prstGeom prst="rect">
            <a:avLst/>
          </a:prstGeom>
        </p:spPr>
      </p:pic>
      <p:sp>
        <p:nvSpPr>
          <p:cNvPr id="19" name="ZoneTexte 18">
            <a:extLst>
              <a:ext uri="{FF2B5EF4-FFF2-40B4-BE49-F238E27FC236}">
                <a16:creationId xmlns:a16="http://schemas.microsoft.com/office/drawing/2014/main" id="{DF2FBA8D-BA8A-4A34-8511-EA7A985E09AF}"/>
              </a:ext>
            </a:extLst>
          </p:cNvPr>
          <p:cNvSpPr txBox="1"/>
          <p:nvPr/>
        </p:nvSpPr>
        <p:spPr>
          <a:xfrm>
            <a:off x="2432211" y="3959800"/>
            <a:ext cx="714827" cy="433208"/>
          </a:xfrm>
          <a:prstGeom prst="rect">
            <a:avLst/>
          </a:prstGeom>
          <a:noFill/>
        </p:spPr>
        <p:txBody>
          <a:bodyPr wrap="square" lIns="0" tIns="0" rIns="0" bIns="0" rtlCol="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EAST AFRICAN </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75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75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COMMUNITY</a:t>
            </a:r>
          </a:p>
        </p:txBody>
      </p:sp>
      <p:pic>
        <p:nvPicPr>
          <p:cNvPr id="25" name="Image 24">
            <a:extLst>
              <a:ext uri="{FF2B5EF4-FFF2-40B4-BE49-F238E27FC236}">
                <a16:creationId xmlns:a16="http://schemas.microsoft.com/office/drawing/2014/main" id="{677EDBD4-237D-42CD-841C-EECC306734DB}"/>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b="7902"/>
          <a:stretch/>
        </p:blipFill>
        <p:spPr>
          <a:xfrm>
            <a:off x="1571938" y="3876857"/>
            <a:ext cx="581723" cy="535755"/>
          </a:xfrm>
          <a:prstGeom prst="rect">
            <a:avLst/>
          </a:prstGeom>
        </p:spPr>
      </p:pic>
      <p:pic>
        <p:nvPicPr>
          <p:cNvPr id="27" name="Image 26">
            <a:extLst>
              <a:ext uri="{FF2B5EF4-FFF2-40B4-BE49-F238E27FC236}">
                <a16:creationId xmlns:a16="http://schemas.microsoft.com/office/drawing/2014/main" id="{4F93B7EF-9026-4158-90C2-43D55E6F3DA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437501" y="3897362"/>
            <a:ext cx="714827" cy="525006"/>
          </a:xfrm>
          <a:prstGeom prst="rect">
            <a:avLst/>
          </a:prstGeom>
        </p:spPr>
      </p:pic>
      <p:pic>
        <p:nvPicPr>
          <p:cNvPr id="51" name="Image 50">
            <a:extLst>
              <a:ext uri="{FF2B5EF4-FFF2-40B4-BE49-F238E27FC236}">
                <a16:creationId xmlns:a16="http://schemas.microsoft.com/office/drawing/2014/main" id="{6E51239B-A3C2-4765-90F1-3E7C45D4B552}"/>
              </a:ext>
            </a:extLst>
          </p:cNvPr>
          <p:cNvPicPr>
            <a:picLocks noChangeAspect="1"/>
          </p:cNvPicPr>
          <p:nvPr/>
        </p:nvPicPr>
        <p:blipFill>
          <a:blip r:embed="rId13"/>
          <a:stretch>
            <a:fillRect/>
          </a:stretch>
        </p:blipFill>
        <p:spPr>
          <a:xfrm>
            <a:off x="5148810" y="1278651"/>
            <a:ext cx="1287843" cy="794840"/>
          </a:xfrm>
          <a:prstGeom prst="rect">
            <a:avLst/>
          </a:prstGeom>
        </p:spPr>
      </p:pic>
      <p:pic>
        <p:nvPicPr>
          <p:cNvPr id="60" name="Image 59">
            <a:extLst>
              <a:ext uri="{FF2B5EF4-FFF2-40B4-BE49-F238E27FC236}">
                <a16:creationId xmlns:a16="http://schemas.microsoft.com/office/drawing/2014/main" id="{7914CCE3-9094-48EA-A24F-A451E405302C}"/>
              </a:ext>
            </a:extLst>
          </p:cNvPr>
          <p:cNvPicPr/>
          <p:nvPr/>
        </p:nvPicPr>
        <p:blipFill>
          <a:blip r:embed="rId14" cstate="print">
            <a:extLst>
              <a:ext uri="{28A0092B-C50C-407E-A947-70E740481C1C}">
                <a14:useLocalDpi xmlns:a14="http://schemas.microsoft.com/office/drawing/2010/main" val="0"/>
              </a:ext>
            </a:extLst>
          </a:blip>
          <a:stretch>
            <a:fillRect/>
          </a:stretch>
        </p:blipFill>
        <p:spPr>
          <a:xfrm>
            <a:off x="6820171" y="4100944"/>
            <a:ext cx="1085318" cy="957397"/>
          </a:xfrm>
          <a:prstGeom prst="rect">
            <a:avLst/>
          </a:prstGeom>
        </p:spPr>
      </p:pic>
    </p:spTree>
    <p:extLst>
      <p:ext uri="{BB962C8B-B14F-4D97-AF65-F5344CB8AC3E}">
        <p14:creationId xmlns:p14="http://schemas.microsoft.com/office/powerpoint/2010/main" val="3050030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525" b="0" i="0" u="none" strike="noStrike" kern="1200" cap="none" spc="0" normalizeH="0" baseline="0" noProof="0">
                <a:ln>
                  <a:noFill/>
                </a:ln>
                <a:solidFill>
                  <a:srgbClr val="000000"/>
                </a:solidFill>
                <a:effectLst/>
                <a:uLnTx/>
                <a:uFillTx/>
                <a:latin typeface="Arial"/>
                <a:ea typeface="+mn-ea"/>
                <a:cs typeface="+mn-cs"/>
              </a:rPr>
              <a:t>©2020 Business France. Tous droits réservés.</a:t>
            </a:r>
          </a:p>
        </p:txBody>
      </p:sp>
      <p:sp>
        <p:nvSpPr>
          <p:cNvPr id="3" name="Espace réservé du numéro de diapositive 2"/>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95249FB3-2D92-4B86-AF9E-9917563CAFD2}" type="slidenum">
              <a:rPr kumimoji="0" lang="fr-FR" sz="750" b="1" i="0" u="none" strike="noStrike" kern="1200" cap="none" spc="0" normalizeH="0" baseline="0" noProof="0" smtClean="0">
                <a:ln>
                  <a:noFill/>
                </a:ln>
                <a:solidFill>
                  <a:srgbClr val="FFFFFF"/>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16</a:t>
            </a:fld>
            <a:endParaRPr kumimoji="0" lang="fr-FR" sz="750" b="1" i="0" u="none" strike="noStrike" kern="1200" cap="none" spc="0" normalizeH="0" baseline="0" noProof="0">
              <a:ln>
                <a:noFill/>
              </a:ln>
              <a:solidFill>
                <a:srgbClr val="FFFFFF"/>
              </a:solidFill>
              <a:effectLst/>
              <a:uLnTx/>
              <a:uFillTx/>
              <a:latin typeface="Arial"/>
              <a:ea typeface="+mn-ea"/>
              <a:cs typeface="+mn-cs"/>
            </a:endParaRPr>
          </a:p>
        </p:txBody>
      </p:sp>
      <p:sp>
        <p:nvSpPr>
          <p:cNvPr id="7" name="Espace réservé du contenu 6"/>
          <p:cNvSpPr>
            <a:spLocks noGrp="1"/>
          </p:cNvSpPr>
          <p:nvPr>
            <p:ph sz="quarter" idx="15"/>
          </p:nvPr>
        </p:nvSpPr>
        <p:spPr>
          <a:xfrm>
            <a:off x="6722858" y="1290535"/>
            <a:ext cx="1977629" cy="161583"/>
          </a:xfrm>
        </p:spPr>
        <p:txBody>
          <a:bodyPr/>
          <a:lstStyle/>
          <a:p>
            <a:r>
              <a:rPr lang="fr-FR"/>
              <a:t>CHIFFRES DU SECTEUR</a:t>
            </a:r>
          </a:p>
        </p:txBody>
      </p:sp>
      <p:sp>
        <p:nvSpPr>
          <p:cNvPr id="17" name="Espace réservé du contenu 4"/>
          <p:cNvSpPr txBox="1">
            <a:spLocks/>
          </p:cNvSpPr>
          <p:nvPr/>
        </p:nvSpPr>
        <p:spPr>
          <a:xfrm>
            <a:off x="443513" y="1648977"/>
            <a:ext cx="5748927" cy="2436564"/>
          </a:xfrm>
          <a:prstGeom prst="rect">
            <a:avLst/>
          </a:prstGeom>
        </p:spPr>
        <p:txBody>
          <a:bodyPr vert="horz" wrap="square" lIns="0" tIns="0" rIns="0" bIns="0" rtlCol="0">
            <a:spAutoFit/>
          </a:bodyPr>
          <a:lstStyle>
            <a:lvl1pPr marL="0" indent="0" algn="l" defTabSz="685800" rtl="0" eaLnBrk="1" latinLnBrk="0" hangingPunct="1">
              <a:lnSpc>
                <a:spcPct val="100000"/>
              </a:lnSpc>
              <a:spcBef>
                <a:spcPts val="0"/>
              </a:spcBef>
              <a:buFontTx/>
              <a:buNone/>
              <a:defRPr sz="1100" kern="1200">
                <a:solidFill>
                  <a:schemeClr val="tx1"/>
                </a:solidFill>
                <a:latin typeface="+mn-lt"/>
                <a:ea typeface="+mn-ea"/>
                <a:cs typeface="+mn-cs"/>
              </a:defRPr>
            </a:lvl1pPr>
            <a:lvl2pPr marL="179388" indent="-180000" algn="l" defTabSz="685800"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2pPr>
            <a:lvl3pPr marL="360363" indent="-180000" algn="l" defTabSz="685800"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3pPr>
            <a:lvl4pPr marL="539750" indent="-180000" algn="l" defTabSz="685800" rtl="0" eaLnBrk="1" latinLnBrk="0" hangingPunct="1">
              <a:lnSpc>
                <a:spcPct val="100000"/>
              </a:lnSpc>
              <a:spcBef>
                <a:spcPts val="0"/>
              </a:spcBef>
              <a:buFont typeface="Arial" panose="020B0604020202020204" pitchFamily="34" charset="0"/>
              <a:buChar char="-"/>
              <a:defRPr sz="1100" kern="1200">
                <a:solidFill>
                  <a:schemeClr val="tx1"/>
                </a:solidFill>
                <a:latin typeface="+mn-lt"/>
                <a:ea typeface="+mn-ea"/>
                <a:cs typeface="+mn-cs"/>
              </a:defRPr>
            </a:lvl4pPr>
            <a:lvl5pPr marL="719138" indent="-180000" algn="l" defTabSz="685800" rtl="0" eaLnBrk="1" latinLnBrk="0" hangingPunct="1">
              <a:lnSpc>
                <a:spcPct val="100000"/>
              </a:lnSpc>
              <a:spcBef>
                <a:spcPts val="0"/>
              </a:spcBef>
              <a:buFont typeface="Arial" panose="020B0604020202020204"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just" defTabSz="6858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fr-FR" sz="750" b="0" i="0" u="none" strike="noStrike" kern="1200" cap="none" spc="0" normalizeH="0" baseline="0" noProof="0">
                <a:ln>
                  <a:noFill/>
                </a:ln>
                <a:solidFill>
                  <a:srgbClr val="000000"/>
                </a:solidFill>
                <a:effectLst/>
                <a:uLnTx/>
                <a:uFillTx/>
                <a:latin typeface="Arial"/>
                <a:ea typeface="+mn-ea"/>
                <a:cs typeface="+mn-cs"/>
              </a:rPr>
              <a:t>Le Kenya est un grand consommateur de boissons alcoolisées et est classé parmi les 4 premiers en Afrique en termes de consommation d'alcool.</a:t>
            </a:r>
          </a:p>
          <a:p>
            <a:pPr marL="0" marR="0" lvl="0" indent="0" algn="just" defTabSz="685800" rtl="0" eaLnBrk="1" fontAlgn="auto" latinLnBrk="0" hangingPunct="1">
              <a:lnSpc>
                <a:spcPct val="100000"/>
              </a:lnSpc>
              <a:spcBef>
                <a:spcPts val="450"/>
              </a:spcBef>
              <a:spcAft>
                <a:spcPts val="0"/>
              </a:spcAft>
              <a:buClrTx/>
              <a:buSzTx/>
              <a:buFontTx/>
              <a:buNone/>
              <a:tabLst/>
              <a:defRPr/>
            </a:pPr>
            <a:r>
              <a:rPr kumimoji="0" lang="fr-FR" sz="750" b="1" i="0" u="none" strike="noStrike" kern="1200" cap="none" spc="0" normalizeH="0" baseline="0" noProof="0">
                <a:ln>
                  <a:noFill/>
                </a:ln>
                <a:solidFill>
                  <a:srgbClr val="EA5B0C"/>
                </a:solidFill>
                <a:effectLst/>
                <a:uLnTx/>
                <a:uFillTx/>
                <a:latin typeface="Arial"/>
                <a:ea typeface="+mn-ea"/>
                <a:cs typeface="+mn-cs"/>
              </a:rPr>
              <a:t>Fondamentaux</a:t>
            </a:r>
          </a:p>
          <a:p>
            <a:pPr marL="179388" marR="0" lvl="1" indent="-180000" algn="just"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750" b="0" i="0" u="none" strike="noStrike" kern="1200" cap="none" spc="0" normalizeH="0" baseline="0" noProof="0">
                <a:ln>
                  <a:noFill/>
                </a:ln>
                <a:solidFill>
                  <a:srgbClr val="000000"/>
                </a:solidFill>
                <a:effectLst/>
                <a:uLnTx/>
                <a:uFillTx/>
                <a:latin typeface="Arial"/>
                <a:ea typeface="+mn-ea"/>
                <a:cs typeface="+mn-cs"/>
              </a:rPr>
              <a:t>Le marché des vins et spiritueux au Kenya connaît une croissance annuelle supérieure à +7%. Cette croissance est tirée par l’émergence d’une classe moyenne (5 à 8 M de consommateurs) et par le développement de réseaux de distribution formels – GMS et points de vente spécialisés – où s’approvisionnent 30% de la population. La diversité des produits mis sur le marché et la multiplication des campagnes de promotion participent à la croissance des ventes des produits importés. Les consommateurs sont particulièrement sensibles aux marques et aux prix.</a:t>
            </a:r>
          </a:p>
          <a:p>
            <a:pPr marL="179388" marR="0" lvl="1" indent="-180000" algn="just"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fr-FR" sz="750" b="0" i="0" u="none" strike="noStrike" kern="1200" cap="none" spc="0" normalizeH="0" baseline="0" noProof="0">
              <a:ln>
                <a:noFill/>
              </a:ln>
              <a:solidFill>
                <a:srgbClr val="000000"/>
              </a:solidFill>
              <a:effectLst/>
              <a:uLnTx/>
              <a:uFillTx/>
              <a:latin typeface="Arial"/>
              <a:ea typeface="+mn-ea"/>
              <a:cs typeface="+mn-cs"/>
            </a:endParaRPr>
          </a:p>
          <a:p>
            <a:pPr marL="0" marR="0" lvl="0" indent="0" algn="just" defTabSz="685800" rtl="0" eaLnBrk="1" fontAlgn="auto" latinLnBrk="0" hangingPunct="1">
              <a:lnSpc>
                <a:spcPct val="100000"/>
              </a:lnSpc>
              <a:spcBef>
                <a:spcPts val="450"/>
              </a:spcBef>
              <a:spcAft>
                <a:spcPts val="0"/>
              </a:spcAft>
              <a:buClrTx/>
              <a:buSzTx/>
              <a:buFontTx/>
              <a:buNone/>
              <a:tabLst/>
              <a:defRPr/>
            </a:pPr>
            <a:r>
              <a:rPr kumimoji="0" lang="fr-FR" sz="750" b="1" i="0" u="none" strike="noStrike" kern="1200" cap="none" spc="0" normalizeH="0" baseline="0" noProof="0">
                <a:ln>
                  <a:noFill/>
                </a:ln>
                <a:solidFill>
                  <a:srgbClr val="EA5B0C"/>
                </a:solidFill>
                <a:effectLst/>
                <a:uLnTx/>
                <a:uFillTx/>
                <a:latin typeface="Arial"/>
                <a:ea typeface="+mn-ea"/>
                <a:cs typeface="+mn-cs"/>
              </a:rPr>
              <a:t>Évolutions globales du marché</a:t>
            </a:r>
          </a:p>
          <a:p>
            <a:pPr marL="179388" marR="0" lvl="1" indent="-180000" algn="just"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750" b="0" i="0" strike="noStrike" kern="1200" cap="none" spc="0" normalizeH="0" baseline="0" noProof="0">
                <a:ln>
                  <a:noFill/>
                </a:ln>
                <a:solidFill>
                  <a:srgbClr val="000000"/>
                </a:solidFill>
                <a:effectLst/>
                <a:uLnTx/>
                <a:uFillTx/>
                <a:latin typeface="Arial"/>
                <a:ea typeface="+mn-ea"/>
                <a:cs typeface="+mn-cs"/>
              </a:rPr>
              <a:t>Taille du marché de boissons alcoolisé: 3,5 Mds EUR en 2018. </a:t>
            </a:r>
          </a:p>
          <a:p>
            <a:pPr marL="179388" marR="0" lvl="1" indent="-180000" algn="just"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750" b="0" i="0" strike="noStrike" kern="1200" cap="none" spc="0" normalizeH="0" baseline="0" noProof="0">
                <a:ln>
                  <a:noFill/>
                </a:ln>
                <a:solidFill>
                  <a:srgbClr val="000000"/>
                </a:solidFill>
                <a:effectLst/>
                <a:uLnTx/>
                <a:uFillTx/>
                <a:latin typeface="Arial"/>
                <a:ea typeface="+mn-ea"/>
                <a:cs typeface="+mn-cs"/>
              </a:rPr>
              <a:t>Taille du </a:t>
            </a:r>
            <a:r>
              <a:rPr kumimoji="0" lang="fr-FR" sz="750" b="0" i="0" strike="noStrike" kern="1200" cap="none" spc="0" normalizeH="0" baseline="0" noProof="0" err="1">
                <a:ln>
                  <a:noFill/>
                </a:ln>
                <a:solidFill>
                  <a:srgbClr val="000000"/>
                </a:solidFill>
                <a:effectLst/>
                <a:uLnTx/>
                <a:uFillTx/>
                <a:latin typeface="Arial"/>
                <a:ea typeface="+mn-ea"/>
                <a:cs typeface="+mn-cs"/>
              </a:rPr>
              <a:t>march</a:t>
            </a:r>
            <a:r>
              <a:rPr kumimoji="0" lang="en-US" sz="750" b="0" i="0" strike="noStrike" kern="1200" cap="none" spc="0" normalizeH="0" baseline="0" noProof="0">
                <a:ln>
                  <a:noFill/>
                </a:ln>
                <a:solidFill>
                  <a:srgbClr val="000000"/>
                </a:solidFill>
                <a:effectLst/>
                <a:uLnTx/>
                <a:uFillTx/>
                <a:latin typeface="Arial"/>
                <a:ea typeface="+mn-ea"/>
                <a:cs typeface="+mn-cs"/>
              </a:rPr>
              <a:t>é de la </a:t>
            </a:r>
            <a:r>
              <a:rPr kumimoji="0" lang="en-US" sz="750" b="0" i="0" strike="noStrike" kern="1200" cap="none" spc="0" normalizeH="0" baseline="0" noProof="0" err="1">
                <a:ln>
                  <a:noFill/>
                </a:ln>
                <a:solidFill>
                  <a:srgbClr val="000000"/>
                </a:solidFill>
                <a:effectLst/>
                <a:uLnTx/>
                <a:uFillTx/>
                <a:latin typeface="Arial"/>
                <a:ea typeface="+mn-ea"/>
                <a:cs typeface="+mn-cs"/>
              </a:rPr>
              <a:t>bière</a:t>
            </a:r>
            <a:r>
              <a:rPr kumimoji="0" lang="en-US" sz="750" b="0" i="0" strike="noStrike" kern="1200" cap="none" spc="0" normalizeH="0" baseline="0" noProof="0">
                <a:ln>
                  <a:noFill/>
                </a:ln>
                <a:solidFill>
                  <a:srgbClr val="000000"/>
                </a:solidFill>
                <a:effectLst/>
                <a:uLnTx/>
                <a:uFillTx/>
                <a:latin typeface="Arial"/>
                <a:ea typeface="+mn-ea"/>
                <a:cs typeface="+mn-cs"/>
              </a:rPr>
              <a:t> : 2,2 </a:t>
            </a:r>
            <a:r>
              <a:rPr kumimoji="0" lang="en-US" sz="750" b="0" i="0" strike="noStrike" kern="1200" cap="none" spc="0" normalizeH="0" baseline="0" noProof="0" err="1">
                <a:ln>
                  <a:noFill/>
                </a:ln>
                <a:solidFill>
                  <a:srgbClr val="000000"/>
                </a:solidFill>
                <a:effectLst/>
                <a:uLnTx/>
                <a:uFillTx/>
                <a:latin typeface="Arial"/>
                <a:ea typeface="+mn-ea"/>
                <a:cs typeface="+mn-cs"/>
              </a:rPr>
              <a:t>Mds</a:t>
            </a:r>
            <a:r>
              <a:rPr kumimoji="0" lang="en-US" sz="750" b="0" i="0" strike="noStrike" kern="1200" cap="none" spc="0" normalizeH="0" baseline="0" noProof="0">
                <a:ln>
                  <a:noFill/>
                </a:ln>
                <a:solidFill>
                  <a:srgbClr val="000000"/>
                </a:solidFill>
                <a:effectLst/>
                <a:uLnTx/>
                <a:uFillTx/>
                <a:latin typeface="Arial"/>
                <a:ea typeface="+mn-ea"/>
                <a:cs typeface="+mn-cs"/>
              </a:rPr>
              <a:t> EUR en 2018. </a:t>
            </a:r>
            <a:r>
              <a:rPr kumimoji="0" lang="fr-FR" sz="750" b="0" i="0" strike="noStrike" kern="1200" cap="none" spc="0" normalizeH="0" baseline="0" noProof="0">
                <a:ln>
                  <a:noFill/>
                </a:ln>
                <a:solidFill>
                  <a:srgbClr val="000000"/>
                </a:solidFill>
                <a:effectLst/>
                <a:uLnTx/>
                <a:uFillTx/>
                <a:latin typeface="Arial"/>
                <a:ea typeface="+mn-ea"/>
                <a:cs typeface="+mn-cs"/>
              </a:rPr>
              <a:t>Croissance annuelle de 4,6% en valeur entre 2017/2018 et 3,6% en volume.</a:t>
            </a:r>
          </a:p>
          <a:p>
            <a:pPr marL="179388" marR="0" lvl="1" indent="-180000" algn="just"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750" b="0" i="0" strike="noStrike" kern="1200" cap="none" spc="0" normalizeH="0" baseline="0" noProof="0">
                <a:ln>
                  <a:noFill/>
                </a:ln>
                <a:solidFill>
                  <a:srgbClr val="000000"/>
                </a:solidFill>
                <a:effectLst/>
                <a:uLnTx/>
                <a:uFillTx/>
                <a:latin typeface="Arial"/>
                <a:ea typeface="+mn-ea"/>
                <a:cs typeface="+mn-cs"/>
              </a:rPr>
              <a:t>Taille du </a:t>
            </a:r>
            <a:r>
              <a:rPr kumimoji="0" lang="fr-FR" sz="750" b="0" i="0" u="none" strike="noStrike" kern="1200" cap="none" spc="0" normalizeH="0" baseline="0" noProof="0">
                <a:ln>
                  <a:noFill/>
                </a:ln>
                <a:solidFill>
                  <a:srgbClr val="000000"/>
                </a:solidFill>
                <a:effectLst/>
                <a:uLnTx/>
                <a:uFillTx/>
                <a:latin typeface="Arial"/>
                <a:ea typeface="+mn-ea"/>
                <a:cs typeface="+mn-cs"/>
              </a:rPr>
              <a:t>marché des vins tranquilles et mousseux  : 739,2 M EUR en 2018. Croissance annuelle de 11,5% en valeur entre 2017/2018 et 3,0% en volume.</a:t>
            </a:r>
          </a:p>
          <a:p>
            <a:pPr marL="179388" marR="0" lvl="1" indent="-180000" algn="just"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750" b="0" i="0" u="none" strike="noStrike" kern="1200" cap="none" spc="0" normalizeH="0" baseline="0" noProof="0">
                <a:ln>
                  <a:noFill/>
                </a:ln>
                <a:solidFill>
                  <a:srgbClr val="000000"/>
                </a:solidFill>
                <a:effectLst/>
                <a:uLnTx/>
                <a:uFillTx/>
                <a:latin typeface="Arial"/>
                <a:ea typeface="+mn-ea"/>
                <a:cs typeface="+mn-cs"/>
              </a:rPr>
              <a:t>Taille du marché des spiritueux et alcools forts : 438,3 M EUR en 2018. Croissance annuelle de 13,6% (2017-2018) en valeur et +7% (2015-2017) en volume. Les prévisions de croissance sont estimées à 7% / an pour les années à venir</a:t>
            </a:r>
          </a:p>
        </p:txBody>
      </p:sp>
      <p:sp>
        <p:nvSpPr>
          <p:cNvPr id="18" name="Espace réservé du contenu 7"/>
          <p:cNvSpPr txBox="1">
            <a:spLocks/>
          </p:cNvSpPr>
          <p:nvPr/>
        </p:nvSpPr>
        <p:spPr>
          <a:xfrm>
            <a:off x="431799" y="1434762"/>
            <a:ext cx="5760641" cy="189000"/>
          </a:xfrm>
          <a:prstGeom prst="rect">
            <a:avLst/>
          </a:prstGeom>
        </p:spPr>
        <p:txBody>
          <a:bodyPr vert="horz" lIns="0" tIns="0" rIns="0" bIns="0" rtlCol="0">
            <a:noAutofit/>
          </a:bodyPr>
          <a:lstStyle>
            <a:lvl1pPr marL="0" indent="0" algn="l" defTabSz="685800" rtl="0" eaLnBrk="1" latinLnBrk="0" hangingPunct="1">
              <a:lnSpc>
                <a:spcPct val="100000"/>
              </a:lnSpc>
              <a:spcBef>
                <a:spcPts val="0"/>
              </a:spcBef>
              <a:buFontTx/>
              <a:buNone/>
              <a:defRPr sz="1300" kern="1200">
                <a:solidFill>
                  <a:schemeClr val="accent2"/>
                </a:solidFill>
                <a:latin typeface="+mn-lt"/>
                <a:ea typeface="+mn-ea"/>
                <a:cs typeface="+mn-cs"/>
              </a:defRPr>
            </a:lvl1pPr>
            <a:lvl2pPr marL="179388" indent="-180000" algn="l" defTabSz="685800"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2pPr>
            <a:lvl3pPr marL="360363" indent="-180000" algn="l" defTabSz="685800"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3pPr>
            <a:lvl4pPr marL="539750" indent="-180000" algn="l" defTabSz="685800" rtl="0" eaLnBrk="1" latinLnBrk="0" hangingPunct="1">
              <a:lnSpc>
                <a:spcPct val="100000"/>
              </a:lnSpc>
              <a:spcBef>
                <a:spcPts val="0"/>
              </a:spcBef>
              <a:buFont typeface="Arial" panose="020B0604020202020204" pitchFamily="34" charset="0"/>
              <a:buChar char="-"/>
              <a:defRPr sz="1100" kern="1200">
                <a:solidFill>
                  <a:schemeClr val="tx1"/>
                </a:solidFill>
                <a:latin typeface="+mn-lt"/>
                <a:ea typeface="+mn-ea"/>
                <a:cs typeface="+mn-cs"/>
              </a:defRPr>
            </a:lvl4pPr>
            <a:lvl5pPr marL="719138" indent="-180000" algn="l" defTabSz="685800" rtl="0" eaLnBrk="1" latinLnBrk="0" hangingPunct="1">
              <a:lnSpc>
                <a:spcPct val="100000"/>
              </a:lnSpc>
              <a:spcBef>
                <a:spcPts val="0"/>
              </a:spcBef>
              <a:buFont typeface="Arial" panose="020B0604020202020204"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srgbClr val="26327B"/>
                </a:solidFill>
                <a:effectLst/>
                <a:uLnTx/>
                <a:uFillTx/>
                <a:latin typeface="Arial"/>
                <a:ea typeface="+mn-ea"/>
                <a:cs typeface="+mn-cs"/>
              </a:rPr>
              <a:t>Taille du marché</a:t>
            </a:r>
          </a:p>
        </p:txBody>
      </p:sp>
      <p:sp>
        <p:nvSpPr>
          <p:cNvPr id="28" name="ZoneTexte 27">
            <a:extLst>
              <a:ext uri="{FF2B5EF4-FFF2-40B4-BE49-F238E27FC236}">
                <a16:creationId xmlns:a16="http://schemas.microsoft.com/office/drawing/2014/main" id="{6811C01C-8511-41C4-A886-D2F93A1D2A78}"/>
              </a:ext>
            </a:extLst>
          </p:cNvPr>
          <p:cNvSpPr txBox="1"/>
          <p:nvPr/>
        </p:nvSpPr>
        <p:spPr>
          <a:xfrm>
            <a:off x="1221474" y="648447"/>
            <a:ext cx="6352124" cy="433370"/>
          </a:xfrm>
          <a:prstGeom prst="rect">
            <a:avLst/>
          </a:prstGeom>
          <a:noFill/>
        </p:spPr>
        <p:txBody>
          <a:bodyPr wrap="square" lIns="0" tIns="0" rIns="0" bIns="0" rtlCol="0" anchor="b" anchorCtr="0">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26327B"/>
                </a:solidFill>
                <a:effectLst/>
                <a:uLnTx/>
                <a:uFillTx/>
                <a:latin typeface="Arial"/>
                <a:ea typeface="+mn-ea"/>
                <a:cs typeface="+mn-cs"/>
              </a:rPr>
              <a:t>LES VINS, BIÈRES, CIDRES ET SPIRITUEUX AU KENYA </a:t>
            </a:r>
          </a:p>
        </p:txBody>
      </p:sp>
      <p:sp>
        <p:nvSpPr>
          <p:cNvPr id="32" name="Espace réservé du pied de page 4"/>
          <p:cNvSpPr txBox="1">
            <a:spLocks/>
          </p:cNvSpPr>
          <p:nvPr/>
        </p:nvSpPr>
        <p:spPr>
          <a:xfrm>
            <a:off x="1885900" y="4902447"/>
            <a:ext cx="5940000" cy="135000"/>
          </a:xfrm>
          <a:prstGeom prst="rect">
            <a:avLst/>
          </a:prstGeom>
        </p:spPr>
        <p:txBody>
          <a:bodyPr vert="horz" lIns="0" tIns="0" rIns="0" bIns="0" rtlCol="0" anchor="t" anchorCtr="0"/>
          <a:lstStyle>
            <a:defPPr>
              <a:defRPr lang="fr-FR"/>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25" b="0" i="0" u="none" strike="noStrike" kern="1200" cap="none" spc="0" normalizeH="0" baseline="0" noProof="0">
                <a:ln>
                  <a:noFill/>
                </a:ln>
                <a:solidFill>
                  <a:srgbClr val="000000"/>
                </a:solidFill>
                <a:effectLst/>
                <a:uLnTx/>
                <a:uFillTx/>
                <a:latin typeface="Arial"/>
                <a:ea typeface="+mn-ea"/>
                <a:cs typeface="+mn-cs"/>
              </a:rPr>
              <a:t>Sources : </a:t>
            </a:r>
            <a:r>
              <a:rPr kumimoji="0" lang="fr-FR" sz="525" b="0" i="0" u="none" strike="noStrike" kern="1200" cap="none" spc="0" normalizeH="0" baseline="0" noProof="0" err="1">
                <a:ln>
                  <a:noFill/>
                </a:ln>
                <a:solidFill>
                  <a:srgbClr val="000000"/>
                </a:solidFill>
                <a:effectLst/>
                <a:uLnTx/>
                <a:uFillTx/>
                <a:latin typeface="Arial"/>
                <a:ea typeface="+mn-ea"/>
                <a:cs typeface="+mn-cs"/>
              </a:rPr>
              <a:t>Euromonitor</a:t>
            </a:r>
            <a:r>
              <a:rPr kumimoji="0" lang="fr-FR" sz="525" b="0" i="0" u="none" strike="noStrike" kern="1200" cap="none" spc="0" normalizeH="0" baseline="0" noProof="0">
                <a:ln>
                  <a:noFill/>
                </a:ln>
                <a:solidFill>
                  <a:srgbClr val="000000"/>
                </a:solidFill>
                <a:effectLst/>
                <a:uLnTx/>
                <a:uFillTx/>
                <a:latin typeface="Arial"/>
                <a:ea typeface="+mn-ea"/>
                <a:cs typeface="+mn-cs"/>
              </a:rPr>
              <a:t>, ITC </a:t>
            </a:r>
            <a:r>
              <a:rPr kumimoji="0" lang="fr-FR" sz="525" b="0" i="0" u="none" strike="noStrike" kern="1200" cap="none" spc="0" normalizeH="0" baseline="0" noProof="0" err="1">
                <a:ln>
                  <a:noFill/>
                </a:ln>
                <a:solidFill>
                  <a:srgbClr val="000000"/>
                </a:solidFill>
                <a:effectLst/>
                <a:uLnTx/>
                <a:uFillTx/>
                <a:latin typeface="Arial"/>
                <a:ea typeface="+mn-ea"/>
                <a:cs typeface="+mn-cs"/>
              </a:rPr>
              <a:t>TradeMap</a:t>
            </a:r>
            <a:r>
              <a:rPr kumimoji="0" lang="fr-FR" sz="525" b="0" i="0" u="none" strike="noStrike" kern="1200" cap="none" spc="0" normalizeH="0" baseline="0" noProof="0">
                <a:ln>
                  <a:noFill/>
                </a:ln>
                <a:solidFill>
                  <a:srgbClr val="000000"/>
                </a:solidFill>
                <a:effectLst/>
                <a:uLnTx/>
                <a:uFillTx/>
                <a:latin typeface="Arial"/>
                <a:ea typeface="+mn-ea"/>
                <a:cs typeface="+mn-cs"/>
              </a:rPr>
              <a:t> </a:t>
            </a:r>
          </a:p>
        </p:txBody>
      </p:sp>
      <p:grpSp>
        <p:nvGrpSpPr>
          <p:cNvPr id="42" name="Groupe 41">
            <a:extLst>
              <a:ext uri="{FF2B5EF4-FFF2-40B4-BE49-F238E27FC236}">
                <a16:creationId xmlns:a16="http://schemas.microsoft.com/office/drawing/2014/main" id="{197891E1-AE82-4A06-B10F-06A56695DBC8}"/>
              </a:ext>
            </a:extLst>
          </p:cNvPr>
          <p:cNvGrpSpPr/>
          <p:nvPr/>
        </p:nvGrpSpPr>
        <p:grpSpPr>
          <a:xfrm>
            <a:off x="358872" y="1046960"/>
            <a:ext cx="5773408" cy="391578"/>
            <a:chOff x="478496" y="3007552"/>
            <a:chExt cx="7697877" cy="522110"/>
          </a:xfrm>
        </p:grpSpPr>
        <p:pic>
          <p:nvPicPr>
            <p:cNvPr id="43" name="Image 42" descr="Une image contenant boule&#10;&#10;Description générée automatiquement">
              <a:extLst>
                <a:ext uri="{FF2B5EF4-FFF2-40B4-BE49-F238E27FC236}">
                  <a16:creationId xmlns:a16="http://schemas.microsoft.com/office/drawing/2014/main" id="{48853413-5C99-46B8-ADAC-CB18BBFA08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511" b="22941"/>
            <a:stretch/>
          </p:blipFill>
          <p:spPr>
            <a:xfrm>
              <a:off x="478496" y="3007552"/>
              <a:ext cx="562637" cy="328271"/>
            </a:xfrm>
            <a:prstGeom prst="rect">
              <a:avLst/>
            </a:prstGeom>
          </p:spPr>
        </p:pic>
        <p:cxnSp>
          <p:nvCxnSpPr>
            <p:cNvPr id="44" name="Connecteur droit 43">
              <a:extLst>
                <a:ext uri="{FF2B5EF4-FFF2-40B4-BE49-F238E27FC236}">
                  <a16:creationId xmlns:a16="http://schemas.microsoft.com/office/drawing/2014/main" id="{702711C0-29E8-4510-BC45-C9E6BA84467E}"/>
                </a:ext>
              </a:extLst>
            </p:cNvPr>
            <p:cNvCxnSpPr>
              <a:cxnSpLocks/>
            </p:cNvCxnSpPr>
            <p:nvPr/>
          </p:nvCxnSpPr>
          <p:spPr>
            <a:xfrm>
              <a:off x="976373" y="3524627"/>
              <a:ext cx="7200000" cy="503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5" name="Titre 3">
              <a:extLst>
                <a:ext uri="{FF2B5EF4-FFF2-40B4-BE49-F238E27FC236}">
                  <a16:creationId xmlns:a16="http://schemas.microsoft.com/office/drawing/2014/main" id="{9FDE9364-AADD-474B-9FB7-FA4665CF4627}"/>
                </a:ext>
              </a:extLst>
            </p:cNvPr>
            <p:cNvSpPr txBox="1">
              <a:spLocks/>
            </p:cNvSpPr>
            <p:nvPr/>
          </p:nvSpPr>
          <p:spPr>
            <a:xfrm>
              <a:off x="954223" y="3240700"/>
              <a:ext cx="3441931" cy="251998"/>
            </a:xfrm>
            <a:prstGeom prst="rect">
              <a:avLst/>
            </a:prstGeom>
            <a:solidFill>
              <a:schemeClr val="bg1"/>
            </a:solidFill>
          </p:spPr>
          <p:txBody>
            <a:bodyPr vert="horz" lIns="0" tIns="0" rIns="0" bIns="0" rtlCol="0" anchor="ctr">
              <a:noAutofit/>
            </a:bodyPr>
            <a:lstStyle>
              <a:lvl1pPr algn="l" defTabSz="685800" rtl="0" eaLnBrk="1" latinLnBrk="0" hangingPunct="1">
                <a:lnSpc>
                  <a:spcPct val="90000"/>
                </a:lnSpc>
                <a:spcBef>
                  <a:spcPct val="0"/>
                </a:spcBef>
                <a:buNone/>
                <a:defRPr sz="1600" b="1" kern="1200" cap="all" baseline="0">
                  <a:solidFill>
                    <a:schemeClr val="accent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fr-FR" sz="1050" b="1" i="0" u="none" strike="noStrike" kern="1200" cap="all" spc="0" normalizeH="0" baseline="0" noProof="0">
                  <a:ln>
                    <a:noFill/>
                  </a:ln>
                  <a:solidFill>
                    <a:srgbClr val="EA5B0C"/>
                  </a:solidFill>
                  <a:effectLst/>
                  <a:uLnTx/>
                  <a:uFillTx/>
                  <a:latin typeface="Arial"/>
                  <a:ea typeface="+mj-ea"/>
                  <a:cs typeface="+mj-cs"/>
                </a:rPr>
                <a:t>caractéristiques du marché </a:t>
              </a:r>
              <a:r>
                <a:rPr kumimoji="0" lang="fr-FR" sz="1050" b="0" i="0" u="none" strike="noStrike" kern="1200" cap="all" spc="0" normalizeH="0" baseline="0" noProof="0">
                  <a:ln>
                    <a:noFill/>
                  </a:ln>
                  <a:solidFill>
                    <a:srgbClr val="EA5B0C"/>
                  </a:solidFill>
                  <a:effectLst/>
                  <a:uLnTx/>
                  <a:uFillTx/>
                  <a:latin typeface="Arial"/>
                  <a:ea typeface="+mj-ea"/>
                  <a:cs typeface="+mj-cs"/>
                </a:rPr>
                <a:t>(1/2)</a:t>
              </a:r>
            </a:p>
          </p:txBody>
        </p:sp>
      </p:grpSp>
      <p:graphicFrame>
        <p:nvGraphicFramePr>
          <p:cNvPr id="26" name="Espace réservé du contenu 11">
            <a:extLst>
              <a:ext uri="{FF2B5EF4-FFF2-40B4-BE49-F238E27FC236}">
                <a16:creationId xmlns:a16="http://schemas.microsoft.com/office/drawing/2014/main" id="{0D022658-4393-472B-A4F4-F76178A37741}"/>
              </a:ext>
            </a:extLst>
          </p:cNvPr>
          <p:cNvGraphicFramePr>
            <a:graphicFrameLocks noGrp="1"/>
          </p:cNvGraphicFramePr>
          <p:nvPr>
            <p:ph sz="quarter" idx="14"/>
          </p:nvPr>
        </p:nvGraphicFramePr>
        <p:xfrm>
          <a:off x="6828229" y="1492001"/>
          <a:ext cx="1766888" cy="3613085"/>
        </p:xfrm>
        <a:graphic>
          <a:graphicData uri="http://schemas.openxmlformats.org/drawingml/2006/table">
            <a:tbl>
              <a:tblPr firstRow="1" bandRow="1">
                <a:tableStyleId>{2D5ABB26-0587-4C30-8999-92F81FD0307C}</a:tableStyleId>
              </a:tblPr>
              <a:tblGrid>
                <a:gridCol w="883444">
                  <a:extLst>
                    <a:ext uri="{9D8B030D-6E8A-4147-A177-3AD203B41FA5}">
                      <a16:colId xmlns:a16="http://schemas.microsoft.com/office/drawing/2014/main" val="20000"/>
                    </a:ext>
                  </a:extLst>
                </a:gridCol>
                <a:gridCol w="883444">
                  <a:extLst>
                    <a:ext uri="{9D8B030D-6E8A-4147-A177-3AD203B41FA5}">
                      <a16:colId xmlns:a16="http://schemas.microsoft.com/office/drawing/2014/main" val="20001"/>
                    </a:ext>
                  </a:extLst>
                </a:gridCol>
              </a:tblGrid>
              <a:tr h="216737">
                <a:tc gridSpan="2">
                  <a:txBody>
                    <a:bodyPr/>
                    <a:lstStyle/>
                    <a:p>
                      <a:pPr marL="0" algn="ctr" defTabSz="685800" rtl="0" eaLnBrk="1" latinLnBrk="0" hangingPunct="1">
                        <a:lnSpc>
                          <a:spcPts val="900"/>
                        </a:lnSpc>
                      </a:pPr>
                      <a:r>
                        <a:rPr lang="fr-FR" sz="800" b="0" kern="1200">
                          <a:solidFill>
                            <a:schemeClr val="accent2"/>
                          </a:solidFill>
                          <a:latin typeface="Arial" panose="020B0604020202020204" pitchFamily="34" charset="0"/>
                          <a:ea typeface="+mn-ea"/>
                          <a:cs typeface="Arial" panose="020B0604020202020204" pitchFamily="34" charset="0"/>
                        </a:rPr>
                        <a:t>Importations 2018 (vs 2017)</a:t>
                      </a:r>
                    </a:p>
                  </a:txBody>
                  <a:tcPr marL="68580" marR="68580" marT="34290" marB="3429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pPr algn="ctr"/>
                      <a:endParaRPr lang="fr-FR" sz="1000"/>
                    </a:p>
                  </a:txBody>
                  <a:tcPr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297180">
                <a:tc>
                  <a:txBody>
                    <a:bodyPr/>
                    <a:lstStyle/>
                    <a:p>
                      <a:pPr marL="0" algn="l" defTabSz="685800" rtl="0" eaLnBrk="1" latinLnBrk="0" hangingPunct="1">
                        <a:lnSpc>
                          <a:spcPts val="900"/>
                        </a:lnSpc>
                      </a:pPr>
                      <a:r>
                        <a:rPr lang="fr-FR" sz="800" b="0" kern="1200">
                          <a:solidFill>
                            <a:schemeClr val="accent2"/>
                          </a:solidFill>
                          <a:latin typeface="Arial" panose="020B0604020202020204" pitchFamily="34" charset="0"/>
                          <a:ea typeface="+mn-ea"/>
                          <a:cs typeface="Arial" panose="020B0604020202020204" pitchFamily="34" charset="0"/>
                        </a:rPr>
                        <a:t>Vins</a:t>
                      </a:r>
                    </a:p>
                  </a:txBody>
                  <a:tcPr marL="68580" marR="68580" marT="34290" marB="3429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fr-FR" sz="800" b="1"/>
                        <a:t>19,8 M EUR</a:t>
                      </a:r>
                    </a:p>
                    <a:p>
                      <a:pPr algn="ctr"/>
                      <a:r>
                        <a:rPr lang="fr-FR" sz="800" b="1"/>
                        <a:t> (+46%)</a:t>
                      </a:r>
                    </a:p>
                  </a:txBody>
                  <a:tcPr marL="68580" marR="68580" marT="34290" marB="3429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r h="297180">
                <a:tc>
                  <a:txBody>
                    <a:bodyPr/>
                    <a:lstStyle/>
                    <a:p>
                      <a:pPr marL="0" algn="l" defTabSz="685800" rtl="0" eaLnBrk="1" latinLnBrk="0" hangingPunct="1">
                        <a:lnSpc>
                          <a:spcPts val="900"/>
                        </a:lnSpc>
                      </a:pPr>
                      <a:r>
                        <a:rPr lang="fr-FR" sz="800" b="0" kern="1200">
                          <a:solidFill>
                            <a:schemeClr val="accent2"/>
                          </a:solidFill>
                          <a:latin typeface="Arial" panose="020B0604020202020204" pitchFamily="34" charset="0"/>
                          <a:ea typeface="+mn-ea"/>
                          <a:cs typeface="Arial" panose="020B0604020202020204" pitchFamily="34" charset="0"/>
                        </a:rPr>
                        <a:t>Spiritueux</a:t>
                      </a:r>
                    </a:p>
                  </a:txBody>
                  <a:tcPr marL="68580" marR="68580" marT="34290" marB="3429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sz="800" b="1"/>
                        <a:t>32,2 M EUR</a:t>
                      </a:r>
                    </a:p>
                    <a:p>
                      <a:pPr algn="ctr"/>
                      <a:r>
                        <a:rPr lang="en-US" sz="800" b="1"/>
                        <a:t>(+18%)</a:t>
                      </a:r>
                      <a:endParaRPr lang="fr-FR" sz="800" b="1"/>
                    </a:p>
                  </a:txBody>
                  <a:tcPr marL="68580" marR="68580" marT="34290" marB="3429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r h="297180">
                <a:tc>
                  <a:txBody>
                    <a:bodyPr/>
                    <a:lstStyle/>
                    <a:p>
                      <a:pPr marL="0" algn="l" defTabSz="685800" rtl="0" eaLnBrk="1" latinLnBrk="0" hangingPunct="1">
                        <a:lnSpc>
                          <a:spcPts val="900"/>
                        </a:lnSpc>
                      </a:pPr>
                      <a:r>
                        <a:rPr lang="fr-FR" sz="800" b="0" kern="1200">
                          <a:solidFill>
                            <a:schemeClr val="accent2"/>
                          </a:solidFill>
                          <a:latin typeface="Arial" panose="020B0604020202020204" pitchFamily="34" charset="0"/>
                          <a:ea typeface="+mn-ea"/>
                          <a:cs typeface="Arial" panose="020B0604020202020204" pitchFamily="34" charset="0"/>
                        </a:rPr>
                        <a:t>Bières</a:t>
                      </a:r>
                    </a:p>
                  </a:txBody>
                  <a:tcPr marL="68580" marR="68580" marT="34290" marB="3429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fr-FR" sz="800" b="1"/>
                        <a:t>7,2 M EUR</a:t>
                      </a:r>
                    </a:p>
                    <a:p>
                      <a:pPr algn="ctr"/>
                      <a:r>
                        <a:rPr lang="fr-FR" sz="800" b="1"/>
                        <a:t>(+13%)</a:t>
                      </a:r>
                    </a:p>
                  </a:txBody>
                  <a:tcPr marL="68580" marR="68580" marT="34290" marB="3429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61421096"/>
                  </a:ext>
                </a:extLst>
              </a:tr>
              <a:tr h="216737">
                <a:tc>
                  <a:txBody>
                    <a:bodyPr/>
                    <a:lstStyle/>
                    <a:p>
                      <a:pPr marL="0" algn="l" defTabSz="685800" rtl="0" eaLnBrk="1" latinLnBrk="0" hangingPunct="1">
                        <a:lnSpc>
                          <a:spcPts val="900"/>
                        </a:lnSpc>
                      </a:pPr>
                      <a:r>
                        <a:rPr lang="fr-FR" sz="800" b="0" kern="1200">
                          <a:solidFill>
                            <a:schemeClr val="accent2"/>
                          </a:solidFill>
                          <a:latin typeface="Arial" panose="020B0604020202020204" pitchFamily="34" charset="0"/>
                          <a:ea typeface="+mn-ea"/>
                          <a:cs typeface="Arial" panose="020B0604020202020204" pitchFamily="34" charset="0"/>
                        </a:rPr>
                        <a:t>Cidres*</a:t>
                      </a:r>
                    </a:p>
                  </a:txBody>
                  <a:tcPr marL="68580" marR="68580" marT="34290" marB="3429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sz="800" b="1"/>
                        <a:t>3000 EUR</a:t>
                      </a:r>
                    </a:p>
                  </a:txBody>
                  <a:tcPr marL="68580" marR="68580" marT="34290" marB="3429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390391907"/>
                  </a:ext>
                </a:extLst>
              </a:tr>
              <a:tr h="216737">
                <a:tc gridSpan="2">
                  <a:txBody>
                    <a:bodyPr/>
                    <a:lstStyle/>
                    <a:p>
                      <a:pPr marL="0" algn="ctr" defTabSz="685800" rtl="0" eaLnBrk="1" latinLnBrk="0" hangingPunct="1">
                        <a:lnSpc>
                          <a:spcPts val="900"/>
                        </a:lnSpc>
                      </a:pPr>
                      <a:r>
                        <a:rPr lang="fr-FR" sz="800" b="0" kern="1200">
                          <a:solidFill>
                            <a:schemeClr val="accent2"/>
                          </a:solidFill>
                          <a:latin typeface="Arial" panose="020B0604020202020204" pitchFamily="34" charset="0"/>
                          <a:ea typeface="+mn-ea"/>
                          <a:cs typeface="Arial" panose="020B0604020202020204" pitchFamily="34" charset="0"/>
                        </a:rPr>
                        <a:t>Exportations 2019 (vs 2018)</a:t>
                      </a:r>
                      <a:endParaRPr lang="fr-FR" sz="800"/>
                    </a:p>
                  </a:txBody>
                  <a:tcPr marL="68580" marR="68580" marT="34290" marB="3429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pPr algn="ctr"/>
                      <a:endParaRPr lang="fr-FR" sz="1000"/>
                    </a:p>
                  </a:txBody>
                  <a:tcPr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r h="297180">
                <a:tc>
                  <a:txBody>
                    <a:bodyPr/>
                    <a:lstStyle/>
                    <a:p>
                      <a:pPr marL="0" algn="l" defTabSz="685800" rtl="0" eaLnBrk="1" latinLnBrk="0" hangingPunct="1">
                        <a:lnSpc>
                          <a:spcPts val="900"/>
                        </a:lnSpc>
                      </a:pPr>
                      <a:r>
                        <a:rPr lang="fr-FR" sz="800" b="0" kern="1200">
                          <a:solidFill>
                            <a:schemeClr val="accent2"/>
                          </a:solidFill>
                          <a:latin typeface="Arial" panose="020B0604020202020204" pitchFamily="34" charset="0"/>
                          <a:ea typeface="+mn-ea"/>
                          <a:cs typeface="Arial" panose="020B0604020202020204" pitchFamily="34" charset="0"/>
                        </a:rPr>
                        <a:t>Vins</a:t>
                      </a:r>
                    </a:p>
                  </a:txBody>
                  <a:tcPr marL="68580" marR="68580" marT="34290" marB="3429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fr-FR" sz="800" b="1"/>
                        <a:t>1,5 M EUR</a:t>
                      </a:r>
                    </a:p>
                    <a:p>
                      <a:pPr algn="ctr"/>
                      <a:r>
                        <a:rPr lang="fr-FR" sz="800" b="1"/>
                        <a:t>(-19%)</a:t>
                      </a:r>
                    </a:p>
                  </a:txBody>
                  <a:tcPr marL="68580" marR="68580" marT="34290" marB="3429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4"/>
                  </a:ext>
                </a:extLst>
              </a:tr>
              <a:tr h="297180">
                <a:tc>
                  <a:txBody>
                    <a:bodyPr/>
                    <a:lstStyle/>
                    <a:p>
                      <a:pPr marL="0" algn="l" defTabSz="685800" rtl="0" eaLnBrk="1" latinLnBrk="0" hangingPunct="1">
                        <a:lnSpc>
                          <a:spcPts val="900"/>
                        </a:lnSpc>
                      </a:pPr>
                      <a:r>
                        <a:rPr lang="fr-FR" sz="800" b="0" kern="1200">
                          <a:solidFill>
                            <a:schemeClr val="accent2"/>
                          </a:solidFill>
                          <a:latin typeface="Arial" panose="020B0604020202020204" pitchFamily="34" charset="0"/>
                          <a:ea typeface="+mn-ea"/>
                          <a:cs typeface="Arial" panose="020B0604020202020204" pitchFamily="34" charset="0"/>
                        </a:rPr>
                        <a:t>Spiritueux</a:t>
                      </a:r>
                    </a:p>
                  </a:txBody>
                  <a:tcPr marL="68580" marR="68580" marT="34290" marB="3429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fr-FR" sz="800" b="1"/>
                        <a:t>10,4 M EUR</a:t>
                      </a:r>
                    </a:p>
                    <a:p>
                      <a:pPr algn="ctr"/>
                      <a:r>
                        <a:rPr lang="fr-FR" sz="800" b="1"/>
                        <a:t>(+0,62%)</a:t>
                      </a:r>
                    </a:p>
                  </a:txBody>
                  <a:tcPr marL="68580" marR="68580" marT="34290" marB="3429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011874699"/>
                  </a:ext>
                </a:extLst>
              </a:tr>
              <a:tr h="297180">
                <a:tc>
                  <a:txBody>
                    <a:bodyPr/>
                    <a:lstStyle/>
                    <a:p>
                      <a:pPr marL="0" algn="l" defTabSz="685800" rtl="0" eaLnBrk="1" latinLnBrk="0" hangingPunct="1">
                        <a:lnSpc>
                          <a:spcPts val="900"/>
                        </a:lnSpc>
                      </a:pPr>
                      <a:r>
                        <a:rPr lang="fr-FR" sz="800" b="0" kern="1200">
                          <a:solidFill>
                            <a:schemeClr val="accent2"/>
                          </a:solidFill>
                          <a:latin typeface="Arial" panose="020B0604020202020204" pitchFamily="34" charset="0"/>
                          <a:ea typeface="+mn-ea"/>
                          <a:cs typeface="Arial" panose="020B0604020202020204" pitchFamily="34" charset="0"/>
                        </a:rPr>
                        <a:t>Bières</a:t>
                      </a:r>
                    </a:p>
                  </a:txBody>
                  <a:tcPr marL="68580" marR="68580" marT="34290" marB="3429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sz="800" b="1"/>
                        <a:t>23,6 M EUR</a:t>
                      </a:r>
                    </a:p>
                    <a:p>
                      <a:pPr algn="ctr"/>
                      <a:r>
                        <a:rPr lang="en-US" sz="800" b="1"/>
                        <a:t>(+3%)</a:t>
                      </a:r>
                      <a:endParaRPr lang="fr-FR" sz="800" b="1"/>
                    </a:p>
                  </a:txBody>
                  <a:tcPr marL="68580" marR="68580" marT="34290" marB="3429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958887750"/>
                  </a:ext>
                </a:extLst>
              </a:tr>
              <a:tr h="216737">
                <a:tc>
                  <a:txBody>
                    <a:bodyPr/>
                    <a:lstStyle/>
                    <a:p>
                      <a:pPr marL="0" algn="l" defTabSz="685800" rtl="0" eaLnBrk="1" latinLnBrk="0" hangingPunct="1">
                        <a:lnSpc>
                          <a:spcPts val="900"/>
                        </a:lnSpc>
                      </a:pPr>
                      <a:r>
                        <a:rPr lang="fr-FR" sz="800" b="0" kern="1200">
                          <a:solidFill>
                            <a:schemeClr val="accent2"/>
                          </a:solidFill>
                          <a:latin typeface="Arial" panose="020B0604020202020204" pitchFamily="34" charset="0"/>
                          <a:ea typeface="+mn-ea"/>
                          <a:cs typeface="Arial" panose="020B0604020202020204" pitchFamily="34" charset="0"/>
                        </a:rPr>
                        <a:t>Cidres*</a:t>
                      </a:r>
                    </a:p>
                  </a:txBody>
                  <a:tcPr marL="68580" marR="68580" marT="34290" marB="3429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sz="800" b="1"/>
                        <a:t>-</a:t>
                      </a:r>
                      <a:endParaRPr lang="fr-FR" sz="800" b="1"/>
                    </a:p>
                  </a:txBody>
                  <a:tcPr marL="68580" marR="68580" marT="34290" marB="3429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227368522"/>
                  </a:ext>
                </a:extLst>
              </a:tr>
              <a:tr h="221406">
                <a:tc gridSpan="2">
                  <a:txBody>
                    <a:bodyPr/>
                    <a:lstStyle/>
                    <a:p>
                      <a:pPr marL="0" algn="ctr" defTabSz="685800" rtl="0" eaLnBrk="1" latinLnBrk="0" hangingPunct="1">
                        <a:lnSpc>
                          <a:spcPts val="900"/>
                        </a:lnSpc>
                      </a:pPr>
                      <a:r>
                        <a:rPr lang="fr-FR" sz="800" b="0" kern="1200">
                          <a:solidFill>
                            <a:schemeClr val="accent2"/>
                          </a:solidFill>
                          <a:latin typeface="Arial" panose="020B0604020202020204" pitchFamily="34" charset="0"/>
                          <a:ea typeface="+mn-ea"/>
                          <a:cs typeface="Arial" panose="020B0604020202020204" pitchFamily="34" charset="0"/>
                        </a:rPr>
                        <a:t>Consommation</a:t>
                      </a:r>
                    </a:p>
                  </a:txBody>
                  <a:tcPr marL="68580" marR="68580" marT="34290" marB="3429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pPr algn="ctr"/>
                      <a:endParaRPr lang="fr-FR" sz="1000"/>
                    </a:p>
                  </a:txBody>
                  <a:tcPr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62006921"/>
                  </a:ext>
                </a:extLst>
              </a:tr>
              <a:tr h="216737">
                <a:tc>
                  <a:txBody>
                    <a:bodyPr/>
                    <a:lstStyle/>
                    <a:p>
                      <a:pPr marL="0" algn="l" defTabSz="685800" rtl="0" eaLnBrk="1" latinLnBrk="0" hangingPunct="1">
                        <a:lnSpc>
                          <a:spcPts val="900"/>
                        </a:lnSpc>
                      </a:pPr>
                      <a:r>
                        <a:rPr lang="fr-FR" sz="800" b="0" kern="1200">
                          <a:solidFill>
                            <a:schemeClr val="accent2"/>
                          </a:solidFill>
                          <a:latin typeface="Arial" panose="020B0604020202020204" pitchFamily="34" charset="0"/>
                          <a:ea typeface="+mn-ea"/>
                          <a:cs typeface="Arial" panose="020B0604020202020204" pitchFamily="34" charset="0"/>
                        </a:rPr>
                        <a:t>Vins</a:t>
                      </a:r>
                    </a:p>
                  </a:txBody>
                  <a:tcPr marL="68580" marR="68580" marT="34290" marB="3429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fr-FR" sz="800" b="1" kern="1200" noProof="0">
                          <a:solidFill>
                            <a:schemeClr val="tx1"/>
                          </a:solidFill>
                          <a:latin typeface="+mn-lt"/>
                          <a:ea typeface="+mn-ea"/>
                          <a:cs typeface="+mn-cs"/>
                        </a:rPr>
                        <a:t>0,52 l / hab.</a:t>
                      </a:r>
                    </a:p>
                  </a:txBody>
                  <a:tcPr marL="7144" marR="7144" marT="7144" marB="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439953224"/>
                  </a:ext>
                </a:extLst>
              </a:tr>
              <a:tr h="216737">
                <a:tc>
                  <a:txBody>
                    <a:bodyPr/>
                    <a:lstStyle/>
                    <a:p>
                      <a:pPr marL="0" algn="l" defTabSz="685800" rtl="0" eaLnBrk="1" latinLnBrk="0" hangingPunct="1">
                        <a:lnSpc>
                          <a:spcPts val="900"/>
                        </a:lnSpc>
                      </a:pPr>
                      <a:r>
                        <a:rPr lang="fr-FR" sz="800" b="0" kern="1200">
                          <a:solidFill>
                            <a:schemeClr val="accent2"/>
                          </a:solidFill>
                          <a:latin typeface="Arial" panose="020B0604020202020204" pitchFamily="34" charset="0"/>
                          <a:ea typeface="+mn-ea"/>
                          <a:cs typeface="Arial" panose="020B0604020202020204" pitchFamily="34" charset="0"/>
                        </a:rPr>
                        <a:t>Spiritueux</a:t>
                      </a:r>
                    </a:p>
                  </a:txBody>
                  <a:tcPr marL="68580" marR="68580" marT="34290" marB="3429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fr-FR" sz="800" b="1" kern="1200" noProof="0">
                          <a:solidFill>
                            <a:schemeClr val="tx1"/>
                          </a:solidFill>
                          <a:latin typeface="+mn-lt"/>
                          <a:ea typeface="+mn-ea"/>
                          <a:cs typeface="+mn-cs"/>
                        </a:rPr>
                        <a:t>0,68 l / hab.</a:t>
                      </a:r>
                    </a:p>
                  </a:txBody>
                  <a:tcPr marL="7144" marR="7144" marT="7144" marB="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739659434"/>
                  </a:ext>
                </a:extLst>
              </a:tr>
              <a:tr h="216737">
                <a:tc>
                  <a:txBody>
                    <a:bodyPr/>
                    <a:lstStyle/>
                    <a:p>
                      <a:pPr marL="0" algn="l" defTabSz="685800" rtl="0" eaLnBrk="1" latinLnBrk="0" hangingPunct="1">
                        <a:lnSpc>
                          <a:spcPts val="900"/>
                        </a:lnSpc>
                      </a:pPr>
                      <a:r>
                        <a:rPr lang="fr-FR" sz="800" b="0" kern="1200">
                          <a:solidFill>
                            <a:schemeClr val="accent2"/>
                          </a:solidFill>
                          <a:latin typeface="Arial" panose="020B0604020202020204" pitchFamily="34" charset="0"/>
                          <a:ea typeface="+mn-ea"/>
                          <a:cs typeface="Arial" panose="020B0604020202020204" pitchFamily="34" charset="0"/>
                        </a:rPr>
                        <a:t>Bières</a:t>
                      </a:r>
                    </a:p>
                  </a:txBody>
                  <a:tcPr marL="68580" marR="68580" marT="34290" marB="3429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fr-FR" sz="800" b="1" kern="1200" noProof="0">
                          <a:solidFill>
                            <a:schemeClr val="tx1"/>
                          </a:solidFill>
                          <a:latin typeface="+mn-lt"/>
                          <a:ea typeface="+mn-ea"/>
                          <a:cs typeface="+mn-cs"/>
                        </a:rPr>
                        <a:t>12 l / hab.</a:t>
                      </a:r>
                    </a:p>
                  </a:txBody>
                  <a:tcPr marL="7144" marR="7144" marT="7144" marB="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11870462"/>
                  </a:ext>
                </a:extLst>
              </a:tr>
            </a:tbl>
          </a:graphicData>
        </a:graphic>
      </p:graphicFrame>
      <p:sp>
        <p:nvSpPr>
          <p:cNvPr id="4" name="Flèche : droite 3">
            <a:extLst>
              <a:ext uri="{FF2B5EF4-FFF2-40B4-BE49-F238E27FC236}">
                <a16:creationId xmlns:a16="http://schemas.microsoft.com/office/drawing/2014/main" id="{7F97459C-7D01-48D9-B6E0-F6C9D4AF1D6C}"/>
              </a:ext>
            </a:extLst>
          </p:cNvPr>
          <p:cNvSpPr/>
          <p:nvPr/>
        </p:nvSpPr>
        <p:spPr>
          <a:xfrm rot="19219678">
            <a:off x="7490154" y="1795442"/>
            <a:ext cx="153559" cy="137071"/>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srgbClr val="FFFFFF"/>
              </a:solidFill>
              <a:effectLst/>
              <a:uLnTx/>
              <a:uFillTx/>
              <a:latin typeface="Arial"/>
              <a:ea typeface="+mn-ea"/>
              <a:cs typeface="+mn-cs"/>
            </a:endParaRPr>
          </a:p>
        </p:txBody>
      </p:sp>
      <p:sp>
        <p:nvSpPr>
          <p:cNvPr id="50" name="Flèche : droite 49">
            <a:extLst>
              <a:ext uri="{FF2B5EF4-FFF2-40B4-BE49-F238E27FC236}">
                <a16:creationId xmlns:a16="http://schemas.microsoft.com/office/drawing/2014/main" id="{C7782BC8-46DE-4C1D-AEA4-07D0C25F897E}"/>
              </a:ext>
            </a:extLst>
          </p:cNvPr>
          <p:cNvSpPr/>
          <p:nvPr/>
        </p:nvSpPr>
        <p:spPr>
          <a:xfrm rot="2313700">
            <a:off x="7479337" y="3105884"/>
            <a:ext cx="153559" cy="13707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srgbClr val="FFFFFF"/>
              </a:solidFill>
              <a:effectLst/>
              <a:uLnTx/>
              <a:uFillTx/>
              <a:latin typeface="Arial"/>
              <a:ea typeface="+mn-ea"/>
              <a:cs typeface="+mn-cs"/>
            </a:endParaRPr>
          </a:p>
        </p:txBody>
      </p:sp>
      <p:sp>
        <p:nvSpPr>
          <p:cNvPr id="53" name="Flèche : droite 52">
            <a:extLst>
              <a:ext uri="{FF2B5EF4-FFF2-40B4-BE49-F238E27FC236}">
                <a16:creationId xmlns:a16="http://schemas.microsoft.com/office/drawing/2014/main" id="{E4075DED-7EA8-4709-AD5D-33A8568805EA}"/>
              </a:ext>
            </a:extLst>
          </p:cNvPr>
          <p:cNvSpPr/>
          <p:nvPr/>
        </p:nvSpPr>
        <p:spPr>
          <a:xfrm rot="19219678">
            <a:off x="7486516" y="2381814"/>
            <a:ext cx="153559" cy="137071"/>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srgbClr val="FFFFFF"/>
              </a:solidFill>
              <a:effectLst/>
              <a:uLnTx/>
              <a:uFillTx/>
              <a:latin typeface="Arial"/>
              <a:ea typeface="+mn-ea"/>
              <a:cs typeface="+mn-cs"/>
            </a:endParaRPr>
          </a:p>
        </p:txBody>
      </p:sp>
      <p:sp>
        <p:nvSpPr>
          <p:cNvPr id="55" name="Flèche : droite 54">
            <a:extLst>
              <a:ext uri="{FF2B5EF4-FFF2-40B4-BE49-F238E27FC236}">
                <a16:creationId xmlns:a16="http://schemas.microsoft.com/office/drawing/2014/main" id="{9A84286A-F8E1-4C6E-B94C-4ADFC7963E26}"/>
              </a:ext>
            </a:extLst>
          </p:cNvPr>
          <p:cNvSpPr/>
          <p:nvPr/>
        </p:nvSpPr>
        <p:spPr>
          <a:xfrm rot="19219678">
            <a:off x="7479246" y="3755547"/>
            <a:ext cx="153559" cy="137071"/>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srgbClr val="FFFFFF"/>
              </a:solidFill>
              <a:effectLst/>
              <a:uLnTx/>
              <a:uFillTx/>
              <a:latin typeface="Arial"/>
              <a:ea typeface="+mn-ea"/>
              <a:cs typeface="+mn-cs"/>
            </a:endParaRPr>
          </a:p>
        </p:txBody>
      </p:sp>
      <p:grpSp>
        <p:nvGrpSpPr>
          <p:cNvPr id="56" name="Groupe 55">
            <a:extLst>
              <a:ext uri="{FF2B5EF4-FFF2-40B4-BE49-F238E27FC236}">
                <a16:creationId xmlns:a16="http://schemas.microsoft.com/office/drawing/2014/main" id="{86A14204-65A1-434E-AD20-D772C64DA3F8}"/>
              </a:ext>
            </a:extLst>
          </p:cNvPr>
          <p:cNvGrpSpPr/>
          <p:nvPr/>
        </p:nvGrpSpPr>
        <p:grpSpPr>
          <a:xfrm>
            <a:off x="6724832" y="1218863"/>
            <a:ext cx="1990998" cy="3888539"/>
            <a:chOff x="8966443" y="1660581"/>
            <a:chExt cx="2654664" cy="4660051"/>
          </a:xfrm>
        </p:grpSpPr>
        <p:sp>
          <p:nvSpPr>
            <p:cNvPr id="57" name="Rectangle 56">
              <a:extLst>
                <a:ext uri="{FF2B5EF4-FFF2-40B4-BE49-F238E27FC236}">
                  <a16:creationId xmlns:a16="http://schemas.microsoft.com/office/drawing/2014/main" id="{42BBB9F0-FF2A-4D10-90E5-42435601B730}"/>
                </a:ext>
              </a:extLst>
            </p:cNvPr>
            <p:cNvSpPr/>
            <p:nvPr/>
          </p:nvSpPr>
          <p:spPr>
            <a:xfrm>
              <a:off x="8966443" y="1660581"/>
              <a:ext cx="2654664" cy="4651819"/>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srgbClr val="FFFFFF"/>
                </a:solidFill>
                <a:effectLst/>
                <a:uLnTx/>
                <a:uFillTx/>
                <a:latin typeface="Arial"/>
                <a:ea typeface="+mn-ea"/>
                <a:cs typeface="+mn-cs"/>
              </a:endParaRPr>
            </a:p>
          </p:txBody>
        </p:sp>
        <p:sp>
          <p:nvSpPr>
            <p:cNvPr id="58" name="Triangle isocèle 57">
              <a:extLst>
                <a:ext uri="{FF2B5EF4-FFF2-40B4-BE49-F238E27FC236}">
                  <a16:creationId xmlns:a16="http://schemas.microsoft.com/office/drawing/2014/main" id="{57187AD8-40F2-41CB-9F3C-398881CC0E2D}"/>
                </a:ext>
              </a:extLst>
            </p:cNvPr>
            <p:cNvSpPr/>
            <p:nvPr userDrawn="1"/>
          </p:nvSpPr>
          <p:spPr>
            <a:xfrm>
              <a:off x="10158774" y="6120489"/>
              <a:ext cx="270001" cy="200143"/>
            </a:xfrm>
            <a:prstGeom prst="triangle">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srgbClr val="FFFFFF"/>
                </a:solidFill>
                <a:effectLst/>
                <a:uLnTx/>
                <a:uFillTx/>
                <a:latin typeface="Arial"/>
                <a:ea typeface="+mn-ea"/>
                <a:cs typeface="+mn-cs"/>
              </a:endParaRPr>
            </a:p>
          </p:txBody>
        </p:sp>
      </p:grpSp>
      <p:pic>
        <p:nvPicPr>
          <p:cNvPr id="46" name="Image 45">
            <a:extLst>
              <a:ext uri="{FF2B5EF4-FFF2-40B4-BE49-F238E27FC236}">
                <a16:creationId xmlns:a16="http://schemas.microsoft.com/office/drawing/2014/main" id="{F7A3FAD4-AD72-44E3-8FC1-8D28FD2121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7156" y="716357"/>
            <a:ext cx="406976" cy="405000"/>
          </a:xfrm>
          <a:prstGeom prst="rect">
            <a:avLst/>
          </a:prstGeom>
        </p:spPr>
      </p:pic>
      <p:sp>
        <p:nvSpPr>
          <p:cNvPr id="49" name="Flèche : droite 48">
            <a:extLst>
              <a:ext uri="{FF2B5EF4-FFF2-40B4-BE49-F238E27FC236}">
                <a16:creationId xmlns:a16="http://schemas.microsoft.com/office/drawing/2014/main" id="{5A4102C8-142D-438D-B735-8FF776CC188F}"/>
              </a:ext>
            </a:extLst>
          </p:cNvPr>
          <p:cNvSpPr/>
          <p:nvPr/>
        </p:nvSpPr>
        <p:spPr>
          <a:xfrm rot="19219678">
            <a:off x="7498319" y="2085272"/>
            <a:ext cx="153559" cy="137071"/>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srgbClr val="FFFFFF"/>
              </a:solidFill>
              <a:effectLst/>
              <a:uLnTx/>
              <a:uFillTx/>
              <a:latin typeface="Arial"/>
              <a:ea typeface="+mn-ea"/>
              <a:cs typeface="+mn-cs"/>
            </a:endParaRPr>
          </a:p>
        </p:txBody>
      </p:sp>
      <p:sp>
        <p:nvSpPr>
          <p:cNvPr id="59" name="Flèche : droite 58">
            <a:extLst>
              <a:ext uri="{FF2B5EF4-FFF2-40B4-BE49-F238E27FC236}">
                <a16:creationId xmlns:a16="http://schemas.microsoft.com/office/drawing/2014/main" id="{E2D5539D-58D1-4FE0-946C-F5B0C50ACB1D}"/>
              </a:ext>
            </a:extLst>
          </p:cNvPr>
          <p:cNvSpPr/>
          <p:nvPr/>
        </p:nvSpPr>
        <p:spPr>
          <a:xfrm rot="19219678">
            <a:off x="7510377" y="3415179"/>
            <a:ext cx="153559" cy="137071"/>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81638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525" b="0" i="0" u="none" strike="noStrike" kern="1200" cap="none" spc="0" normalizeH="0" baseline="0" noProof="0">
                <a:ln>
                  <a:noFill/>
                </a:ln>
                <a:solidFill>
                  <a:srgbClr val="000000"/>
                </a:solidFill>
                <a:effectLst/>
                <a:uLnTx/>
                <a:uFillTx/>
                <a:latin typeface="Arial"/>
                <a:ea typeface="+mn-ea"/>
                <a:cs typeface="+mn-cs"/>
              </a:rPr>
              <a:t>©2020 Business France. Tous droits réservés.</a:t>
            </a:r>
          </a:p>
        </p:txBody>
      </p:sp>
      <p:sp>
        <p:nvSpPr>
          <p:cNvPr id="3" name="Espace réservé du numéro de diapositive 2"/>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95249FB3-2D92-4B86-AF9E-9917563CAFD2}" type="slidenum">
              <a:rPr kumimoji="0" lang="fr-FR" sz="750" b="1" i="0" u="none" strike="noStrike" kern="1200" cap="none" spc="0" normalizeH="0" baseline="0" noProof="0" smtClean="0">
                <a:ln>
                  <a:noFill/>
                </a:ln>
                <a:solidFill>
                  <a:srgbClr val="FFFFFF"/>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17</a:t>
            </a:fld>
            <a:endParaRPr kumimoji="0" lang="fr-FR" sz="750" b="1" i="0" u="none" strike="noStrike" kern="1200" cap="none" spc="0" normalizeH="0" baseline="0" noProof="0">
              <a:ln>
                <a:noFill/>
              </a:ln>
              <a:solidFill>
                <a:srgbClr val="FFFFFF"/>
              </a:solidFill>
              <a:effectLst/>
              <a:uLnTx/>
              <a:uFillTx/>
              <a:latin typeface="Arial"/>
              <a:ea typeface="+mn-ea"/>
              <a:cs typeface="+mn-cs"/>
            </a:endParaRPr>
          </a:p>
        </p:txBody>
      </p:sp>
      <p:sp>
        <p:nvSpPr>
          <p:cNvPr id="10" name="Espace réservé du contenu 9"/>
          <p:cNvSpPr>
            <a:spLocks noGrp="1"/>
          </p:cNvSpPr>
          <p:nvPr>
            <p:ph sz="quarter" idx="13"/>
          </p:nvPr>
        </p:nvSpPr>
        <p:spPr>
          <a:xfrm>
            <a:off x="432001" y="3752526"/>
            <a:ext cx="5760441" cy="1038746"/>
          </a:xfrm>
        </p:spPr>
        <p:txBody>
          <a:bodyPr/>
          <a:lstStyle/>
          <a:p>
            <a:pPr>
              <a:spcBef>
                <a:spcPts val="450"/>
              </a:spcBef>
            </a:pPr>
            <a:r>
              <a:rPr lang="fr-FR" b="1">
                <a:solidFill>
                  <a:schemeClr val="accent1"/>
                </a:solidFill>
              </a:rPr>
              <a:t>Le positionnement de l’offre française (Vins/Spiritueux/</a:t>
            </a:r>
            <a:r>
              <a:rPr lang="fr-FR" b="1" err="1">
                <a:solidFill>
                  <a:schemeClr val="accent1"/>
                </a:solidFill>
              </a:rPr>
              <a:t>Bieres</a:t>
            </a:r>
            <a:r>
              <a:rPr lang="fr-FR" b="1">
                <a:solidFill>
                  <a:schemeClr val="accent1"/>
                </a:solidFill>
              </a:rPr>
              <a:t>)</a:t>
            </a:r>
          </a:p>
          <a:p>
            <a:pPr lvl="1" algn="just"/>
            <a:r>
              <a:rPr lang="fr-FR"/>
              <a:t>La France est le 2ème fournisseur de vins (7% des importations estimées à 1,3 M EUR) et le 7ème fournisseur de spiritueux (3,9% des importations estimées à 1,2 M EUR).  </a:t>
            </a:r>
          </a:p>
          <a:p>
            <a:pPr lvl="1" algn="just"/>
            <a:r>
              <a:rPr lang="fr-FR"/>
              <a:t>Les marques françaises sont prisées de la classe moyenne kenyane et de plus en plus recherchées par les distributeurs. Cette classe moyenne compte entre 5 à 8 M de consommateurs (revenu mensuel supérieur à 1 000 USD/foyer) qui fréquentent les centres commerciaux et autres points de vente modernes. On constate par ailleurs le développement important de magasin spécialisés dans les vins et spiritueux. A noter que la distribution moderne au Kenya est la plus importante d’Afrique Sub-saharienne, après l’Afrique du Sud et devant le Nigeria. Le Kenya représente à lui seul 30 % de l’ensemble des canaux de distribution du continent, soit le double des marchés d’Afrique de l’Ouest.</a:t>
            </a:r>
          </a:p>
        </p:txBody>
      </p:sp>
      <p:sp>
        <p:nvSpPr>
          <p:cNvPr id="12" name="Espace réservé du contenu 11"/>
          <p:cNvSpPr>
            <a:spLocks noGrp="1"/>
          </p:cNvSpPr>
          <p:nvPr>
            <p:ph sz="quarter" idx="15"/>
          </p:nvPr>
        </p:nvSpPr>
        <p:spPr>
          <a:xfrm>
            <a:off x="6724832" y="1344105"/>
            <a:ext cx="1977629" cy="323165"/>
          </a:xfrm>
        </p:spPr>
        <p:txBody>
          <a:bodyPr/>
          <a:lstStyle/>
          <a:p>
            <a:r>
              <a:rPr lang="fr-FR"/>
              <a:t>ATOUTS DE L’OFFRE</a:t>
            </a:r>
          </a:p>
          <a:p>
            <a:r>
              <a:rPr lang="fr-FR"/>
              <a:t>Française</a:t>
            </a:r>
          </a:p>
        </p:txBody>
      </p:sp>
      <p:sp>
        <p:nvSpPr>
          <p:cNvPr id="13" name="Espace réservé du contenu 12"/>
          <p:cNvSpPr>
            <a:spLocks noGrp="1"/>
          </p:cNvSpPr>
          <p:nvPr>
            <p:ph sz="quarter" idx="16"/>
          </p:nvPr>
        </p:nvSpPr>
        <p:spPr>
          <a:xfrm>
            <a:off x="461817" y="1335983"/>
            <a:ext cx="5760641" cy="189000"/>
          </a:xfrm>
        </p:spPr>
        <p:txBody>
          <a:bodyPr/>
          <a:lstStyle/>
          <a:p>
            <a:r>
              <a:rPr lang="fr-FR"/>
              <a:t>La concurrence et le positionnement de la France</a:t>
            </a:r>
          </a:p>
        </p:txBody>
      </p:sp>
      <p:sp>
        <p:nvSpPr>
          <p:cNvPr id="29" name="Espace réservé du pied de page 4"/>
          <p:cNvSpPr txBox="1">
            <a:spLocks/>
          </p:cNvSpPr>
          <p:nvPr/>
        </p:nvSpPr>
        <p:spPr>
          <a:xfrm>
            <a:off x="1885900" y="4902447"/>
            <a:ext cx="5940000" cy="135000"/>
          </a:xfrm>
          <a:prstGeom prst="rect">
            <a:avLst/>
          </a:prstGeom>
        </p:spPr>
        <p:txBody>
          <a:bodyPr vert="horz" lIns="0" tIns="0" rIns="0" bIns="0" rtlCol="0" anchor="t" anchorCtr="0"/>
          <a:lstStyle>
            <a:defPPr>
              <a:defRPr lang="fr-FR"/>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25" b="0" i="0" u="none" strike="noStrike" kern="1200" cap="none" spc="0" normalizeH="0" baseline="0" noProof="0">
                <a:ln>
                  <a:noFill/>
                </a:ln>
                <a:solidFill>
                  <a:srgbClr val="000000"/>
                </a:solidFill>
                <a:effectLst/>
                <a:uLnTx/>
                <a:uFillTx/>
                <a:latin typeface="Arial"/>
                <a:ea typeface="+mn-ea"/>
                <a:cs typeface="+mn-cs"/>
              </a:rPr>
              <a:t>Sources : ITC Trade </a:t>
            </a:r>
            <a:r>
              <a:rPr kumimoji="0" lang="fr-FR" sz="525" b="0" i="0" u="none" strike="noStrike" kern="1200" cap="none" spc="0" normalizeH="0" baseline="0" noProof="0" err="1">
                <a:ln>
                  <a:noFill/>
                </a:ln>
                <a:solidFill>
                  <a:srgbClr val="000000"/>
                </a:solidFill>
                <a:effectLst/>
                <a:uLnTx/>
                <a:uFillTx/>
                <a:latin typeface="Arial"/>
                <a:ea typeface="+mn-ea"/>
                <a:cs typeface="+mn-cs"/>
              </a:rPr>
              <a:t>Map</a:t>
            </a:r>
            <a:r>
              <a:rPr kumimoji="0" lang="fr-FR" sz="525" b="0" i="0" u="none" strike="noStrike" kern="1200" cap="none" spc="0" normalizeH="0" baseline="0" noProof="0">
                <a:ln>
                  <a:noFill/>
                </a:ln>
                <a:solidFill>
                  <a:srgbClr val="000000"/>
                </a:solidFill>
                <a:effectLst/>
                <a:uLnTx/>
                <a:uFillTx/>
                <a:latin typeface="Arial"/>
                <a:ea typeface="+mn-ea"/>
                <a:cs typeface="+mn-cs"/>
              </a:rPr>
              <a:t>, </a:t>
            </a:r>
            <a:r>
              <a:rPr kumimoji="0" lang="fr-FR" sz="525" b="0" i="0" u="none" strike="noStrike" kern="1200" cap="none" spc="0" normalizeH="0" baseline="0" noProof="0" err="1">
                <a:ln>
                  <a:noFill/>
                </a:ln>
                <a:solidFill>
                  <a:srgbClr val="000000"/>
                </a:solidFill>
                <a:effectLst/>
                <a:uLnTx/>
                <a:uFillTx/>
                <a:latin typeface="Arial"/>
                <a:ea typeface="+mn-ea"/>
                <a:cs typeface="+mn-cs"/>
              </a:rPr>
              <a:t>Euromonitor</a:t>
            </a:r>
            <a:r>
              <a:rPr kumimoji="0" lang="fr-FR" sz="525" b="0" i="0" u="none" strike="noStrike" kern="1200" cap="none" spc="0" normalizeH="0" baseline="0" noProof="0">
                <a:ln>
                  <a:noFill/>
                </a:ln>
                <a:solidFill>
                  <a:srgbClr val="000000"/>
                </a:solidFill>
                <a:effectLst/>
                <a:uLnTx/>
                <a:uFillTx/>
                <a:latin typeface="Arial"/>
                <a:ea typeface="+mn-ea"/>
                <a:cs typeface="+mn-cs"/>
              </a:rPr>
              <a:t>, Business France. </a:t>
            </a:r>
          </a:p>
        </p:txBody>
      </p:sp>
      <p:sp>
        <p:nvSpPr>
          <p:cNvPr id="19" name="ZoneTexte 18">
            <a:extLst>
              <a:ext uri="{FF2B5EF4-FFF2-40B4-BE49-F238E27FC236}">
                <a16:creationId xmlns:a16="http://schemas.microsoft.com/office/drawing/2014/main" id="{BC17EC08-F85F-4C57-AD9B-8C335550213C}"/>
              </a:ext>
            </a:extLst>
          </p:cNvPr>
          <p:cNvSpPr txBox="1"/>
          <p:nvPr/>
        </p:nvSpPr>
        <p:spPr>
          <a:xfrm>
            <a:off x="1293668" y="582272"/>
            <a:ext cx="6755909" cy="433370"/>
          </a:xfrm>
          <a:prstGeom prst="rect">
            <a:avLst/>
          </a:prstGeom>
          <a:noFill/>
        </p:spPr>
        <p:txBody>
          <a:bodyPr wrap="square" lIns="0" tIns="0" rIns="0" bIns="0" rtlCol="0" anchor="b" anchorCtr="0">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26327B"/>
                </a:solidFill>
                <a:effectLst/>
                <a:uLnTx/>
                <a:uFillTx/>
                <a:latin typeface="Arial"/>
                <a:ea typeface="+mn-ea"/>
                <a:cs typeface="+mn-cs"/>
              </a:rPr>
              <a:t>LES VINS, BIÈRES, CIDRES ET SPIRITUEUX AU KENYA</a:t>
            </a:r>
          </a:p>
        </p:txBody>
      </p:sp>
      <p:grpSp>
        <p:nvGrpSpPr>
          <p:cNvPr id="30" name="Groupe 29">
            <a:extLst>
              <a:ext uri="{FF2B5EF4-FFF2-40B4-BE49-F238E27FC236}">
                <a16:creationId xmlns:a16="http://schemas.microsoft.com/office/drawing/2014/main" id="{60B4EC85-9F0E-4A8B-B9E4-CA0F8AE5F315}"/>
              </a:ext>
            </a:extLst>
          </p:cNvPr>
          <p:cNvGrpSpPr/>
          <p:nvPr/>
        </p:nvGrpSpPr>
        <p:grpSpPr>
          <a:xfrm>
            <a:off x="358035" y="1116935"/>
            <a:ext cx="5834407" cy="246203"/>
            <a:chOff x="478496" y="3007552"/>
            <a:chExt cx="7779209" cy="328271"/>
          </a:xfrm>
        </p:grpSpPr>
        <p:pic>
          <p:nvPicPr>
            <p:cNvPr id="31" name="Image 30" descr="Une image contenant boule&#10;&#10;Description générée automatiquement">
              <a:extLst>
                <a:ext uri="{FF2B5EF4-FFF2-40B4-BE49-F238E27FC236}">
                  <a16:creationId xmlns:a16="http://schemas.microsoft.com/office/drawing/2014/main" id="{FD6613CC-8467-4892-B253-20CC11F4A68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1511" b="22941"/>
            <a:stretch/>
          </p:blipFill>
          <p:spPr>
            <a:xfrm>
              <a:off x="478496" y="3007552"/>
              <a:ext cx="562637" cy="328271"/>
            </a:xfrm>
            <a:prstGeom prst="rect">
              <a:avLst/>
            </a:prstGeom>
          </p:spPr>
        </p:pic>
        <p:cxnSp>
          <p:nvCxnSpPr>
            <p:cNvPr id="32" name="Connecteur droit 31">
              <a:extLst>
                <a:ext uri="{FF2B5EF4-FFF2-40B4-BE49-F238E27FC236}">
                  <a16:creationId xmlns:a16="http://schemas.microsoft.com/office/drawing/2014/main" id="{F4FAF37A-D4D4-4040-A4BA-C712CCDC994C}"/>
                </a:ext>
              </a:extLst>
            </p:cNvPr>
            <p:cNvCxnSpPr>
              <a:cxnSpLocks/>
            </p:cNvCxnSpPr>
            <p:nvPr/>
          </p:nvCxnSpPr>
          <p:spPr>
            <a:xfrm>
              <a:off x="1057705" y="3175915"/>
              <a:ext cx="7200000" cy="503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3" name="Titre 3">
              <a:extLst>
                <a:ext uri="{FF2B5EF4-FFF2-40B4-BE49-F238E27FC236}">
                  <a16:creationId xmlns:a16="http://schemas.microsoft.com/office/drawing/2014/main" id="{45EF5F79-F15F-4AFC-8D82-FD832EB2A7CF}"/>
                </a:ext>
              </a:extLst>
            </p:cNvPr>
            <p:cNvSpPr txBox="1">
              <a:spLocks/>
            </p:cNvSpPr>
            <p:nvPr/>
          </p:nvSpPr>
          <p:spPr>
            <a:xfrm>
              <a:off x="954222" y="3056209"/>
              <a:ext cx="3441930" cy="252000"/>
            </a:xfrm>
            <a:prstGeom prst="rect">
              <a:avLst/>
            </a:prstGeom>
            <a:solidFill>
              <a:schemeClr val="bg1"/>
            </a:solidFill>
          </p:spPr>
          <p:txBody>
            <a:bodyPr vert="horz" lIns="0" tIns="0" rIns="0" bIns="0" rtlCol="0" anchor="ctr">
              <a:noAutofit/>
            </a:bodyPr>
            <a:lstStyle>
              <a:lvl1pPr algn="l" defTabSz="685800" rtl="0" eaLnBrk="1" latinLnBrk="0" hangingPunct="1">
                <a:lnSpc>
                  <a:spcPct val="90000"/>
                </a:lnSpc>
                <a:spcBef>
                  <a:spcPct val="0"/>
                </a:spcBef>
                <a:buNone/>
                <a:defRPr sz="1600" b="1" kern="1200" cap="all" baseline="0">
                  <a:solidFill>
                    <a:schemeClr val="accent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fr-FR" sz="1050" b="1" i="0" u="none" strike="noStrike" kern="1200" cap="all" spc="0" normalizeH="0" baseline="0" noProof="0">
                  <a:ln>
                    <a:noFill/>
                  </a:ln>
                  <a:solidFill>
                    <a:srgbClr val="EA5B0C"/>
                  </a:solidFill>
                  <a:effectLst/>
                  <a:uLnTx/>
                  <a:uFillTx/>
                  <a:latin typeface="Arial"/>
                  <a:ea typeface="+mj-ea"/>
                  <a:cs typeface="+mj-cs"/>
                </a:rPr>
                <a:t>caractéristiques du marché </a:t>
              </a:r>
              <a:r>
                <a:rPr kumimoji="0" lang="fr-FR" sz="1050" b="0" i="0" u="none" strike="noStrike" kern="1200" cap="all" spc="0" normalizeH="0" baseline="0" noProof="0">
                  <a:ln>
                    <a:noFill/>
                  </a:ln>
                  <a:solidFill>
                    <a:srgbClr val="EA5B0C"/>
                  </a:solidFill>
                  <a:effectLst/>
                  <a:uLnTx/>
                  <a:uFillTx/>
                  <a:latin typeface="Arial"/>
                  <a:ea typeface="+mj-ea"/>
                  <a:cs typeface="+mj-cs"/>
                </a:rPr>
                <a:t>(2/2)</a:t>
              </a:r>
            </a:p>
          </p:txBody>
        </p:sp>
      </p:grpSp>
      <p:sp>
        <p:nvSpPr>
          <p:cNvPr id="22" name="Espace réservé du contenu 9">
            <a:extLst>
              <a:ext uri="{FF2B5EF4-FFF2-40B4-BE49-F238E27FC236}">
                <a16:creationId xmlns:a16="http://schemas.microsoft.com/office/drawing/2014/main" id="{38E81857-0B65-44E7-B3B2-AF3BE31F33AA}"/>
              </a:ext>
            </a:extLst>
          </p:cNvPr>
          <p:cNvSpPr txBox="1">
            <a:spLocks/>
          </p:cNvSpPr>
          <p:nvPr/>
        </p:nvSpPr>
        <p:spPr>
          <a:xfrm>
            <a:off x="432001" y="1492257"/>
            <a:ext cx="5760441" cy="3026470"/>
          </a:xfrm>
          <a:prstGeom prst="rect">
            <a:avLst/>
          </a:prstGeom>
        </p:spPr>
        <p:txBody>
          <a:bodyPr vert="horz" lIns="0" tIns="0" rIns="0" bIns="0" rtlCol="0">
            <a:spAutoFit/>
          </a:bodyPr>
          <a:lstStyle>
            <a:lvl1pPr marL="0" indent="0" algn="l" defTabSz="685800" rtl="0" eaLnBrk="1" latinLnBrk="0" hangingPunct="1">
              <a:lnSpc>
                <a:spcPct val="100000"/>
              </a:lnSpc>
              <a:spcBef>
                <a:spcPts val="0"/>
              </a:spcBef>
              <a:buFontTx/>
              <a:buNone/>
              <a:defRPr sz="1000" kern="1200">
                <a:solidFill>
                  <a:schemeClr val="tx1"/>
                </a:solidFill>
                <a:latin typeface="+mn-lt"/>
                <a:ea typeface="+mn-ea"/>
                <a:cs typeface="+mn-cs"/>
              </a:defRPr>
            </a:lvl1pPr>
            <a:lvl2pPr marL="179388" indent="-180000" algn="l" defTabSz="6858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2pPr>
            <a:lvl3pPr marL="360363" indent="-180000" algn="l" defTabSz="6858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3pPr>
            <a:lvl4pPr marL="539750" indent="-180000" algn="l" defTabSz="685800" rtl="0" eaLnBrk="1" latinLnBrk="0" hangingPunct="1">
              <a:lnSpc>
                <a:spcPct val="100000"/>
              </a:lnSpc>
              <a:spcBef>
                <a:spcPts val="0"/>
              </a:spcBef>
              <a:buFont typeface="Arial" panose="020B0604020202020204" pitchFamily="34" charset="0"/>
              <a:buChar char="-"/>
              <a:defRPr sz="1000" kern="1200">
                <a:solidFill>
                  <a:schemeClr val="tx1"/>
                </a:solidFill>
                <a:latin typeface="+mn-lt"/>
                <a:ea typeface="+mn-ea"/>
                <a:cs typeface="+mn-cs"/>
              </a:defRPr>
            </a:lvl4pPr>
            <a:lvl5pPr marL="719138" indent="-180000" algn="l" defTabSz="685800" rtl="0" eaLnBrk="1" latinLnBrk="0" hangingPunct="1">
              <a:lnSpc>
                <a:spcPct val="100000"/>
              </a:lnSpc>
              <a:spcBef>
                <a:spcPts val="0"/>
              </a:spcBef>
              <a:buFont typeface="Arial" panose="020B0604020202020204" pitchFamily="34" charset="0"/>
              <a:buChar char="-"/>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00" rtl="0" eaLnBrk="1" fontAlgn="auto" latinLnBrk="0" hangingPunct="1">
              <a:lnSpc>
                <a:spcPct val="100000"/>
              </a:lnSpc>
              <a:spcBef>
                <a:spcPts val="450"/>
              </a:spcBef>
              <a:spcAft>
                <a:spcPts val="0"/>
              </a:spcAft>
              <a:buClrTx/>
              <a:buSzTx/>
              <a:buFontTx/>
              <a:buNone/>
              <a:tabLst/>
              <a:defRPr/>
            </a:pPr>
            <a:r>
              <a:rPr kumimoji="0" lang="fr-FR" sz="750" b="1" i="0" u="none" strike="noStrike" kern="1200" cap="none" spc="0" normalizeH="0" baseline="0" noProof="0">
                <a:ln>
                  <a:noFill/>
                </a:ln>
                <a:solidFill>
                  <a:srgbClr val="EA5B0C"/>
                </a:solidFill>
                <a:effectLst/>
                <a:uLnTx/>
                <a:uFillTx/>
                <a:latin typeface="Arial"/>
                <a:ea typeface="+mn-ea"/>
                <a:cs typeface="+mn-cs"/>
              </a:rPr>
              <a:t>Vins tranquilles et mousseux</a:t>
            </a:r>
          </a:p>
          <a:p>
            <a:pPr marL="128588" marR="0" lvl="0" indent="-128588" algn="just" defTabSz="6858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fr-FR" sz="750" b="0" i="0" u="none" strike="noStrike" kern="1200" cap="none" spc="0" normalizeH="0" baseline="0" noProof="0">
                <a:ln>
                  <a:noFill/>
                </a:ln>
                <a:solidFill>
                  <a:srgbClr val="000000"/>
                </a:solidFill>
                <a:effectLst/>
                <a:uLnTx/>
                <a:uFillTx/>
                <a:latin typeface="Arial"/>
                <a:ea typeface="+mn-ea"/>
                <a:cs typeface="+mn-cs"/>
              </a:rPr>
              <a:t>Faible production locale. Les 2 principaux producteurs sont Rift Valley </a:t>
            </a:r>
            <a:r>
              <a:rPr kumimoji="0" lang="fr-FR" sz="750" b="0" i="0" u="none" strike="noStrike" kern="1200" cap="none" spc="0" normalizeH="0" baseline="0" noProof="0" err="1">
                <a:ln>
                  <a:noFill/>
                </a:ln>
                <a:solidFill>
                  <a:srgbClr val="000000"/>
                </a:solidFill>
                <a:effectLst/>
                <a:uLnTx/>
                <a:uFillTx/>
                <a:latin typeface="Arial"/>
                <a:ea typeface="+mn-ea"/>
                <a:cs typeface="+mn-cs"/>
              </a:rPr>
              <a:t>Winery</a:t>
            </a:r>
            <a:r>
              <a:rPr kumimoji="0" lang="fr-FR" sz="750" b="0" i="0" u="none" strike="noStrike" kern="1200" cap="none" spc="0" normalizeH="0" baseline="0" noProof="0">
                <a:ln>
                  <a:noFill/>
                </a:ln>
                <a:solidFill>
                  <a:srgbClr val="000000"/>
                </a:solidFill>
                <a:effectLst/>
                <a:uLnTx/>
                <a:uFillTx/>
                <a:latin typeface="Arial"/>
                <a:ea typeface="+mn-ea"/>
                <a:cs typeface="+mn-cs"/>
              </a:rPr>
              <a:t> (60 000 bouteilles par an) et Kenya </a:t>
            </a:r>
            <a:r>
              <a:rPr kumimoji="0" lang="fr-FR" sz="750" b="0" i="0" u="none" strike="noStrike" kern="1200" cap="none" spc="0" normalizeH="0" baseline="0" noProof="0" err="1">
                <a:ln>
                  <a:noFill/>
                </a:ln>
                <a:solidFill>
                  <a:srgbClr val="000000"/>
                </a:solidFill>
                <a:effectLst/>
                <a:uLnTx/>
                <a:uFillTx/>
                <a:latin typeface="Arial"/>
                <a:ea typeface="+mn-ea"/>
                <a:cs typeface="+mn-cs"/>
              </a:rPr>
              <a:t>Wines</a:t>
            </a:r>
            <a:r>
              <a:rPr kumimoji="0" lang="fr-FR" sz="750" b="0" i="0" u="none" strike="noStrike" kern="1200" cap="none" spc="0" normalizeH="0" baseline="0" noProof="0">
                <a:ln>
                  <a:noFill/>
                </a:ln>
                <a:solidFill>
                  <a:srgbClr val="000000"/>
                </a:solidFill>
                <a:effectLst/>
                <a:uLnTx/>
                <a:uFillTx/>
                <a:latin typeface="Arial"/>
                <a:ea typeface="+mn-ea"/>
                <a:cs typeface="+mn-cs"/>
              </a:rPr>
              <a:t> Agency. </a:t>
            </a:r>
          </a:p>
          <a:p>
            <a:pPr marL="179388" marR="0" lvl="1" indent="-180000" algn="just"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750" b="0" i="0" u="none" strike="noStrike" kern="1200" cap="none" spc="0" normalizeH="0" baseline="0" noProof="0">
                <a:ln>
                  <a:noFill/>
                </a:ln>
                <a:solidFill>
                  <a:srgbClr val="000000"/>
                </a:solidFill>
                <a:effectLst/>
                <a:uLnTx/>
                <a:uFillTx/>
                <a:latin typeface="Arial"/>
                <a:ea typeface="+mn-ea"/>
                <a:cs typeface="+mn-cs"/>
              </a:rPr>
              <a:t>L’essentiel des produits consommés est donc importé. Les importations de vins se sont élevées à 19,8 M EUR en 2018 et ont enregistré une croissance de 46% par rapport à 2017. L'Afrique du Sud est le 1er pays fournisseur (61% des importations estimées à 12 M EUR), suivi par la France (1,3 M EUR) et le </a:t>
            </a:r>
            <a:r>
              <a:rPr kumimoji="0" lang="fr-FR" sz="750" b="0" i="0" u="none" strike="noStrike" kern="1200" cap="none" spc="0" normalizeH="0" baseline="0" noProof="0" err="1">
                <a:ln>
                  <a:noFill/>
                </a:ln>
                <a:solidFill>
                  <a:srgbClr val="000000"/>
                </a:solidFill>
                <a:effectLst/>
                <a:uLnTx/>
                <a:uFillTx/>
                <a:latin typeface="Arial"/>
                <a:ea typeface="+mn-ea"/>
                <a:cs typeface="+mn-cs"/>
              </a:rPr>
              <a:t>Chilie</a:t>
            </a:r>
            <a:r>
              <a:rPr kumimoji="0" lang="fr-FR" sz="750" b="0" i="0" u="none" strike="noStrike" kern="1200" cap="none" spc="0" normalizeH="0" baseline="0" noProof="0">
                <a:ln>
                  <a:noFill/>
                </a:ln>
                <a:solidFill>
                  <a:srgbClr val="000000"/>
                </a:solidFill>
                <a:effectLst/>
                <a:uLnTx/>
                <a:uFillTx/>
                <a:latin typeface="Arial"/>
                <a:ea typeface="+mn-ea"/>
                <a:cs typeface="+mn-cs"/>
              </a:rPr>
              <a:t> (1,2 M EUR). </a:t>
            </a:r>
          </a:p>
          <a:p>
            <a:pPr marL="179388" marR="0" lvl="1" indent="-180000" algn="just"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750" b="1" i="0" u="none" strike="noStrike" kern="1200" cap="none" spc="0" normalizeH="0" baseline="0" noProof="0">
                <a:ln>
                  <a:noFill/>
                </a:ln>
                <a:solidFill>
                  <a:srgbClr val="EA5B0C"/>
                </a:solidFill>
                <a:effectLst/>
                <a:uLnTx/>
                <a:uFillTx/>
                <a:latin typeface="Arial"/>
                <a:ea typeface="+mn-ea"/>
                <a:cs typeface="+mn-cs"/>
              </a:rPr>
              <a:t>Spiritueux et alcools forts</a:t>
            </a:r>
          </a:p>
          <a:p>
            <a:pPr marL="179388" marR="0" lvl="1" indent="-180000" algn="just"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750" b="0" i="0" u="none" strike="noStrike" kern="1200" cap="none" spc="0" normalizeH="0" baseline="0" noProof="0">
                <a:ln>
                  <a:noFill/>
                </a:ln>
                <a:solidFill>
                  <a:srgbClr val="000000"/>
                </a:solidFill>
                <a:effectLst/>
                <a:uLnTx/>
                <a:uFillTx/>
                <a:latin typeface="Arial"/>
                <a:ea typeface="+mn-ea"/>
                <a:cs typeface="+mn-cs"/>
              </a:rPr>
              <a:t>Taille du marché des spiritueux et alcools forts : 438,3 M EUR en 2018. Croissance annuelle de 13,6% (2017-2018) en valeur et +7% (2015-2017) en volume. Les prévisions de croissance sont estimées à 7% / an pour les années à venir.</a:t>
            </a:r>
          </a:p>
          <a:p>
            <a:pPr marL="179388" marR="0" lvl="1" indent="-180000" algn="just"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750" b="0" i="0" u="none" strike="noStrike" kern="1200" cap="none" spc="0" normalizeH="0" baseline="0" noProof="0">
                <a:ln>
                  <a:noFill/>
                </a:ln>
                <a:solidFill>
                  <a:srgbClr val="000000"/>
                </a:solidFill>
                <a:effectLst/>
                <a:uLnTx/>
                <a:uFillTx/>
                <a:latin typeface="Arial"/>
                <a:ea typeface="+mn-ea"/>
                <a:cs typeface="+mn-cs"/>
              </a:rPr>
              <a:t>Les Marques locales ont dépassé les marques internationales (import</a:t>
            </a:r>
            <a:r>
              <a:rPr kumimoji="0" lang="en-US" sz="750" b="0" i="0" u="none" strike="noStrike" kern="1200" cap="none" spc="0" normalizeH="0" baseline="0" noProof="0" err="1">
                <a:ln>
                  <a:noFill/>
                </a:ln>
                <a:solidFill>
                  <a:srgbClr val="000000"/>
                </a:solidFill>
                <a:effectLst/>
                <a:uLnTx/>
                <a:uFillTx/>
                <a:latin typeface="Arial"/>
                <a:ea typeface="+mn-ea"/>
                <a:cs typeface="+mn-cs"/>
              </a:rPr>
              <a:t>és</a:t>
            </a:r>
            <a:r>
              <a:rPr kumimoji="0" lang="en-US" sz="750" b="0" i="0" u="none" strike="noStrike" kern="1200" cap="none" spc="0" normalizeH="0" baseline="0" noProof="0">
                <a:ln>
                  <a:noFill/>
                </a:ln>
                <a:solidFill>
                  <a:srgbClr val="000000"/>
                </a:solidFill>
                <a:effectLst/>
                <a:uLnTx/>
                <a:uFillTx/>
                <a:latin typeface="Arial"/>
                <a:ea typeface="+mn-ea"/>
                <a:cs typeface="+mn-cs"/>
              </a:rPr>
              <a:t>)</a:t>
            </a:r>
            <a:r>
              <a:rPr kumimoji="0" lang="fr-FR" sz="750" b="0" i="0" u="none" strike="noStrike" kern="1200" cap="none" spc="0" normalizeH="0" baseline="0" noProof="0">
                <a:ln>
                  <a:noFill/>
                </a:ln>
                <a:solidFill>
                  <a:srgbClr val="000000"/>
                </a:solidFill>
                <a:effectLst/>
                <a:uLnTx/>
                <a:uFillTx/>
                <a:latin typeface="Arial"/>
                <a:ea typeface="+mn-ea"/>
                <a:cs typeface="+mn-cs"/>
              </a:rPr>
              <a:t> en 2018, la production de spiritueux domestiques est resté relativement élevée. Les acteurs locaux ont augmenté leur capacité de production grâce à l'extension de leurs lignes de production.</a:t>
            </a:r>
          </a:p>
          <a:p>
            <a:pPr marL="179388" marR="0" lvl="1" indent="-180000" algn="just"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750" b="0" i="0" u="none" strike="noStrike" kern="1200" cap="none" spc="0" normalizeH="0" baseline="0" noProof="0">
                <a:ln>
                  <a:noFill/>
                </a:ln>
                <a:solidFill>
                  <a:srgbClr val="000000"/>
                </a:solidFill>
                <a:effectLst/>
                <a:uLnTx/>
                <a:uFillTx/>
                <a:latin typeface="Arial"/>
                <a:ea typeface="+mn-ea"/>
                <a:cs typeface="+mn-cs"/>
              </a:rPr>
              <a:t>Les importations de spiritueux se sont élevées à 32 M EUR en 2018. Le Royaume-Uni est le 1er pays fournisseur avec 14,3 M EUR (44% des importations), suivi par la Tanzanie avec (3,7 M EUR) et Emirats Arabes Unis (2,6 M EUR). </a:t>
            </a:r>
          </a:p>
          <a:p>
            <a:pPr marL="179388" marR="0" lvl="1" indent="-180000" algn="just"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750" b="0" i="0" u="none" strike="noStrike" kern="1200" cap="none" spc="0" normalizeH="0" baseline="0" noProof="0">
                <a:ln>
                  <a:noFill/>
                </a:ln>
                <a:solidFill>
                  <a:srgbClr val="000000"/>
                </a:solidFill>
                <a:effectLst/>
                <a:uLnTx/>
                <a:uFillTx/>
                <a:latin typeface="Arial"/>
                <a:ea typeface="+mn-ea"/>
                <a:cs typeface="+mn-cs"/>
              </a:rPr>
              <a:t>La mise sur le marché de produits premiums à prix abordables a participé à la bonne croissance du secteur. Les whiskies sont les spiritueux les plus importés en 2018 (62,5% des importations). Viennent ensuite les rhums et autres eaux-de-vie issues de la distillation de canne à sucre (2,5 M EUR), liqueurs (2 M EUR), puis la vodka (1,3 M EUR). </a:t>
            </a:r>
          </a:p>
          <a:p>
            <a:pPr marL="179388" marR="0" lvl="1" indent="-180000" algn="just"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fr-FR" sz="750" b="0" i="0" u="none" strike="noStrike" kern="1200" cap="none" spc="0" normalizeH="0" baseline="0" noProof="0">
              <a:ln>
                <a:noFill/>
              </a:ln>
              <a:solidFill>
                <a:srgbClr val="000000"/>
              </a:solidFill>
              <a:effectLst/>
              <a:uLnTx/>
              <a:uFillTx/>
              <a:latin typeface="Arial"/>
              <a:ea typeface="+mn-ea"/>
              <a:cs typeface="+mn-cs"/>
            </a:endParaRPr>
          </a:p>
          <a:p>
            <a:pPr marL="179388" marR="0" lvl="1" indent="-180000" algn="just"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fr-FR" sz="750" b="0" i="0" u="none" strike="noStrike" kern="1200" cap="none" spc="0" normalizeH="0" baseline="0" noProof="0">
              <a:ln>
                <a:noFill/>
              </a:ln>
              <a:solidFill>
                <a:srgbClr val="000000"/>
              </a:solidFill>
              <a:effectLst/>
              <a:uLnTx/>
              <a:uFillTx/>
              <a:latin typeface="Arial"/>
              <a:ea typeface="+mn-ea"/>
              <a:cs typeface="+mn-cs"/>
            </a:endParaRPr>
          </a:p>
          <a:p>
            <a:pPr marL="0" marR="0" lvl="1" indent="0" algn="just"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fr-FR" sz="750" b="0" i="0" u="none" strike="noStrike" kern="1200" cap="none" spc="0" normalizeH="0" baseline="0" noProof="0">
              <a:ln>
                <a:noFill/>
              </a:ln>
              <a:solidFill>
                <a:srgbClr val="000000"/>
              </a:solidFill>
              <a:effectLst/>
              <a:uLnTx/>
              <a:uFillTx/>
              <a:latin typeface="Arial"/>
              <a:ea typeface="+mn-ea"/>
              <a:cs typeface="+mn-cs"/>
            </a:endParaRPr>
          </a:p>
          <a:p>
            <a:pPr marL="179388" marR="0" lvl="1" indent="-180000" algn="just"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fr-FR" sz="750" b="1" i="0" u="none" strike="noStrike" kern="1200" cap="none" spc="0" normalizeH="0" baseline="0" noProof="0">
              <a:ln>
                <a:noFill/>
              </a:ln>
              <a:solidFill>
                <a:srgbClr val="EA5B0C"/>
              </a:solidFill>
              <a:effectLst/>
              <a:uLnTx/>
              <a:uFillTx/>
              <a:latin typeface="Arial"/>
              <a:ea typeface="+mn-ea"/>
              <a:cs typeface="+mn-cs"/>
            </a:endParaRPr>
          </a:p>
        </p:txBody>
      </p:sp>
      <p:grpSp>
        <p:nvGrpSpPr>
          <p:cNvPr id="23" name="Groupe 22">
            <a:extLst>
              <a:ext uri="{FF2B5EF4-FFF2-40B4-BE49-F238E27FC236}">
                <a16:creationId xmlns:a16="http://schemas.microsoft.com/office/drawing/2014/main" id="{EBEFB91E-DD13-489D-B284-EAC191376FA6}"/>
              </a:ext>
            </a:extLst>
          </p:cNvPr>
          <p:cNvGrpSpPr/>
          <p:nvPr/>
        </p:nvGrpSpPr>
        <p:grpSpPr>
          <a:xfrm>
            <a:off x="6724832" y="1245436"/>
            <a:ext cx="1990998" cy="3495038"/>
            <a:chOff x="8966443" y="1660581"/>
            <a:chExt cx="2654664" cy="4660051"/>
          </a:xfrm>
        </p:grpSpPr>
        <p:sp>
          <p:nvSpPr>
            <p:cNvPr id="26" name="Rectangle 25">
              <a:extLst>
                <a:ext uri="{FF2B5EF4-FFF2-40B4-BE49-F238E27FC236}">
                  <a16:creationId xmlns:a16="http://schemas.microsoft.com/office/drawing/2014/main" id="{E83B60F2-B5E4-4DD3-9C3D-A86CEC6C3CC2}"/>
                </a:ext>
              </a:extLst>
            </p:cNvPr>
            <p:cNvSpPr/>
            <p:nvPr/>
          </p:nvSpPr>
          <p:spPr>
            <a:xfrm>
              <a:off x="8966443" y="1660581"/>
              <a:ext cx="2654664" cy="4651819"/>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srgbClr val="FFFFFF"/>
                </a:solidFill>
                <a:effectLst/>
                <a:uLnTx/>
                <a:uFillTx/>
                <a:latin typeface="Arial"/>
                <a:ea typeface="+mn-ea"/>
                <a:cs typeface="+mn-cs"/>
              </a:endParaRPr>
            </a:p>
          </p:txBody>
        </p:sp>
        <p:sp>
          <p:nvSpPr>
            <p:cNvPr id="27" name="Triangle isocèle 26">
              <a:extLst>
                <a:ext uri="{FF2B5EF4-FFF2-40B4-BE49-F238E27FC236}">
                  <a16:creationId xmlns:a16="http://schemas.microsoft.com/office/drawing/2014/main" id="{F2A713A8-ACEB-486A-B918-29089372FFDB}"/>
                </a:ext>
              </a:extLst>
            </p:cNvPr>
            <p:cNvSpPr/>
            <p:nvPr userDrawn="1"/>
          </p:nvSpPr>
          <p:spPr>
            <a:xfrm>
              <a:off x="10158774" y="6120489"/>
              <a:ext cx="270001" cy="200143"/>
            </a:xfrm>
            <a:prstGeom prst="triangle">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srgbClr val="FFFFFF"/>
                </a:solidFill>
                <a:effectLst/>
                <a:uLnTx/>
                <a:uFillTx/>
                <a:latin typeface="Arial"/>
                <a:ea typeface="+mn-ea"/>
                <a:cs typeface="+mn-cs"/>
              </a:endParaRPr>
            </a:p>
          </p:txBody>
        </p:sp>
      </p:grpSp>
      <p:sp>
        <p:nvSpPr>
          <p:cNvPr id="34" name="Espace réservé du texte 14">
            <a:extLst>
              <a:ext uri="{FF2B5EF4-FFF2-40B4-BE49-F238E27FC236}">
                <a16:creationId xmlns:a16="http://schemas.microsoft.com/office/drawing/2014/main" id="{6CA670B7-CCE9-45A7-BE78-97BE86BFE6B6}"/>
              </a:ext>
            </a:extLst>
          </p:cNvPr>
          <p:cNvSpPr txBox="1">
            <a:spLocks/>
          </p:cNvSpPr>
          <p:nvPr/>
        </p:nvSpPr>
        <p:spPr>
          <a:xfrm>
            <a:off x="6821015" y="1683546"/>
            <a:ext cx="1764413" cy="2906821"/>
          </a:xfrm>
          <a:prstGeom prst="rect">
            <a:avLst/>
          </a:prstGeom>
        </p:spPr>
        <p:txBody>
          <a:bodyPr/>
          <a:lstStyle>
            <a:lvl1pPr marL="0" indent="0" algn="l" defTabSz="685800" rtl="0" eaLnBrk="1" latinLnBrk="0" hangingPunct="1">
              <a:lnSpc>
                <a:spcPct val="100000"/>
              </a:lnSpc>
              <a:spcBef>
                <a:spcPts val="0"/>
              </a:spcBef>
              <a:buFontTx/>
              <a:buNone/>
              <a:defRPr sz="1000" kern="1200">
                <a:solidFill>
                  <a:schemeClr val="tx1"/>
                </a:solidFill>
                <a:latin typeface="+mn-lt"/>
                <a:ea typeface="+mn-ea"/>
                <a:cs typeface="+mn-cs"/>
              </a:defRPr>
            </a:lvl1pPr>
            <a:lvl2pPr marL="179388" indent="-180000" algn="l" defTabSz="6858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2pPr>
            <a:lvl3pPr marL="360363" indent="-180000" algn="l" defTabSz="6858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3pPr>
            <a:lvl4pPr marL="539750" indent="-180000" algn="l" defTabSz="685800" rtl="0" eaLnBrk="1" latinLnBrk="0" hangingPunct="1">
              <a:lnSpc>
                <a:spcPct val="100000"/>
              </a:lnSpc>
              <a:spcBef>
                <a:spcPts val="0"/>
              </a:spcBef>
              <a:buFont typeface="Arial" panose="020B0604020202020204" pitchFamily="34" charset="0"/>
              <a:buChar char="-"/>
              <a:defRPr sz="1000" kern="1200">
                <a:solidFill>
                  <a:schemeClr val="tx1"/>
                </a:solidFill>
                <a:latin typeface="+mn-lt"/>
                <a:ea typeface="+mn-ea"/>
                <a:cs typeface="+mn-cs"/>
              </a:defRPr>
            </a:lvl4pPr>
            <a:lvl5pPr marL="719138" indent="-180000" algn="l" defTabSz="685800" rtl="0" eaLnBrk="1" latinLnBrk="0" hangingPunct="1">
              <a:lnSpc>
                <a:spcPct val="100000"/>
              </a:lnSpc>
              <a:spcBef>
                <a:spcPts val="0"/>
              </a:spcBef>
              <a:buFont typeface="Arial" panose="020B0604020202020204" pitchFamily="34" charset="0"/>
              <a:buChar char="-"/>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28588" marR="0" lvl="0" indent="-128588" algn="just"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750" b="1" i="0" u="none" strike="noStrike" kern="1200" cap="none" spc="0" normalizeH="0" baseline="0" noProof="0">
                <a:ln>
                  <a:noFill/>
                </a:ln>
                <a:solidFill>
                  <a:srgbClr val="000000"/>
                </a:solidFill>
                <a:effectLst/>
                <a:uLnTx/>
                <a:uFillTx/>
                <a:latin typeface="Arial"/>
                <a:ea typeface="+mn-ea"/>
                <a:cs typeface="+mn-cs"/>
              </a:rPr>
              <a:t>Excellente image </a:t>
            </a:r>
            <a:r>
              <a:rPr kumimoji="0" lang="fr-FR" sz="750" b="0" i="0" u="none" strike="noStrike" kern="1200" cap="none" spc="0" normalizeH="0" baseline="0" noProof="0">
                <a:ln>
                  <a:noFill/>
                </a:ln>
                <a:solidFill>
                  <a:srgbClr val="000000"/>
                </a:solidFill>
                <a:effectLst/>
                <a:uLnTx/>
                <a:uFillTx/>
                <a:latin typeface="Arial"/>
                <a:ea typeface="+mn-ea"/>
                <a:cs typeface="+mn-cs"/>
              </a:rPr>
              <a:t>de la France auprès des importateurs et distributeurs du secteur.</a:t>
            </a:r>
          </a:p>
          <a:p>
            <a:pPr marL="128588" marR="0" lvl="0" indent="-128588" algn="just"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750" b="0" i="0" u="none" strike="noStrike" kern="1200" cap="none" spc="0" normalizeH="0" baseline="0" noProof="0">
              <a:ln>
                <a:noFill/>
              </a:ln>
              <a:solidFill>
                <a:srgbClr val="000000"/>
              </a:solidFill>
              <a:effectLst/>
              <a:uLnTx/>
              <a:uFillTx/>
              <a:latin typeface="Arial"/>
              <a:ea typeface="+mn-ea"/>
              <a:cs typeface="+mn-cs"/>
            </a:endParaRPr>
          </a:p>
          <a:p>
            <a:pPr marL="128588" marR="0" lvl="0" indent="-128588" algn="just"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750" b="0" i="0" u="none" strike="noStrike" kern="1200" cap="none" spc="0" normalizeH="0" baseline="0" noProof="0">
                <a:ln>
                  <a:noFill/>
                </a:ln>
                <a:solidFill>
                  <a:srgbClr val="000000"/>
                </a:solidFill>
                <a:effectLst/>
                <a:uLnTx/>
                <a:uFillTx/>
                <a:latin typeface="Arial"/>
                <a:ea typeface="+mn-ea"/>
                <a:cs typeface="+mn-cs"/>
              </a:rPr>
              <a:t>Tendance du marché vers plus de </a:t>
            </a:r>
            <a:r>
              <a:rPr kumimoji="0" lang="fr-FR" sz="750" b="1" i="0" u="none" strike="noStrike" kern="1200" cap="none" spc="0" normalizeH="0" baseline="0" noProof="0">
                <a:ln>
                  <a:noFill/>
                </a:ln>
                <a:solidFill>
                  <a:srgbClr val="000000"/>
                </a:solidFill>
                <a:effectLst/>
                <a:uLnTx/>
                <a:uFillTx/>
                <a:latin typeface="Arial"/>
                <a:ea typeface="+mn-ea"/>
                <a:cs typeface="+mn-cs"/>
              </a:rPr>
              <a:t>qualité des boissons distribuées</a:t>
            </a:r>
            <a:r>
              <a:rPr kumimoji="0" lang="fr-FR" sz="750" b="0" i="0" u="none" strike="noStrike" kern="1200" cap="none" spc="0" normalizeH="0" baseline="0" noProof="0">
                <a:ln>
                  <a:noFill/>
                </a:ln>
                <a:solidFill>
                  <a:srgbClr val="000000"/>
                </a:solidFill>
                <a:effectLst/>
                <a:uLnTx/>
                <a:uFillTx/>
                <a:latin typeface="Arial"/>
                <a:ea typeface="+mn-ea"/>
                <a:cs typeface="+mn-cs"/>
              </a:rPr>
              <a:t>. Les vins français portent une image qualitative. </a:t>
            </a:r>
          </a:p>
          <a:p>
            <a:pPr marL="128588" marR="0" lvl="0" indent="-128588" algn="just"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750" b="0" i="0" u="none" strike="noStrike" kern="1200" cap="none" spc="0" normalizeH="0" baseline="0" noProof="0">
              <a:ln>
                <a:noFill/>
              </a:ln>
              <a:solidFill>
                <a:srgbClr val="000000"/>
              </a:solidFill>
              <a:effectLst/>
              <a:uLnTx/>
              <a:uFillTx/>
              <a:latin typeface="Arial"/>
              <a:ea typeface="+mn-ea"/>
              <a:cs typeface="+mn-cs"/>
            </a:endParaRPr>
          </a:p>
          <a:p>
            <a:pPr marL="128588" marR="0" lvl="0" indent="-128588" algn="just"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750" b="0" i="0" u="none" strike="noStrike" kern="1200" cap="none" spc="0" normalizeH="0" baseline="0" noProof="0">
                <a:ln>
                  <a:noFill/>
                </a:ln>
                <a:solidFill>
                  <a:srgbClr val="000000"/>
                </a:solidFill>
                <a:effectLst/>
                <a:uLnTx/>
                <a:uFillTx/>
                <a:latin typeface="Arial"/>
                <a:ea typeface="+mn-ea"/>
                <a:cs typeface="+mn-cs"/>
              </a:rPr>
              <a:t>Importance de l’existence d’un service après-vente pour les acheteurs et importateurs kenyans, que ne fournissent pas bons nombres de concurrents. Les marques françaises sont connues pour leur </a:t>
            </a:r>
            <a:r>
              <a:rPr kumimoji="0" lang="fr-FR" sz="750" b="1" i="0" u="none" strike="noStrike" kern="1200" cap="none" spc="0" normalizeH="0" baseline="0" noProof="0">
                <a:ln>
                  <a:noFill/>
                </a:ln>
                <a:solidFill>
                  <a:srgbClr val="000000"/>
                </a:solidFill>
                <a:effectLst/>
                <a:uLnTx/>
                <a:uFillTx/>
                <a:latin typeface="Arial"/>
                <a:ea typeface="+mn-ea"/>
                <a:cs typeface="+mn-cs"/>
              </a:rPr>
              <a:t>SAV</a:t>
            </a:r>
            <a:r>
              <a:rPr kumimoji="0" lang="fr-FR" sz="750" b="0" i="0" u="none" strike="noStrike" kern="1200" cap="none" spc="0" normalizeH="0" baseline="0" noProof="0">
                <a:ln>
                  <a:noFill/>
                </a:ln>
                <a:solidFill>
                  <a:srgbClr val="000000"/>
                </a:solidFill>
                <a:effectLst/>
                <a:uLnTx/>
                <a:uFillTx/>
                <a:latin typeface="Arial"/>
                <a:ea typeface="+mn-ea"/>
                <a:cs typeface="+mn-cs"/>
              </a:rPr>
              <a:t>. </a:t>
            </a:r>
          </a:p>
          <a:p>
            <a:pPr marL="128588" marR="0" lvl="0" indent="-128588" algn="just"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750" b="0" i="0" u="none" strike="noStrike" kern="1200" cap="none" spc="0" normalizeH="0" baseline="0" noProof="0">
              <a:ln>
                <a:noFill/>
              </a:ln>
              <a:solidFill>
                <a:srgbClr val="000000"/>
              </a:solidFill>
              <a:effectLst/>
              <a:uLnTx/>
              <a:uFillTx/>
              <a:latin typeface="Arial"/>
              <a:ea typeface="+mn-ea"/>
              <a:cs typeface="+mn-cs"/>
            </a:endParaRPr>
          </a:p>
          <a:p>
            <a:pPr marL="128588" marR="0" lvl="0" indent="-128588" algn="just"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750" b="0" i="0" u="none" strike="noStrike" kern="1200" cap="none" spc="0" normalizeH="0" baseline="0" noProof="0">
                <a:ln>
                  <a:noFill/>
                </a:ln>
                <a:solidFill>
                  <a:srgbClr val="000000"/>
                </a:solidFill>
                <a:effectLst/>
                <a:uLnTx/>
                <a:uFillTx/>
                <a:latin typeface="Arial"/>
                <a:ea typeface="+mn-ea"/>
                <a:cs typeface="+mn-cs"/>
              </a:rPr>
              <a:t>De plus en plus d’importateurs et distributeurs kenyans se déplacent sur des salons professionnels en France. </a:t>
            </a:r>
          </a:p>
          <a:p>
            <a:pPr marL="128588" marR="0" lvl="0" indent="-128588" algn="just"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750" b="0" i="0" u="none" strike="noStrike" kern="1200" cap="none" spc="0" normalizeH="0" baseline="0" noProof="0">
              <a:ln>
                <a:noFill/>
              </a:ln>
              <a:solidFill>
                <a:srgbClr val="000000"/>
              </a:solidFill>
              <a:effectLst/>
              <a:uLnTx/>
              <a:uFillTx/>
              <a:latin typeface="Arial"/>
              <a:ea typeface="+mn-ea"/>
              <a:cs typeface="+mn-cs"/>
            </a:endParaRPr>
          </a:p>
          <a:p>
            <a:pPr marL="128588" marR="0" lvl="0" indent="-128588" algn="just"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750" b="1" i="0" u="none" strike="noStrike" kern="1200" cap="none" spc="0" normalizeH="0" baseline="0" noProof="0">
                <a:ln>
                  <a:noFill/>
                </a:ln>
                <a:solidFill>
                  <a:srgbClr val="000000"/>
                </a:solidFill>
                <a:effectLst/>
                <a:uLnTx/>
                <a:uFillTx/>
                <a:latin typeface="Arial"/>
                <a:ea typeface="+mn-ea"/>
                <a:cs typeface="+mn-cs"/>
              </a:rPr>
              <a:t>Grande offre et variété des marques</a:t>
            </a:r>
            <a:r>
              <a:rPr kumimoji="0" lang="fr-FR" sz="750" b="0" i="0" u="none" strike="noStrike" kern="1200" cap="none" spc="0" normalizeH="0" baseline="0" noProof="0">
                <a:ln>
                  <a:noFill/>
                </a:ln>
                <a:solidFill>
                  <a:srgbClr val="000000"/>
                </a:solidFill>
                <a:effectLst/>
                <a:uLnTx/>
                <a:uFillTx/>
                <a:latin typeface="Arial"/>
                <a:ea typeface="+mn-ea"/>
                <a:cs typeface="+mn-cs"/>
              </a:rPr>
              <a:t>.</a:t>
            </a:r>
          </a:p>
        </p:txBody>
      </p:sp>
    </p:spTree>
    <p:extLst>
      <p:ext uri="{BB962C8B-B14F-4D97-AF65-F5344CB8AC3E}">
        <p14:creationId xmlns:p14="http://schemas.microsoft.com/office/powerpoint/2010/main" val="3869983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9E1F087-1AB2-42C6-A5EF-54848F115FC9}"/>
              </a:ext>
            </a:extLst>
          </p:cNvPr>
          <p:cNvSpPr>
            <a:spLocks noGrp="1"/>
          </p:cNvSpPr>
          <p:nvPr>
            <p:ph type="title"/>
          </p:nvPr>
        </p:nvSpPr>
        <p:spPr>
          <a:xfrm>
            <a:off x="289016" y="303352"/>
            <a:ext cx="5766344" cy="276999"/>
          </a:xfrm>
        </p:spPr>
        <p:txBody>
          <a:bodyPr/>
          <a:lstStyle/>
          <a:p>
            <a:r>
              <a:rPr lang="fr-FR"/>
              <a:t>Points sur le marche kenyan</a:t>
            </a:r>
          </a:p>
        </p:txBody>
      </p:sp>
      <p:sp>
        <p:nvSpPr>
          <p:cNvPr id="6" name="Espace réservé du texte 5">
            <a:extLst>
              <a:ext uri="{FF2B5EF4-FFF2-40B4-BE49-F238E27FC236}">
                <a16:creationId xmlns:a16="http://schemas.microsoft.com/office/drawing/2014/main" id="{0454B0CE-4CF1-424F-9CB4-C24A01527748}"/>
              </a:ext>
            </a:extLst>
          </p:cNvPr>
          <p:cNvSpPr>
            <a:spLocks noGrp="1"/>
          </p:cNvSpPr>
          <p:nvPr>
            <p:ph type="body" sz="quarter" idx="13"/>
          </p:nvPr>
        </p:nvSpPr>
        <p:spPr>
          <a:xfrm>
            <a:off x="289016" y="909308"/>
            <a:ext cx="8486775" cy="4062651"/>
          </a:xfrm>
        </p:spPr>
        <p:txBody>
          <a:bodyPr/>
          <a:lstStyle/>
          <a:p>
            <a:pPr marL="171450" lvl="0" indent="-171450">
              <a:buFont typeface="Arial" panose="020B0604020202020204" pitchFamily="34" charset="0"/>
              <a:buChar char="•"/>
            </a:pPr>
            <a:r>
              <a:rPr lang="fr-FR" b="1"/>
              <a:t>Points de ventes </a:t>
            </a:r>
            <a:r>
              <a:rPr lang="fr-FR"/>
              <a:t>– le secteur de distribution s'est considérablement développé au cours des dernières années avec la construction de centres commerciaux et l'augmentation de l'espace commercial. À Nairobi seulement, il y a environ 30 centres commerciaux qui ont été construits au cours des 6 dernières années et cela a vu l'expansion des magasins de détail dans ces nouveaux espaces pour servir les consommateurs dans ces zones.</a:t>
            </a:r>
          </a:p>
          <a:p>
            <a:pPr lvl="0"/>
            <a:endParaRPr lang="fr-FR"/>
          </a:p>
          <a:p>
            <a:pPr marL="171450" lvl="0" indent="-171450">
              <a:buFont typeface="Arial" panose="020B0604020202020204" pitchFamily="34" charset="0"/>
              <a:buChar char="•"/>
            </a:pPr>
            <a:r>
              <a:rPr lang="fr-FR" b="1"/>
              <a:t>Une population important des </a:t>
            </a:r>
            <a:r>
              <a:rPr lang="fr-FR" b="1" err="1"/>
              <a:t>expatri</a:t>
            </a:r>
            <a:r>
              <a:rPr lang="en-US" b="1" err="1"/>
              <a:t>és</a:t>
            </a:r>
            <a:r>
              <a:rPr lang="fr-FR" b="1"/>
              <a:t> </a:t>
            </a:r>
            <a:r>
              <a:rPr lang="fr-FR"/>
              <a:t>– Le Kenya compte un grand nombre de travailleurs étrangers qui travaillent dans les institutions étrangères qui ont leurs bureaux dans le pays. Cela a eu un impact énorme sur la consommation de produits importés pour satisfaire le goût de cette population.</a:t>
            </a:r>
          </a:p>
          <a:p>
            <a:pPr marL="171450" lvl="0" indent="-171450">
              <a:buFont typeface="Arial" panose="020B0604020202020204" pitchFamily="34" charset="0"/>
              <a:buChar char="•"/>
            </a:pPr>
            <a:endParaRPr lang="fr-FR"/>
          </a:p>
          <a:p>
            <a:pPr marL="171450" lvl="0" indent="-171450">
              <a:buFont typeface="Arial" panose="020B0604020202020204" pitchFamily="34" charset="0"/>
              <a:buChar char="•"/>
            </a:pPr>
            <a:r>
              <a:rPr lang="fr-FR" b="1"/>
              <a:t>La classe moyenne </a:t>
            </a:r>
            <a:r>
              <a:rPr lang="fr-FR"/>
              <a:t>– Émergence d’une vraie classe moyenne (l’une des plus importantes d’Afrique en proportion de sa population) : 5-8 M d’habitants avec un pouvoir d’achat supérieur à 1 000 USD/mois/foyer. La classe moyenne a développé des goûts différents grâce a son exposition à des modes de vie différents et des voyages hors pays . Compte tenu de leur pouvoir d'achat, cette population est à l'origine de la consommation de biens importés.</a:t>
            </a:r>
          </a:p>
          <a:p>
            <a:pPr marL="171450" lvl="0" indent="-171450">
              <a:buFont typeface="Arial" panose="020B0604020202020204" pitchFamily="34" charset="0"/>
              <a:buChar char="•"/>
            </a:pPr>
            <a:endParaRPr lang="fr-FR"/>
          </a:p>
          <a:p>
            <a:pPr marL="171450" lvl="0" indent="-171450">
              <a:buFont typeface="Arial" panose="020B0604020202020204" pitchFamily="34" charset="0"/>
              <a:buChar char="•"/>
            </a:pPr>
            <a:r>
              <a:rPr lang="fr-FR" b="1"/>
              <a:t>Le secteur de tourisme</a:t>
            </a:r>
            <a:r>
              <a:rPr lang="fr-FR"/>
              <a:t> – Le secteur du tourisme est un secteur de plusieurs millions de dollars employant des milliers de Kenyans. La consommation de vins et spiritueux est fortement impactée par ce secteur dans l'hôtellerie et la restauration le tourisme représentant la 2ème entrée de devises du pays</a:t>
            </a:r>
          </a:p>
          <a:p>
            <a:pPr marL="171450" lvl="0" indent="-171450">
              <a:buFont typeface="Arial" panose="020B0604020202020204" pitchFamily="34" charset="0"/>
              <a:buChar char="•"/>
            </a:pPr>
            <a:endParaRPr lang="fr-FR"/>
          </a:p>
          <a:p>
            <a:pPr marL="171450" lvl="0" indent="-171450">
              <a:buFont typeface="Arial" panose="020B0604020202020204" pitchFamily="34" charset="0"/>
              <a:buChar char="•"/>
            </a:pPr>
            <a:r>
              <a:rPr lang="fr-FR" b="1"/>
              <a:t>Hotels et restaurants </a:t>
            </a:r>
            <a:r>
              <a:rPr lang="fr-FR"/>
              <a:t>– le secteur HoReCa a connu une expansion rapide avec l'arrivée des acteurs étrangers (</a:t>
            </a:r>
            <a:r>
              <a:rPr lang="fr-FR" err="1"/>
              <a:t>eg</a:t>
            </a:r>
            <a:r>
              <a:rPr lang="fr-FR"/>
              <a:t> Radisson </a:t>
            </a:r>
            <a:r>
              <a:rPr lang="fr-FR" err="1"/>
              <a:t>Blu</a:t>
            </a:r>
            <a:r>
              <a:rPr lang="fr-FR"/>
              <a:t>, Sheraton, groupe d'hôtels Fairmont). Cela contribue positivement à la consommation de boissons alcoolisées.</a:t>
            </a:r>
          </a:p>
          <a:p>
            <a:pPr marL="171450" indent="-171450">
              <a:buFont typeface="Arial" panose="020B0604020202020204" pitchFamily="34" charset="0"/>
              <a:buChar char="•"/>
            </a:pPr>
            <a:endParaRPr lang="fr-FR"/>
          </a:p>
          <a:p>
            <a:endParaRPr lang="fr-FR"/>
          </a:p>
          <a:p>
            <a:endParaRPr lang="fr-FR"/>
          </a:p>
          <a:p>
            <a:endParaRPr lang="fr-FR"/>
          </a:p>
        </p:txBody>
      </p:sp>
      <p:sp>
        <p:nvSpPr>
          <p:cNvPr id="17" name="Espace réservé du numéro de diapositive 2">
            <a:extLst>
              <a:ext uri="{FF2B5EF4-FFF2-40B4-BE49-F238E27FC236}">
                <a16:creationId xmlns:a16="http://schemas.microsoft.com/office/drawing/2014/main" id="{4E7E8697-A72A-4C03-8E0E-D3A7B645E7C4}"/>
              </a:ext>
            </a:extLst>
          </p:cNvPr>
          <p:cNvSpPr txBox="1">
            <a:spLocks/>
          </p:cNvSpPr>
          <p:nvPr/>
        </p:nvSpPr>
        <p:spPr>
          <a:xfrm>
            <a:off x="8566291" y="4933262"/>
            <a:ext cx="252000" cy="84639"/>
          </a:xfrm>
          <a:prstGeom prst="rect">
            <a:avLst/>
          </a:prstGeom>
        </p:spPr>
        <p:txBody>
          <a:bodyPr lIns="0" tIns="0" rIns="0" bIns="0">
            <a:spAutoFit/>
          </a:bodyPr>
          <a:lstStyle>
            <a:defPPr>
              <a:defRPr lang="en-US"/>
            </a:defPPr>
            <a:lvl1pPr marL="0" algn="l" defTabSz="457200" rtl="0" eaLnBrk="1" latinLnBrk="0" hangingPunct="1">
              <a:defRPr sz="55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5249FB3-2D92-4B86-AF9E-9917563CAFD2}" type="slidenum">
              <a:rPr kumimoji="0" lang="fr-FR" sz="550" b="0" i="0" u="none" strike="noStrike" kern="1200" cap="none" spc="0" normalizeH="0" baseline="0" noProof="0" smtClean="0">
                <a:ln>
                  <a:noFill/>
                </a:ln>
                <a:solidFill>
                  <a:srgbClr val="26358C"/>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fr-FR" sz="550" b="0" i="0" u="none" strike="noStrike" kern="1200" cap="none" spc="0" normalizeH="0" baseline="0" noProof="0">
              <a:ln>
                <a:noFill/>
              </a:ln>
              <a:solidFill>
                <a:srgbClr val="26358C"/>
              </a:solidFill>
              <a:effectLst/>
              <a:uLnTx/>
              <a:uFillTx/>
              <a:latin typeface="Arial" panose="020B0604020202020204"/>
              <a:ea typeface="+mn-ea"/>
              <a:cs typeface="+mn-cs"/>
            </a:endParaRPr>
          </a:p>
        </p:txBody>
      </p:sp>
      <p:sp>
        <p:nvSpPr>
          <p:cNvPr id="7" name="Espace réservé du pied de page 3">
            <a:extLst>
              <a:ext uri="{FF2B5EF4-FFF2-40B4-BE49-F238E27FC236}">
                <a16:creationId xmlns:a16="http://schemas.microsoft.com/office/drawing/2014/main" id="{32A7212B-5B4C-42D8-95C9-C847610592D0}"/>
              </a:ext>
            </a:extLst>
          </p:cNvPr>
          <p:cNvSpPr txBox="1">
            <a:spLocks/>
          </p:cNvSpPr>
          <p:nvPr/>
        </p:nvSpPr>
        <p:spPr>
          <a:xfrm>
            <a:off x="289018" y="4933262"/>
            <a:ext cx="4282982" cy="84639"/>
          </a:xfrm>
          <a:prstGeom prst="rect">
            <a:avLst/>
          </a:prstGeom>
        </p:spPr>
        <p:txBody>
          <a:bodyPr wrap="square" lIns="0" tIns="0" rIns="0" bIns="0">
            <a:spAutoFit/>
          </a:bodyPr>
          <a:lstStyle>
            <a:defPPr>
              <a:defRPr lang="en-US"/>
            </a:defPPr>
            <a:lvl1pPr marL="0" algn="l" defTabSz="457200" rtl="0" eaLnBrk="1" latinLnBrk="0" hangingPunct="1">
              <a:defRPr sz="55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550" b="0" i="0" u="none" strike="noStrike" kern="1200" cap="none" spc="0" normalizeH="0" baseline="0" noProof="0">
                <a:ln>
                  <a:noFill/>
                </a:ln>
                <a:solidFill>
                  <a:srgbClr val="26358C"/>
                </a:solidFill>
                <a:effectLst/>
                <a:uLnTx/>
                <a:uFillTx/>
                <a:latin typeface="Biome Light" panose="020B0303030204020804" pitchFamily="34" charset="0"/>
                <a:ea typeface="+mn-ea"/>
                <a:cs typeface="Biome Light" panose="020B0303030204020804" pitchFamily="34" charset="0"/>
              </a:rPr>
              <a:t>IMPACT DU COVID-19 SUR LE MARCHE DES VINS ET SPIRITUEUX  / WEBINAR SECTORIEL ZONE ….</a:t>
            </a:r>
          </a:p>
        </p:txBody>
      </p:sp>
      <p:pic>
        <p:nvPicPr>
          <p:cNvPr id="8" name="Image 7">
            <a:extLst>
              <a:ext uri="{FF2B5EF4-FFF2-40B4-BE49-F238E27FC236}">
                <a16:creationId xmlns:a16="http://schemas.microsoft.com/office/drawing/2014/main" id="{94FE4825-7FC3-41BF-8DB4-369A499EDCA5}"/>
              </a:ext>
            </a:extLst>
          </p:cNvPr>
          <p:cNvPicPr>
            <a:picLocks noChangeAspect="1"/>
          </p:cNvPicPr>
          <p:nvPr/>
        </p:nvPicPr>
        <p:blipFill>
          <a:blip r:embed="rId2"/>
          <a:stretch>
            <a:fillRect/>
          </a:stretch>
        </p:blipFill>
        <p:spPr>
          <a:xfrm>
            <a:off x="5981439" y="173861"/>
            <a:ext cx="609973" cy="406490"/>
          </a:xfrm>
          <a:prstGeom prst="rect">
            <a:avLst/>
          </a:prstGeom>
        </p:spPr>
      </p:pic>
    </p:spTree>
    <p:extLst>
      <p:ext uri="{BB962C8B-B14F-4D97-AF65-F5344CB8AC3E}">
        <p14:creationId xmlns:p14="http://schemas.microsoft.com/office/powerpoint/2010/main" val="560377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31BE49-2B16-4D70-9004-0C9B713FBC09}"/>
              </a:ext>
            </a:extLst>
          </p:cNvPr>
          <p:cNvSpPr>
            <a:spLocks noGrp="1"/>
          </p:cNvSpPr>
          <p:nvPr>
            <p:ph type="title"/>
          </p:nvPr>
        </p:nvSpPr>
        <p:spPr/>
        <p:txBody>
          <a:bodyPr/>
          <a:lstStyle/>
          <a:p>
            <a:r>
              <a:rPr lang="fr-FR"/>
              <a:t>L’AVIS DES OPERATEURS</a:t>
            </a:r>
          </a:p>
        </p:txBody>
      </p:sp>
      <p:sp>
        <p:nvSpPr>
          <p:cNvPr id="5" name="Espace réservé du numéro de diapositive 2">
            <a:extLst>
              <a:ext uri="{FF2B5EF4-FFF2-40B4-BE49-F238E27FC236}">
                <a16:creationId xmlns:a16="http://schemas.microsoft.com/office/drawing/2014/main" id="{11C9BA53-31F6-40E9-ACF6-14C94C6F8FD4}"/>
              </a:ext>
            </a:extLst>
          </p:cNvPr>
          <p:cNvSpPr txBox="1">
            <a:spLocks/>
          </p:cNvSpPr>
          <p:nvPr/>
        </p:nvSpPr>
        <p:spPr>
          <a:xfrm>
            <a:off x="8694879" y="2868718"/>
            <a:ext cx="252000" cy="84639"/>
          </a:xfrm>
          <a:prstGeom prst="rect">
            <a:avLst/>
          </a:prstGeom>
        </p:spPr>
        <p:txBody>
          <a:bodyPr lIns="0" tIns="0" rIns="0" bIns="0">
            <a:spAutoFit/>
          </a:bodyPr>
          <a:lstStyle>
            <a:defPPr>
              <a:defRPr lang="en-US"/>
            </a:defPPr>
            <a:lvl1pPr marL="0" algn="l" defTabSz="457200" rtl="0" eaLnBrk="1" latinLnBrk="0" hangingPunct="1">
              <a:defRPr sz="55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95249FB3-2D92-4B86-AF9E-9917563CAFD2}" type="slidenum">
              <a:rPr lang="fr-FR" smtClean="0"/>
              <a:pPr algn="r"/>
              <a:t>19</a:t>
            </a:fld>
            <a:endParaRPr lang="fr-FR"/>
          </a:p>
        </p:txBody>
      </p:sp>
      <p:sp>
        <p:nvSpPr>
          <p:cNvPr id="8" name="ZoneTexte 7">
            <a:extLst>
              <a:ext uri="{FF2B5EF4-FFF2-40B4-BE49-F238E27FC236}">
                <a16:creationId xmlns:a16="http://schemas.microsoft.com/office/drawing/2014/main" id="{F9C03E84-9281-46E1-8691-4834FE91BC2D}"/>
              </a:ext>
            </a:extLst>
          </p:cNvPr>
          <p:cNvSpPr txBox="1"/>
          <p:nvPr/>
        </p:nvSpPr>
        <p:spPr>
          <a:xfrm>
            <a:off x="3621881" y="2101041"/>
            <a:ext cx="5236369" cy="861774"/>
          </a:xfrm>
          <a:prstGeom prst="rect">
            <a:avLst/>
          </a:prstGeom>
          <a:noFill/>
        </p:spPr>
        <p:txBody>
          <a:bodyPr wrap="square" lIns="0" tIns="0" rIns="0" bIns="0" rtlCol="0" anchor="t">
            <a:spAutoFit/>
          </a:bodyPr>
          <a:lstStyle/>
          <a:p>
            <a:r>
              <a:rPr lang="fr-FR" sz="2400" b="1" dirty="0">
                <a:latin typeface="Calibri" panose="020F0502020204030204" pitchFamily="34" charset="0"/>
                <a:cs typeface="Calibri" panose="020F0502020204030204" pitchFamily="34" charset="0"/>
              </a:rPr>
              <a:t>Julie SMITH </a:t>
            </a:r>
          </a:p>
          <a:p>
            <a:r>
              <a:rPr lang="fr-FR" sz="1600" b="1" dirty="0">
                <a:latin typeface="Calibri" panose="020F0502020204030204" pitchFamily="34" charset="0"/>
                <a:cs typeface="Calibri" panose="020F0502020204030204" pitchFamily="34" charset="0"/>
              </a:rPr>
              <a:t>Conseillère de commerce extérieur au Kenya et une importatrice de vin </a:t>
            </a:r>
            <a:endParaRPr lang="fr-FR" sz="1200" i="1" u="sng" dirty="0">
              <a:latin typeface="Calibri" panose="020F0502020204030204" pitchFamily="34" charset="0"/>
              <a:cs typeface="Calibri" panose="020F0502020204030204" pitchFamily="34" charset="0"/>
            </a:endParaRPr>
          </a:p>
        </p:txBody>
      </p:sp>
      <p:sp>
        <p:nvSpPr>
          <p:cNvPr id="9" name="Espace réservé du pied de page 3">
            <a:extLst>
              <a:ext uri="{FF2B5EF4-FFF2-40B4-BE49-F238E27FC236}">
                <a16:creationId xmlns:a16="http://schemas.microsoft.com/office/drawing/2014/main" id="{6E8014F6-FCA4-4758-80C3-DED65C0745AD}"/>
              </a:ext>
            </a:extLst>
          </p:cNvPr>
          <p:cNvSpPr txBox="1">
            <a:spLocks/>
          </p:cNvSpPr>
          <p:nvPr/>
        </p:nvSpPr>
        <p:spPr>
          <a:xfrm>
            <a:off x="289018" y="4933262"/>
            <a:ext cx="4282982" cy="84639"/>
          </a:xfrm>
          <a:prstGeom prst="rect">
            <a:avLst/>
          </a:prstGeom>
        </p:spPr>
        <p:txBody>
          <a:bodyPr wrap="square" lIns="0" tIns="0" rIns="0" bIns="0">
            <a:spAutoFit/>
          </a:bodyPr>
          <a:lstStyle>
            <a:defPPr>
              <a:defRPr lang="en-US"/>
            </a:defPPr>
            <a:lvl1pPr marL="0" algn="l" defTabSz="457200" rtl="0" eaLnBrk="1" latinLnBrk="0" hangingPunct="1">
              <a:defRPr sz="55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a:solidFill>
                  <a:srgbClr val="26358C"/>
                </a:solidFill>
                <a:latin typeface="Biome Light" panose="020B0303030204020804" pitchFamily="34" charset="0"/>
                <a:cs typeface="Biome Light" panose="020B0303030204020804" pitchFamily="34" charset="0"/>
              </a:rPr>
              <a:t>IMPACT DU COVID-19 SUR LE MARCHE DES VINS ET SPIRITUEUX  / WEBINAR SECTORIEL ZONE AFRIQUE SUBSAHARIENNE</a:t>
            </a:r>
          </a:p>
        </p:txBody>
      </p:sp>
    </p:spTree>
    <p:extLst>
      <p:ext uri="{BB962C8B-B14F-4D97-AF65-F5344CB8AC3E}">
        <p14:creationId xmlns:p14="http://schemas.microsoft.com/office/powerpoint/2010/main" val="3330112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numéro de diapositive 2">
            <a:extLst>
              <a:ext uri="{FF2B5EF4-FFF2-40B4-BE49-F238E27FC236}">
                <a16:creationId xmlns:a16="http://schemas.microsoft.com/office/drawing/2014/main" id="{4E7E8697-A72A-4C03-8E0E-D3A7B645E7C4}"/>
              </a:ext>
            </a:extLst>
          </p:cNvPr>
          <p:cNvSpPr txBox="1">
            <a:spLocks/>
          </p:cNvSpPr>
          <p:nvPr/>
        </p:nvSpPr>
        <p:spPr>
          <a:xfrm>
            <a:off x="8566291" y="4933262"/>
            <a:ext cx="252000" cy="84639"/>
          </a:xfrm>
          <a:prstGeom prst="rect">
            <a:avLst/>
          </a:prstGeom>
        </p:spPr>
        <p:txBody>
          <a:bodyPr lIns="0" tIns="0" rIns="0" bIns="0">
            <a:spAutoFit/>
          </a:bodyPr>
          <a:lstStyle>
            <a:defPPr>
              <a:defRPr lang="en-US"/>
            </a:defPPr>
            <a:lvl1pPr marL="0" algn="l" defTabSz="457200" rtl="0" eaLnBrk="1" latinLnBrk="0" hangingPunct="1">
              <a:defRPr sz="55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95249FB3-2D92-4B86-AF9E-9917563CAFD2}" type="slidenum">
              <a:rPr lang="fr-FR" smtClean="0"/>
              <a:pPr algn="r"/>
              <a:t>2</a:t>
            </a:fld>
            <a:endParaRPr lang="fr-FR"/>
          </a:p>
        </p:txBody>
      </p:sp>
      <p:sp>
        <p:nvSpPr>
          <p:cNvPr id="7" name="Espace réservé du pied de page 3">
            <a:extLst>
              <a:ext uri="{FF2B5EF4-FFF2-40B4-BE49-F238E27FC236}">
                <a16:creationId xmlns:a16="http://schemas.microsoft.com/office/drawing/2014/main" id="{8581993B-84B9-4B13-BD8B-7EB52C4FD55D}"/>
              </a:ext>
            </a:extLst>
          </p:cNvPr>
          <p:cNvSpPr txBox="1">
            <a:spLocks/>
          </p:cNvSpPr>
          <p:nvPr/>
        </p:nvSpPr>
        <p:spPr>
          <a:xfrm>
            <a:off x="289018" y="4933262"/>
            <a:ext cx="4282982" cy="84639"/>
          </a:xfrm>
          <a:prstGeom prst="rect">
            <a:avLst/>
          </a:prstGeom>
        </p:spPr>
        <p:txBody>
          <a:bodyPr wrap="square" lIns="0" tIns="0" rIns="0" bIns="0">
            <a:spAutoFit/>
          </a:bodyPr>
          <a:lstStyle>
            <a:defPPr>
              <a:defRPr lang="en-US"/>
            </a:defPPr>
            <a:lvl1pPr marL="0" algn="l" defTabSz="457200" rtl="0" eaLnBrk="1" latinLnBrk="0" hangingPunct="1">
              <a:defRPr sz="55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a:solidFill>
                  <a:srgbClr val="26358C"/>
                </a:solidFill>
                <a:latin typeface="Biome Light" panose="020B0303030204020804" pitchFamily="34" charset="0"/>
                <a:cs typeface="Biome Light" panose="020B0303030204020804" pitchFamily="34" charset="0"/>
              </a:rPr>
              <a:t>IMPACT DU COVID-19 SUR LE MARCHE DES VINS ET SPIRITUEUX  / WEBINAR SECTORIEL ZONE ….</a:t>
            </a:r>
          </a:p>
        </p:txBody>
      </p:sp>
      <p:pic>
        <p:nvPicPr>
          <p:cNvPr id="6" name="Image 5">
            <a:extLst>
              <a:ext uri="{FF2B5EF4-FFF2-40B4-BE49-F238E27FC236}">
                <a16:creationId xmlns:a16="http://schemas.microsoft.com/office/drawing/2014/main" id="{CCD863C1-9C00-401F-9DA8-643C62C348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3974" y="3988535"/>
            <a:ext cx="4282982" cy="594558"/>
          </a:xfrm>
          <a:prstGeom prst="rect">
            <a:avLst/>
          </a:prstGeom>
        </p:spPr>
      </p:pic>
      <p:pic>
        <p:nvPicPr>
          <p:cNvPr id="10" name="Image 9">
            <a:extLst>
              <a:ext uri="{FF2B5EF4-FFF2-40B4-BE49-F238E27FC236}">
                <a16:creationId xmlns:a16="http://schemas.microsoft.com/office/drawing/2014/main" id="{E5A4A4CA-6EB9-4514-9600-36AF5DA83B2A}"/>
              </a:ext>
            </a:extLst>
          </p:cNvPr>
          <p:cNvPicPr>
            <a:picLocks noChangeAspect="1"/>
          </p:cNvPicPr>
          <p:nvPr/>
        </p:nvPicPr>
        <p:blipFill>
          <a:blip r:embed="rId4"/>
          <a:stretch>
            <a:fillRect/>
          </a:stretch>
        </p:blipFill>
        <p:spPr>
          <a:xfrm>
            <a:off x="405797" y="2317371"/>
            <a:ext cx="937228" cy="1133743"/>
          </a:xfrm>
          <a:prstGeom prst="rect">
            <a:avLst/>
          </a:prstGeom>
        </p:spPr>
      </p:pic>
      <p:pic>
        <p:nvPicPr>
          <p:cNvPr id="1028" name="Picture 4">
            <a:extLst>
              <a:ext uri="{FF2B5EF4-FFF2-40B4-BE49-F238E27FC236}">
                <a16:creationId xmlns:a16="http://schemas.microsoft.com/office/drawing/2014/main" id="{1331AA4B-206B-4577-80B2-3413204338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7092" y="2112777"/>
            <a:ext cx="1491111" cy="1505476"/>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descr="Accueil">
            <a:extLst>
              <a:ext uri="{FF2B5EF4-FFF2-40B4-BE49-F238E27FC236}">
                <a16:creationId xmlns:a16="http://schemas.microsoft.com/office/drawing/2014/main" id="{DA12C6E0-784D-454E-BE58-1A77F340448D}"/>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3708044" y="5814261"/>
            <a:ext cx="1137681" cy="1686606"/>
          </a:xfrm>
          <a:prstGeom prst="rect">
            <a:avLst/>
          </a:prstGeom>
          <a:noFill/>
          <a:ln>
            <a:noFill/>
          </a:ln>
        </p:spPr>
      </p:pic>
      <p:pic>
        <p:nvPicPr>
          <p:cNvPr id="2" name="Picture 4" descr="Occitanie (région administrative) — Wikipédia">
            <a:extLst>
              <a:ext uri="{FF2B5EF4-FFF2-40B4-BE49-F238E27FC236}">
                <a16:creationId xmlns:a16="http://schemas.microsoft.com/office/drawing/2014/main" id="{44A7BC03-5E5F-4C5E-91E5-6EE0C54CAB9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5797" y="1024318"/>
            <a:ext cx="947357" cy="9473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ccueil - Sud de France">
            <a:extLst>
              <a:ext uri="{FF2B5EF4-FFF2-40B4-BE49-F238E27FC236}">
                <a16:creationId xmlns:a16="http://schemas.microsoft.com/office/drawing/2014/main" id="{29E2D2B1-86DD-4F0A-8FDB-16CDFE5EF8E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34683" y="1024320"/>
            <a:ext cx="754865" cy="94735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oodLoire">
            <a:extLst>
              <a:ext uri="{FF2B5EF4-FFF2-40B4-BE49-F238E27FC236}">
                <a16:creationId xmlns:a16="http://schemas.microsoft.com/office/drawing/2014/main" id="{AD9709B5-92BC-432B-B3C3-041CC6C1807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43869" y="1143608"/>
            <a:ext cx="1567714" cy="731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EV'UP au service du développement des entreprises et des ...">
            <a:extLst>
              <a:ext uri="{FF2B5EF4-FFF2-40B4-BE49-F238E27FC236}">
                <a16:creationId xmlns:a16="http://schemas.microsoft.com/office/drawing/2014/main" id="{132CEF92-AD46-4F68-A294-76381D1D8F6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83748" y="1080343"/>
            <a:ext cx="2844460" cy="748542"/>
          </a:xfrm>
          <a:prstGeom prst="rect">
            <a:avLst/>
          </a:prstGeom>
          <a:noFill/>
          <a:extLst>
            <a:ext uri="{909E8E84-426E-40DD-AFC4-6F175D3DCCD1}">
              <a14:hiddenFill xmlns:a14="http://schemas.microsoft.com/office/drawing/2010/main">
                <a:solidFill>
                  <a:srgbClr val="FFFFFF"/>
                </a:solidFill>
              </a14:hiddenFill>
            </a:ext>
          </a:extLst>
        </p:spPr>
      </p:pic>
      <p:pic>
        <p:nvPicPr>
          <p:cNvPr id="1039" name="Image 8" descr="Accueil">
            <a:extLst>
              <a:ext uri="{FF2B5EF4-FFF2-40B4-BE49-F238E27FC236}">
                <a16:creationId xmlns:a16="http://schemas.microsoft.com/office/drawing/2014/main" id="{5C43D2DF-B8CE-4AD7-8028-E21169339E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5883" y="2070354"/>
            <a:ext cx="1256537" cy="177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a:extLst>
              <a:ext uri="{FF2B5EF4-FFF2-40B4-BE49-F238E27FC236}">
                <a16:creationId xmlns:a16="http://schemas.microsoft.com/office/drawing/2014/main" id="{06035242-12F8-42A2-8846-AEB4BEABA97D}"/>
              </a:ext>
            </a:extLst>
          </p:cNvPr>
          <p:cNvPicPr>
            <a:picLocks noChangeAspect="1"/>
          </p:cNvPicPr>
          <p:nvPr/>
        </p:nvPicPr>
        <p:blipFill>
          <a:blip r:embed="rId11"/>
          <a:stretch>
            <a:fillRect/>
          </a:stretch>
        </p:blipFill>
        <p:spPr>
          <a:xfrm>
            <a:off x="6145877" y="2203241"/>
            <a:ext cx="954536" cy="1505476"/>
          </a:xfrm>
          <a:prstGeom prst="rect">
            <a:avLst/>
          </a:prstGeom>
        </p:spPr>
      </p:pic>
      <p:pic>
        <p:nvPicPr>
          <p:cNvPr id="2056" name="Picture 8" descr="Pays d'Oc IGP | Vins d'indication géographique protégée de la ...">
            <a:extLst>
              <a:ext uri="{FF2B5EF4-FFF2-40B4-BE49-F238E27FC236}">
                <a16:creationId xmlns:a16="http://schemas.microsoft.com/office/drawing/2014/main" id="{748AB4AB-6E01-49E6-8C25-7CFC05C4A55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00373" y="977568"/>
            <a:ext cx="1108809" cy="103562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image contient peut-être : texte qui dit ’Vignobles de la Vallée du Rhône’">
            <a:extLst>
              <a:ext uri="{FF2B5EF4-FFF2-40B4-BE49-F238E27FC236}">
                <a16:creationId xmlns:a16="http://schemas.microsoft.com/office/drawing/2014/main" id="{181F79A1-0ABE-4CB0-834B-315F381A1C6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35050" y="2211818"/>
            <a:ext cx="1509652" cy="150965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VITRINE MONDIALE DE LA FILIERE AGROALIMENTAIRE &amp; PLUS GRAND SALON ...">
            <a:extLst>
              <a:ext uri="{FF2B5EF4-FFF2-40B4-BE49-F238E27FC236}">
                <a16:creationId xmlns:a16="http://schemas.microsoft.com/office/drawing/2014/main" id="{859993A8-61AB-4E54-9EC6-E636C362766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9016" y="3916982"/>
            <a:ext cx="1998030" cy="811700"/>
          </a:xfrm>
          <a:prstGeom prst="rect">
            <a:avLst/>
          </a:prstGeom>
          <a:noFill/>
          <a:extLst>
            <a:ext uri="{909E8E84-426E-40DD-AFC4-6F175D3DCCD1}">
              <a14:hiddenFill xmlns:a14="http://schemas.microsoft.com/office/drawing/2010/main">
                <a:solidFill>
                  <a:srgbClr val="FFFFFF"/>
                </a:solidFill>
              </a14:hiddenFill>
            </a:ext>
          </a:extLst>
        </p:spPr>
      </p:pic>
      <p:sp>
        <p:nvSpPr>
          <p:cNvPr id="8" name="Titre 7">
            <a:extLst>
              <a:ext uri="{FF2B5EF4-FFF2-40B4-BE49-F238E27FC236}">
                <a16:creationId xmlns:a16="http://schemas.microsoft.com/office/drawing/2014/main" id="{8088FA5E-B74E-4EFC-8801-29ABA0AAC6CE}"/>
              </a:ext>
            </a:extLst>
          </p:cNvPr>
          <p:cNvSpPr>
            <a:spLocks noGrp="1"/>
          </p:cNvSpPr>
          <p:nvPr>
            <p:ph type="title"/>
          </p:nvPr>
        </p:nvSpPr>
        <p:spPr/>
        <p:txBody>
          <a:bodyPr/>
          <a:lstStyle/>
          <a:p>
            <a:r>
              <a:rPr lang="fr-FR"/>
              <a:t>NOS PARTENAIRES </a:t>
            </a:r>
          </a:p>
        </p:txBody>
      </p:sp>
      <p:pic>
        <p:nvPicPr>
          <p:cNvPr id="4" name="F5566675-9FBD-477B-9E03-80B63E2CD1FA">
            <a:extLst>
              <a:ext uri="{FF2B5EF4-FFF2-40B4-BE49-F238E27FC236}">
                <a16:creationId xmlns:a16="http://schemas.microsoft.com/office/drawing/2014/main" id="{276C68F0-79D3-4340-B441-AF25EAD7A7F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43869" y="3708717"/>
            <a:ext cx="1221241" cy="122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Un logo en or pour les vins d'Alsace - LOGONEWS">
            <a:extLst>
              <a:ext uri="{FF2B5EF4-FFF2-40B4-BE49-F238E27FC236}">
                <a16:creationId xmlns:a16="http://schemas.microsoft.com/office/drawing/2014/main" id="{231393C5-1C8F-4B49-B132-8D9E97AC562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97107" y="2448446"/>
            <a:ext cx="1779878" cy="862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056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E054563-E5C2-4D5F-AA4A-25F14F43B78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601039" y="1407896"/>
            <a:ext cx="1941922" cy="1260908"/>
          </a:xfrm>
          <a:prstGeom prst="rect">
            <a:avLst/>
          </a:prstGeom>
        </p:spPr>
      </p:pic>
      <p:sp>
        <p:nvSpPr>
          <p:cNvPr id="6" name="Titre 1">
            <a:extLst>
              <a:ext uri="{FF2B5EF4-FFF2-40B4-BE49-F238E27FC236}">
                <a16:creationId xmlns:a16="http://schemas.microsoft.com/office/drawing/2014/main" id="{DFF00DB7-8463-42A1-BBD0-AA0750F02822}"/>
              </a:ext>
            </a:extLst>
          </p:cNvPr>
          <p:cNvSpPr txBox="1">
            <a:spLocks/>
          </p:cNvSpPr>
          <p:nvPr/>
        </p:nvSpPr>
        <p:spPr>
          <a:xfrm>
            <a:off x="0" y="2876554"/>
            <a:ext cx="9144000" cy="352421"/>
          </a:xfrm>
          <a:prstGeom prst="rect">
            <a:avLst/>
          </a:prstGeom>
        </p:spPr>
        <p:txBody>
          <a:bodyPr>
            <a:normAutofit/>
          </a:bodyPr>
          <a:lstStyle>
            <a:lvl1pPr algn="r" defTabSz="742950" rtl="0" eaLnBrk="1" latinLnBrk="0" hangingPunct="1">
              <a:lnSpc>
                <a:spcPct val="90000"/>
              </a:lnSpc>
              <a:spcBef>
                <a:spcPct val="0"/>
              </a:spcBef>
              <a:buNone/>
              <a:defRPr sz="2800" b="1" kern="1200" cap="none" baseline="0">
                <a:solidFill>
                  <a:schemeClr val="accent1"/>
                </a:solidFill>
                <a:latin typeface="Arial Narrow" panose="020B0606020202030204" pitchFamily="34" charset="0"/>
                <a:ea typeface="+mj-ea"/>
                <a:cs typeface="+mj-cs"/>
              </a:defRPr>
            </a:lvl1pPr>
          </a:lstStyle>
          <a:p>
            <a:pPr algn="ctr"/>
            <a:r>
              <a:rPr lang="fr-FR" sz="1600">
                <a:solidFill>
                  <a:srgbClr val="26358C"/>
                </a:solidFill>
                <a:latin typeface="Arial" panose="020B0604020202020204" pitchFamily="34" charset="0"/>
                <a:cs typeface="Arial" panose="020B0604020202020204" pitchFamily="34" charset="0"/>
              </a:rPr>
              <a:t>L’équipe pour vous faire gagner à l’international</a:t>
            </a:r>
          </a:p>
        </p:txBody>
      </p:sp>
      <p:pic>
        <p:nvPicPr>
          <p:cNvPr id="10" name="Image 9">
            <a:extLst>
              <a:ext uri="{FF2B5EF4-FFF2-40B4-BE49-F238E27FC236}">
                <a16:creationId xmlns:a16="http://schemas.microsoft.com/office/drawing/2014/main" id="{DD843E3C-22F1-4317-AAB5-545D14358E8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57" t="16089" r="6478" b="20456"/>
          <a:stretch/>
        </p:blipFill>
        <p:spPr>
          <a:xfrm>
            <a:off x="3558284" y="4281583"/>
            <a:ext cx="2027432" cy="469330"/>
          </a:xfrm>
          <a:prstGeom prst="rect">
            <a:avLst/>
          </a:prstGeom>
        </p:spPr>
      </p:pic>
      <p:pic>
        <p:nvPicPr>
          <p:cNvPr id="11" name="Image 10">
            <a:extLst>
              <a:ext uri="{FF2B5EF4-FFF2-40B4-BE49-F238E27FC236}">
                <a16:creationId xmlns:a16="http://schemas.microsoft.com/office/drawing/2014/main" id="{B09DADF6-B20A-478E-8A86-880CEC10C2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615" y="4281583"/>
            <a:ext cx="893894" cy="529948"/>
          </a:xfrm>
          <a:prstGeom prst="rect">
            <a:avLst/>
          </a:prstGeom>
        </p:spPr>
      </p:pic>
      <p:pic>
        <p:nvPicPr>
          <p:cNvPr id="12" name="Image 11">
            <a:extLst>
              <a:ext uri="{FF2B5EF4-FFF2-40B4-BE49-F238E27FC236}">
                <a16:creationId xmlns:a16="http://schemas.microsoft.com/office/drawing/2014/main" id="{C8A175EE-4367-4F89-8EA5-B13CED37DA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74915" y="4311892"/>
            <a:ext cx="1761104" cy="469330"/>
          </a:xfrm>
          <a:prstGeom prst="rect">
            <a:avLst/>
          </a:prstGeom>
        </p:spPr>
      </p:pic>
    </p:spTree>
    <p:extLst>
      <p:ext uri="{BB962C8B-B14F-4D97-AF65-F5344CB8AC3E}">
        <p14:creationId xmlns:p14="http://schemas.microsoft.com/office/powerpoint/2010/main" val="2172074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9E1F087-1AB2-42C6-A5EF-54848F115FC9}"/>
              </a:ext>
            </a:extLst>
          </p:cNvPr>
          <p:cNvSpPr>
            <a:spLocks noGrp="1"/>
          </p:cNvSpPr>
          <p:nvPr>
            <p:ph type="title"/>
          </p:nvPr>
        </p:nvSpPr>
        <p:spPr>
          <a:xfrm>
            <a:off x="289016" y="303352"/>
            <a:ext cx="5766344" cy="498598"/>
          </a:xfrm>
        </p:spPr>
        <p:txBody>
          <a:bodyPr/>
          <a:lstStyle/>
          <a:p>
            <a:r>
              <a:rPr lang="fr-FR">
                <a:solidFill>
                  <a:srgbClr val="1C3582"/>
                </a:solidFill>
                <a:latin typeface="Arial" panose="020B0604020202020204" pitchFamily="34" charset="0"/>
                <a:cs typeface="Arial" panose="020B0604020202020204" pitchFamily="34" charset="0"/>
              </a:rPr>
              <a:t>QUESTIONS ET REPONSES </a:t>
            </a:r>
            <a:br>
              <a:rPr lang="fr-FR">
                <a:solidFill>
                  <a:srgbClr val="1C3582"/>
                </a:solidFill>
                <a:latin typeface="Arial" panose="020B0604020202020204" pitchFamily="34" charset="0"/>
                <a:cs typeface="Arial" panose="020B0604020202020204" pitchFamily="34" charset="0"/>
              </a:rPr>
            </a:br>
            <a:r>
              <a:rPr lang="fr-FR">
                <a:solidFill>
                  <a:srgbClr val="1C3582"/>
                </a:solidFill>
                <a:latin typeface="Arial" panose="020B0604020202020204" pitchFamily="34" charset="0"/>
                <a:cs typeface="Arial" panose="020B0604020202020204" pitchFamily="34" charset="0"/>
              </a:rPr>
              <a:t>COMMENT CA MARCHE ? </a:t>
            </a:r>
          </a:p>
        </p:txBody>
      </p:sp>
      <p:sp>
        <p:nvSpPr>
          <p:cNvPr id="17" name="Espace réservé du numéro de diapositive 2">
            <a:extLst>
              <a:ext uri="{FF2B5EF4-FFF2-40B4-BE49-F238E27FC236}">
                <a16:creationId xmlns:a16="http://schemas.microsoft.com/office/drawing/2014/main" id="{4E7E8697-A72A-4C03-8E0E-D3A7B645E7C4}"/>
              </a:ext>
            </a:extLst>
          </p:cNvPr>
          <p:cNvSpPr txBox="1">
            <a:spLocks/>
          </p:cNvSpPr>
          <p:nvPr/>
        </p:nvSpPr>
        <p:spPr>
          <a:xfrm>
            <a:off x="8566291" y="4933262"/>
            <a:ext cx="252000" cy="84639"/>
          </a:xfrm>
          <a:prstGeom prst="rect">
            <a:avLst/>
          </a:prstGeom>
        </p:spPr>
        <p:txBody>
          <a:bodyPr lIns="0" tIns="0" rIns="0" bIns="0">
            <a:spAutoFit/>
          </a:bodyPr>
          <a:lstStyle>
            <a:defPPr>
              <a:defRPr lang="en-US"/>
            </a:defPPr>
            <a:lvl1pPr marL="0" algn="l" defTabSz="457200" rtl="0" eaLnBrk="1" latinLnBrk="0" hangingPunct="1">
              <a:defRPr sz="55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5249FB3-2D92-4B86-AF9E-9917563CAFD2}" type="slidenum">
              <a:rPr kumimoji="0" lang="fr-FR" sz="550" b="0" i="0" u="none" strike="noStrike" kern="1200" cap="none" spc="0" normalizeH="0" baseline="0" noProof="0" smtClean="0">
                <a:ln>
                  <a:noFill/>
                </a:ln>
                <a:solidFill>
                  <a:srgbClr val="26358C"/>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fr-FR" sz="550" b="0" i="0" u="none" strike="noStrike" kern="1200" cap="none" spc="0" normalizeH="0" baseline="0" noProof="0">
              <a:ln>
                <a:noFill/>
              </a:ln>
              <a:solidFill>
                <a:srgbClr val="26358C"/>
              </a:solidFill>
              <a:effectLst/>
              <a:uLnTx/>
              <a:uFillTx/>
              <a:latin typeface="Arial" panose="020B0604020202020204"/>
              <a:ea typeface="+mn-ea"/>
              <a:cs typeface="+mn-cs"/>
            </a:endParaRPr>
          </a:p>
        </p:txBody>
      </p:sp>
      <p:sp>
        <p:nvSpPr>
          <p:cNvPr id="8" name="Espace réservé du texte 5">
            <a:extLst>
              <a:ext uri="{FF2B5EF4-FFF2-40B4-BE49-F238E27FC236}">
                <a16:creationId xmlns:a16="http://schemas.microsoft.com/office/drawing/2014/main" id="{A96676A4-D1CE-40E1-9AD5-D7DE1BDF8D3F}"/>
              </a:ext>
            </a:extLst>
          </p:cNvPr>
          <p:cNvSpPr>
            <a:spLocks noGrp="1"/>
          </p:cNvSpPr>
          <p:nvPr>
            <p:ph type="body" sz="quarter" idx="13"/>
          </p:nvPr>
        </p:nvSpPr>
        <p:spPr>
          <a:xfrm>
            <a:off x="289016" y="827816"/>
            <a:ext cx="8486775" cy="470898"/>
          </a:xfrm>
        </p:spPr>
        <p:txBody>
          <a:bodyPr/>
          <a:lstStyle/>
          <a:p>
            <a:pPr>
              <a:buClr>
                <a:srgbClr val="C00000"/>
              </a:buClr>
            </a:pPr>
            <a:endParaRPr lang="fr-FR" sz="1200">
              <a:solidFill>
                <a:srgbClr val="1C3582"/>
              </a:solidFill>
            </a:endParaRPr>
          </a:p>
          <a:p>
            <a:endParaRPr lang="fr-FR" i="1"/>
          </a:p>
          <a:p>
            <a:endParaRPr lang="fr-FR"/>
          </a:p>
        </p:txBody>
      </p:sp>
      <p:sp>
        <p:nvSpPr>
          <p:cNvPr id="6" name="Espace réservé du contenu 10">
            <a:extLst>
              <a:ext uri="{FF2B5EF4-FFF2-40B4-BE49-F238E27FC236}">
                <a16:creationId xmlns:a16="http://schemas.microsoft.com/office/drawing/2014/main" id="{E943563F-88BE-4C8D-BA52-487D5479F309}"/>
              </a:ext>
            </a:extLst>
          </p:cNvPr>
          <p:cNvSpPr txBox="1">
            <a:spLocks/>
          </p:cNvSpPr>
          <p:nvPr/>
        </p:nvSpPr>
        <p:spPr>
          <a:xfrm>
            <a:off x="260752" y="1277907"/>
            <a:ext cx="5627370" cy="1492945"/>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fr-FR" sz="1200" b="1" i="0" u="sng" strike="noStrike" kern="1200" cap="none" spc="0" normalizeH="0" baseline="0" noProof="0">
                <a:ln>
                  <a:noFill/>
                </a:ln>
                <a:solidFill>
                  <a:srgbClr val="1C3582"/>
                </a:solidFill>
                <a:effectLst/>
                <a:uLnTx/>
                <a:uFillTx/>
                <a:latin typeface="Arial" panose="020B0604020202020204" pitchFamily="34" charset="0"/>
                <a:ea typeface="+mn-ea"/>
                <a:cs typeface="Arial" panose="020B0604020202020204" pitchFamily="34" charset="0"/>
              </a:rPr>
              <a:t>Poser une question par écrit :</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fr-FR" sz="1200" b="0" i="0" u="none" strike="noStrike" kern="1200" cap="none" spc="0" normalizeH="0" baseline="0" noProof="0">
              <a:ln>
                <a:noFill/>
              </a:ln>
              <a:solidFill>
                <a:srgbClr val="1C3582"/>
              </a:solidFill>
              <a:effectLst/>
              <a:uLnTx/>
              <a:uFillTx/>
              <a:latin typeface="Arial" panose="020B0604020202020204" pitchFamily="34" charset="0"/>
              <a:ea typeface="+mn-ea"/>
              <a:cs typeface="Arial" panose="020B0604020202020204" pitchFamily="34" charset="0"/>
            </a:endParaRPr>
          </a:p>
          <a:p>
            <a:pPr marL="385763" marR="0" lvl="0" indent="-385763" algn="l" defTabSz="685800" rtl="0" eaLnBrk="1" fontAlgn="auto" latinLnBrk="0" hangingPunct="1">
              <a:lnSpc>
                <a:spcPct val="90000"/>
              </a:lnSpc>
              <a:spcBef>
                <a:spcPts val="750"/>
              </a:spcBef>
              <a:spcAft>
                <a:spcPts val="0"/>
              </a:spcAft>
              <a:buClrTx/>
              <a:buSzTx/>
              <a:buFont typeface="+mj-lt"/>
              <a:buAutoNum type="arabicPeriod"/>
              <a:tabLst/>
              <a:defRPr/>
            </a:pPr>
            <a:r>
              <a:rPr kumimoji="0" lang="fr-FR" sz="1200" b="0" i="0" u="none" strike="noStrike" kern="1200" cap="none" spc="0" normalizeH="0" baseline="0" noProof="0">
                <a:ln>
                  <a:noFill/>
                </a:ln>
                <a:solidFill>
                  <a:srgbClr val="1C3582"/>
                </a:solidFill>
                <a:effectLst/>
                <a:uLnTx/>
                <a:uFillTx/>
                <a:latin typeface="Arial" panose="020B0604020202020204" pitchFamily="34" charset="0"/>
                <a:ea typeface="+mn-ea"/>
                <a:cs typeface="Arial" panose="020B0604020202020204" pitchFamily="34" charset="0"/>
              </a:rPr>
              <a:t>Ouvrez la console à droite de l’écran en cliquant sur la flèche </a:t>
            </a:r>
          </a:p>
          <a:p>
            <a:pPr marL="385763" marR="0" lvl="0" indent="-385763" algn="l" defTabSz="685800" rtl="0" eaLnBrk="1" fontAlgn="auto" latinLnBrk="0" hangingPunct="1">
              <a:lnSpc>
                <a:spcPct val="90000"/>
              </a:lnSpc>
              <a:spcBef>
                <a:spcPts val="750"/>
              </a:spcBef>
              <a:spcAft>
                <a:spcPts val="0"/>
              </a:spcAft>
              <a:buClrTx/>
              <a:buSzTx/>
              <a:buFont typeface="+mj-lt"/>
              <a:buAutoNum type="arabicPeriod"/>
              <a:tabLst/>
              <a:defRPr/>
            </a:pPr>
            <a:r>
              <a:rPr kumimoji="0" lang="fr-FR" sz="1200" b="0" i="0" u="none" strike="noStrike" kern="1200" cap="none" spc="0" normalizeH="0" baseline="0" noProof="0">
                <a:ln>
                  <a:noFill/>
                </a:ln>
                <a:solidFill>
                  <a:srgbClr val="1C3582"/>
                </a:solidFill>
                <a:effectLst/>
                <a:uLnTx/>
                <a:uFillTx/>
                <a:latin typeface="Arial" panose="020B0604020202020204" pitchFamily="34" charset="0"/>
                <a:ea typeface="+mn-ea"/>
                <a:cs typeface="Arial" panose="020B0604020202020204" pitchFamily="34" charset="0"/>
              </a:rPr>
              <a:t>Saisissez votre question</a:t>
            </a:r>
          </a:p>
          <a:p>
            <a:pPr marL="385763" marR="0" lvl="0" indent="-385763" algn="l" defTabSz="685800" rtl="0" eaLnBrk="1" fontAlgn="auto" latinLnBrk="0" hangingPunct="1">
              <a:lnSpc>
                <a:spcPct val="90000"/>
              </a:lnSpc>
              <a:spcBef>
                <a:spcPts val="750"/>
              </a:spcBef>
              <a:spcAft>
                <a:spcPts val="0"/>
              </a:spcAft>
              <a:buClrTx/>
              <a:buSzTx/>
              <a:buFont typeface="+mj-lt"/>
              <a:buAutoNum type="arabicPeriod"/>
              <a:tabLst/>
              <a:defRPr/>
            </a:pPr>
            <a:r>
              <a:rPr kumimoji="0" lang="fr-FR" sz="1200" b="0" i="0" u="none" strike="noStrike" kern="1200" cap="none" spc="0" normalizeH="0" baseline="0" noProof="0">
                <a:ln>
                  <a:noFill/>
                </a:ln>
                <a:solidFill>
                  <a:srgbClr val="1C3582"/>
                </a:solidFill>
                <a:effectLst/>
                <a:uLnTx/>
                <a:uFillTx/>
                <a:latin typeface="Arial" panose="020B0604020202020204" pitchFamily="34" charset="0"/>
                <a:ea typeface="+mn-ea"/>
                <a:cs typeface="Arial" panose="020B0604020202020204" pitchFamily="34" charset="0"/>
              </a:rPr>
              <a:t>Envoyez !</a:t>
            </a:r>
          </a:p>
        </p:txBody>
      </p:sp>
      <p:cxnSp>
        <p:nvCxnSpPr>
          <p:cNvPr id="9" name="Connecteur : en angle 8">
            <a:extLst>
              <a:ext uri="{FF2B5EF4-FFF2-40B4-BE49-F238E27FC236}">
                <a16:creationId xmlns:a16="http://schemas.microsoft.com/office/drawing/2014/main" id="{63BE4498-195D-442B-9AE8-34D180B32BCE}"/>
              </a:ext>
            </a:extLst>
          </p:cNvPr>
          <p:cNvCxnSpPr>
            <a:cxnSpLocks/>
          </p:cNvCxnSpPr>
          <p:nvPr/>
        </p:nvCxnSpPr>
        <p:spPr>
          <a:xfrm>
            <a:off x="2609607" y="2140192"/>
            <a:ext cx="4115642" cy="883919"/>
          </a:xfrm>
          <a:prstGeom prst="bentConnector3">
            <a:avLst>
              <a:gd name="adj1" fmla="val 50000"/>
            </a:avLst>
          </a:prstGeom>
          <a:ln w="38100">
            <a:solidFill>
              <a:srgbClr val="1C3582"/>
            </a:solidFill>
            <a:tailEnd type="triangle"/>
          </a:ln>
        </p:spPr>
        <p:style>
          <a:lnRef idx="1">
            <a:schemeClr val="dk1"/>
          </a:lnRef>
          <a:fillRef idx="0">
            <a:schemeClr val="dk1"/>
          </a:fillRef>
          <a:effectRef idx="0">
            <a:schemeClr val="dk1"/>
          </a:effectRef>
          <a:fontRef idx="minor">
            <a:schemeClr val="tx1"/>
          </a:fontRef>
        </p:style>
      </p:cxnSp>
      <p:grpSp>
        <p:nvGrpSpPr>
          <p:cNvPr id="10" name="Groupe 9">
            <a:extLst>
              <a:ext uri="{FF2B5EF4-FFF2-40B4-BE49-F238E27FC236}">
                <a16:creationId xmlns:a16="http://schemas.microsoft.com/office/drawing/2014/main" id="{22FFE01F-712C-4D49-82A2-BD86B18580A6}"/>
              </a:ext>
            </a:extLst>
          </p:cNvPr>
          <p:cNvGrpSpPr/>
          <p:nvPr/>
        </p:nvGrpSpPr>
        <p:grpSpPr>
          <a:xfrm>
            <a:off x="5466817" y="1661076"/>
            <a:ext cx="889263" cy="1217295"/>
            <a:chOff x="5094468" y="2311936"/>
            <a:chExt cx="1185684" cy="1623060"/>
          </a:xfrm>
        </p:grpSpPr>
        <p:cxnSp>
          <p:nvCxnSpPr>
            <p:cNvPr id="11" name="Connecteur droit avec flèche 10">
              <a:extLst>
                <a:ext uri="{FF2B5EF4-FFF2-40B4-BE49-F238E27FC236}">
                  <a16:creationId xmlns:a16="http://schemas.microsoft.com/office/drawing/2014/main" id="{02E4B264-EF35-4619-AD38-FE84379B2E18}"/>
                </a:ext>
              </a:extLst>
            </p:cNvPr>
            <p:cNvCxnSpPr>
              <a:cxnSpLocks/>
            </p:cNvCxnSpPr>
            <p:nvPr/>
          </p:nvCxnSpPr>
          <p:spPr>
            <a:xfrm>
              <a:off x="5094468" y="2602816"/>
              <a:ext cx="585259" cy="0"/>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pic>
          <p:nvPicPr>
            <p:cNvPr id="12" name="Image 11">
              <a:extLst>
                <a:ext uri="{FF2B5EF4-FFF2-40B4-BE49-F238E27FC236}">
                  <a16:creationId xmlns:a16="http://schemas.microsoft.com/office/drawing/2014/main" id="{D575D153-4968-41D4-93E3-122C00B6C0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4372" y="2311936"/>
              <a:ext cx="525780" cy="1623060"/>
            </a:xfrm>
            <a:prstGeom prst="rect">
              <a:avLst/>
            </a:prstGeom>
          </p:spPr>
        </p:pic>
        <p:sp>
          <p:nvSpPr>
            <p:cNvPr id="13" name="Rectangle 12">
              <a:extLst>
                <a:ext uri="{FF2B5EF4-FFF2-40B4-BE49-F238E27FC236}">
                  <a16:creationId xmlns:a16="http://schemas.microsoft.com/office/drawing/2014/main" id="{962B535B-B113-4FE2-B665-419F23E01EE4}"/>
                </a:ext>
              </a:extLst>
            </p:cNvPr>
            <p:cNvSpPr/>
            <p:nvPr/>
          </p:nvSpPr>
          <p:spPr>
            <a:xfrm>
              <a:off x="5679727" y="2347686"/>
              <a:ext cx="600425" cy="4234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14" name="Groupe 13">
            <a:extLst>
              <a:ext uri="{FF2B5EF4-FFF2-40B4-BE49-F238E27FC236}">
                <a16:creationId xmlns:a16="http://schemas.microsoft.com/office/drawing/2014/main" id="{9D515C55-D0BD-4400-AB7E-B68DBA1AC0B3}"/>
              </a:ext>
            </a:extLst>
          </p:cNvPr>
          <p:cNvGrpSpPr/>
          <p:nvPr/>
        </p:nvGrpSpPr>
        <p:grpSpPr>
          <a:xfrm>
            <a:off x="6690525" y="994434"/>
            <a:ext cx="2001766" cy="3767874"/>
            <a:chOff x="6930649" y="288924"/>
            <a:chExt cx="3012440" cy="5934075"/>
          </a:xfrm>
        </p:grpSpPr>
        <p:pic>
          <p:nvPicPr>
            <p:cNvPr id="15" name="Image 14" descr="Une image contenant capture d’écran&#10;&#10;Description générée avec un niveau de confiance très élevé">
              <a:extLst>
                <a:ext uri="{FF2B5EF4-FFF2-40B4-BE49-F238E27FC236}">
                  <a16:creationId xmlns:a16="http://schemas.microsoft.com/office/drawing/2014/main" id="{9227204F-7AFA-4D85-A833-C4C094AFFE3F}"/>
                </a:ext>
              </a:extLst>
            </p:cNvPr>
            <p:cNvPicPr>
              <a:picLocks noChangeAspect="1"/>
            </p:cNvPicPr>
            <p:nvPr/>
          </p:nvPicPr>
          <p:blipFill rotWithShape="1">
            <a:blip r:embed="rId4">
              <a:extLst>
                <a:ext uri="{28A0092B-C50C-407E-A947-70E740481C1C}">
                  <a14:useLocalDpi xmlns:a14="http://schemas.microsoft.com/office/drawing/2010/main" val="0"/>
                </a:ext>
              </a:extLst>
            </a:blip>
            <a:srcRect l="1474"/>
            <a:stretch/>
          </p:blipFill>
          <p:spPr>
            <a:xfrm>
              <a:off x="6930649" y="288924"/>
              <a:ext cx="3012440" cy="5934075"/>
            </a:xfrm>
            <a:prstGeom prst="rect">
              <a:avLst/>
            </a:prstGeom>
          </p:spPr>
        </p:pic>
        <p:sp>
          <p:nvSpPr>
            <p:cNvPr id="16" name="ZoneTexte 15">
              <a:extLst>
                <a:ext uri="{FF2B5EF4-FFF2-40B4-BE49-F238E27FC236}">
                  <a16:creationId xmlns:a16="http://schemas.microsoft.com/office/drawing/2014/main" id="{90E0ADB3-0B47-4193-A959-624F240383C4}"/>
                </a:ext>
              </a:extLst>
            </p:cNvPr>
            <p:cNvSpPr txBox="1"/>
            <p:nvPr/>
          </p:nvSpPr>
          <p:spPr>
            <a:xfrm>
              <a:off x="7730538" y="4849687"/>
              <a:ext cx="2035277" cy="169277"/>
            </a:xfrm>
            <a:prstGeom prst="rect">
              <a:avLst/>
            </a:prstGeom>
            <a:solidFill>
              <a:srgbClr val="F7F7F7"/>
            </a:solid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825" b="1" i="0" u="none" strike="noStrike" kern="1200" cap="none" spc="0" normalizeH="0" baseline="0" noProof="0">
                  <a:ln>
                    <a:noFill/>
                  </a:ln>
                  <a:solidFill>
                    <a:prstClr val="black"/>
                  </a:solidFill>
                  <a:effectLst/>
                  <a:uLnTx/>
                  <a:uFillTx/>
                  <a:latin typeface="Arial" panose="020B0604020202020204"/>
                  <a:ea typeface="+mn-ea"/>
                  <a:cs typeface="+mn-cs"/>
                </a:rPr>
                <a:t>Webinaire Terre-net Web-agri</a:t>
              </a:r>
            </a:p>
          </p:txBody>
        </p:sp>
      </p:grpSp>
      <p:sp>
        <p:nvSpPr>
          <p:cNvPr id="18" name="Rectangle 17">
            <a:extLst>
              <a:ext uri="{FF2B5EF4-FFF2-40B4-BE49-F238E27FC236}">
                <a16:creationId xmlns:a16="http://schemas.microsoft.com/office/drawing/2014/main" id="{252C466C-3280-4F60-B524-335DEC9BC70C}"/>
              </a:ext>
            </a:extLst>
          </p:cNvPr>
          <p:cNvSpPr/>
          <p:nvPr/>
        </p:nvSpPr>
        <p:spPr>
          <a:xfrm>
            <a:off x="260752" y="3469289"/>
            <a:ext cx="4697711" cy="83099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1" i="0" u="sng" strike="noStrike" kern="1200" cap="none" spc="0" normalizeH="0" baseline="0" noProof="0">
                <a:ln>
                  <a:noFill/>
                </a:ln>
                <a:solidFill>
                  <a:srgbClr val="1C3582"/>
                </a:solidFill>
                <a:effectLst/>
                <a:uLnTx/>
                <a:uFillTx/>
                <a:latin typeface="Arial" panose="020B0604020202020204" pitchFamily="34" charset="0"/>
                <a:ea typeface="+mn-ea"/>
                <a:cs typeface="Arial" panose="020B0604020202020204" pitchFamily="34" charset="0"/>
              </a:rPr>
              <a:t>Demander la parole :</a:t>
            </a:r>
          </a:p>
          <a:p>
            <a:pPr marL="385763" marR="0" lvl="0" indent="-385763" algn="l" defTabSz="457200" rtl="0" eaLnBrk="1" fontAlgn="auto" latinLnBrk="0" hangingPunct="1">
              <a:lnSpc>
                <a:spcPct val="100000"/>
              </a:lnSpc>
              <a:spcBef>
                <a:spcPts val="0"/>
              </a:spcBef>
              <a:spcAft>
                <a:spcPts val="0"/>
              </a:spcAft>
              <a:buClrTx/>
              <a:buSzTx/>
              <a:buFont typeface="+mj-lt"/>
              <a:buAutoNum type="arabicPeriod"/>
              <a:tabLst/>
              <a:defRPr/>
            </a:pPr>
            <a:endParaRPr kumimoji="0" lang="fr-FR" sz="1200" b="0" i="0" u="none" strike="noStrike" kern="1200" cap="none" spc="0" normalizeH="0" baseline="0" noProof="0">
              <a:ln>
                <a:noFill/>
              </a:ln>
              <a:solidFill>
                <a:srgbClr val="1C3582"/>
              </a:solidFill>
              <a:effectLst/>
              <a:uLnTx/>
              <a:uFillTx/>
              <a:latin typeface="Arial" panose="020B0604020202020204" pitchFamily="34" charset="0"/>
              <a:ea typeface="+mn-ea"/>
              <a:cs typeface="Arial" panose="020B0604020202020204" pitchFamily="34" charset="0"/>
            </a:endParaRPr>
          </a:p>
          <a:p>
            <a:pPr marL="385763" marR="0" lvl="0" indent="-385763" algn="l" defTabSz="457200" rtl="0" eaLnBrk="1" fontAlgn="auto" latinLnBrk="0" hangingPunct="1">
              <a:lnSpc>
                <a:spcPct val="100000"/>
              </a:lnSpc>
              <a:spcBef>
                <a:spcPts val="0"/>
              </a:spcBef>
              <a:spcAft>
                <a:spcPts val="0"/>
              </a:spcAft>
              <a:buClrTx/>
              <a:buSzTx/>
              <a:buFont typeface="+mj-lt"/>
              <a:buAutoNum type="arabicPeriod"/>
              <a:tabLst/>
              <a:defRPr/>
            </a:pPr>
            <a:r>
              <a:rPr kumimoji="0" lang="fr-FR" sz="1200" b="0" i="0" u="none" strike="noStrike" kern="1200" cap="none" spc="0" normalizeH="0" baseline="0" noProof="0">
                <a:ln>
                  <a:noFill/>
                </a:ln>
                <a:solidFill>
                  <a:srgbClr val="1C3582"/>
                </a:solidFill>
                <a:effectLst/>
                <a:uLnTx/>
                <a:uFillTx/>
                <a:latin typeface="Arial" panose="020B0604020202020204" pitchFamily="34" charset="0"/>
                <a:ea typeface="+mn-ea"/>
                <a:cs typeface="Arial" panose="020B0604020202020204" pitchFamily="34" charset="0"/>
              </a:rPr>
              <a:t>Cliquez sur la main</a:t>
            </a:r>
          </a:p>
          <a:p>
            <a:pPr marL="385763" marR="0" lvl="0" indent="-385763" algn="l" defTabSz="457200" rtl="0" eaLnBrk="1" fontAlgn="auto" latinLnBrk="0" hangingPunct="1">
              <a:lnSpc>
                <a:spcPct val="100000"/>
              </a:lnSpc>
              <a:spcBef>
                <a:spcPts val="0"/>
              </a:spcBef>
              <a:spcAft>
                <a:spcPts val="0"/>
              </a:spcAft>
              <a:buClrTx/>
              <a:buSzTx/>
              <a:buFont typeface="+mj-lt"/>
              <a:buAutoNum type="arabicPeriod"/>
              <a:tabLst/>
              <a:defRPr/>
            </a:pPr>
            <a:r>
              <a:rPr kumimoji="0" lang="fr-FR" sz="1200" b="0" i="0" u="none" strike="noStrike" kern="1200" cap="none" spc="0" normalizeH="0" baseline="0" noProof="0">
                <a:ln>
                  <a:noFill/>
                </a:ln>
                <a:solidFill>
                  <a:srgbClr val="1C3582"/>
                </a:solidFill>
                <a:effectLst/>
                <a:uLnTx/>
                <a:uFillTx/>
                <a:latin typeface="Arial" panose="020B0604020202020204" pitchFamily="34" charset="0"/>
                <a:ea typeface="+mn-ea"/>
                <a:cs typeface="Arial" panose="020B0604020202020204" pitchFamily="34" charset="0"/>
              </a:rPr>
              <a:t>Le micro devient vert ? La parole est à vous !</a:t>
            </a:r>
          </a:p>
        </p:txBody>
      </p:sp>
      <p:cxnSp>
        <p:nvCxnSpPr>
          <p:cNvPr id="19" name="Connecteur : en angle 18">
            <a:extLst>
              <a:ext uri="{FF2B5EF4-FFF2-40B4-BE49-F238E27FC236}">
                <a16:creationId xmlns:a16="http://schemas.microsoft.com/office/drawing/2014/main" id="{EA601EF4-3ED4-4EC2-B2E2-EEDA64165CCB}"/>
              </a:ext>
            </a:extLst>
          </p:cNvPr>
          <p:cNvCxnSpPr>
            <a:cxnSpLocks/>
          </p:cNvCxnSpPr>
          <p:nvPr/>
        </p:nvCxnSpPr>
        <p:spPr>
          <a:xfrm>
            <a:off x="2609607" y="3865593"/>
            <a:ext cx="2849456" cy="480140"/>
          </a:xfrm>
          <a:prstGeom prst="bentConnector3">
            <a:avLst>
              <a:gd name="adj1" fmla="val 50000"/>
            </a:avLst>
          </a:prstGeom>
          <a:ln w="38100">
            <a:solidFill>
              <a:srgbClr val="1C3582"/>
            </a:solidFill>
            <a:tailEnd type="triangle"/>
          </a:ln>
        </p:spPr>
        <p:style>
          <a:lnRef idx="1">
            <a:schemeClr val="dk1"/>
          </a:lnRef>
          <a:fillRef idx="0">
            <a:schemeClr val="dk1"/>
          </a:fillRef>
          <a:effectRef idx="0">
            <a:schemeClr val="dk1"/>
          </a:effectRef>
          <a:fontRef idx="minor">
            <a:schemeClr val="tx1"/>
          </a:fontRef>
        </p:style>
      </p:cxnSp>
      <p:pic>
        <p:nvPicPr>
          <p:cNvPr id="20" name="Image 19">
            <a:extLst>
              <a:ext uri="{FF2B5EF4-FFF2-40B4-BE49-F238E27FC236}">
                <a16:creationId xmlns:a16="http://schemas.microsoft.com/office/drawing/2014/main" id="{8EC55CD6-7B01-4363-88DE-B79D958D85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9063" y="3355274"/>
            <a:ext cx="394335" cy="1217295"/>
          </a:xfrm>
          <a:prstGeom prst="rect">
            <a:avLst/>
          </a:prstGeom>
        </p:spPr>
      </p:pic>
      <p:sp>
        <p:nvSpPr>
          <p:cNvPr id="21" name="Rectangle 20">
            <a:extLst>
              <a:ext uri="{FF2B5EF4-FFF2-40B4-BE49-F238E27FC236}">
                <a16:creationId xmlns:a16="http://schemas.microsoft.com/office/drawing/2014/main" id="{31857714-1A54-468C-93E0-C9335F7D9ED6}"/>
              </a:ext>
            </a:extLst>
          </p:cNvPr>
          <p:cNvSpPr/>
          <p:nvPr/>
        </p:nvSpPr>
        <p:spPr>
          <a:xfrm>
            <a:off x="116632" y="4510523"/>
            <a:ext cx="5915609"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1C3582"/>
                </a:solidFill>
                <a:effectLst/>
                <a:uLnTx/>
                <a:uFillTx/>
                <a:latin typeface="Arial" panose="020B0604020202020204" pitchFamily="34" charset="0"/>
                <a:ea typeface="+mn-ea"/>
                <a:cs typeface="Arial" panose="020B0604020202020204" pitchFamily="34" charset="0"/>
              </a:rPr>
              <a:t>Ce webinaire est enregistré, vous recevrez le lien pour le visionner par email.</a:t>
            </a:r>
          </a:p>
        </p:txBody>
      </p:sp>
      <p:sp>
        <p:nvSpPr>
          <p:cNvPr id="22" name="Espace réservé du pied de page 3">
            <a:extLst>
              <a:ext uri="{FF2B5EF4-FFF2-40B4-BE49-F238E27FC236}">
                <a16:creationId xmlns:a16="http://schemas.microsoft.com/office/drawing/2014/main" id="{BDC19367-59CB-4F93-A76C-78B653293951}"/>
              </a:ext>
            </a:extLst>
          </p:cNvPr>
          <p:cNvSpPr txBox="1">
            <a:spLocks/>
          </p:cNvSpPr>
          <p:nvPr/>
        </p:nvSpPr>
        <p:spPr>
          <a:xfrm>
            <a:off x="289018" y="4933262"/>
            <a:ext cx="4282982" cy="84639"/>
          </a:xfrm>
          <a:prstGeom prst="rect">
            <a:avLst/>
          </a:prstGeom>
        </p:spPr>
        <p:txBody>
          <a:bodyPr wrap="square" lIns="0" tIns="0" rIns="0" bIns="0">
            <a:spAutoFit/>
          </a:bodyPr>
          <a:lstStyle>
            <a:defPPr>
              <a:defRPr lang="en-US"/>
            </a:defPPr>
            <a:lvl1pPr marL="0" algn="l" defTabSz="457200" rtl="0" eaLnBrk="1" latinLnBrk="0" hangingPunct="1">
              <a:defRPr sz="55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a:solidFill>
                  <a:srgbClr val="26358C"/>
                </a:solidFill>
                <a:latin typeface="Biome Light" panose="020B0303030204020804" pitchFamily="34" charset="0"/>
                <a:cs typeface="Biome Light" panose="020B0303030204020804" pitchFamily="34" charset="0"/>
              </a:rPr>
              <a:t>IMPACT DU COVID-19 SUR LE MARCHE DES VINS ET SPIRITUEUX  / WEBINAR SECTORIEL ZONE ….</a:t>
            </a:r>
          </a:p>
        </p:txBody>
      </p:sp>
    </p:spTree>
    <p:extLst>
      <p:ext uri="{BB962C8B-B14F-4D97-AF65-F5344CB8AC3E}">
        <p14:creationId xmlns:p14="http://schemas.microsoft.com/office/powerpoint/2010/main" val="1178438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9E1F087-1AB2-42C6-A5EF-54848F115FC9}"/>
              </a:ext>
            </a:extLst>
          </p:cNvPr>
          <p:cNvSpPr>
            <a:spLocks noGrp="1"/>
          </p:cNvSpPr>
          <p:nvPr>
            <p:ph type="title"/>
          </p:nvPr>
        </p:nvSpPr>
        <p:spPr>
          <a:xfrm>
            <a:off x="289016" y="303352"/>
            <a:ext cx="5766344" cy="249299"/>
          </a:xfrm>
        </p:spPr>
        <p:txBody>
          <a:bodyPr/>
          <a:lstStyle/>
          <a:p>
            <a:r>
              <a:rPr lang="fr-FR">
                <a:solidFill>
                  <a:srgbClr val="1C3582"/>
                </a:solidFill>
                <a:latin typeface="Arial" panose="020B0604020202020204" pitchFamily="34" charset="0"/>
                <a:cs typeface="Arial" panose="020B0604020202020204" pitchFamily="34" charset="0"/>
              </a:rPr>
              <a:t>LES INTERVENANTS </a:t>
            </a:r>
          </a:p>
        </p:txBody>
      </p:sp>
      <p:sp>
        <p:nvSpPr>
          <p:cNvPr id="17" name="Espace réservé du numéro de diapositive 2">
            <a:extLst>
              <a:ext uri="{FF2B5EF4-FFF2-40B4-BE49-F238E27FC236}">
                <a16:creationId xmlns:a16="http://schemas.microsoft.com/office/drawing/2014/main" id="{4E7E8697-A72A-4C03-8E0E-D3A7B645E7C4}"/>
              </a:ext>
            </a:extLst>
          </p:cNvPr>
          <p:cNvSpPr txBox="1">
            <a:spLocks/>
          </p:cNvSpPr>
          <p:nvPr/>
        </p:nvSpPr>
        <p:spPr>
          <a:xfrm>
            <a:off x="8566291" y="4933262"/>
            <a:ext cx="252000" cy="84639"/>
          </a:xfrm>
          <a:prstGeom prst="rect">
            <a:avLst/>
          </a:prstGeom>
        </p:spPr>
        <p:txBody>
          <a:bodyPr lIns="0" tIns="0" rIns="0" bIns="0">
            <a:spAutoFit/>
          </a:bodyPr>
          <a:lstStyle>
            <a:defPPr>
              <a:defRPr lang="en-US"/>
            </a:defPPr>
            <a:lvl1pPr marL="0" algn="l" defTabSz="457200" rtl="0" eaLnBrk="1" latinLnBrk="0" hangingPunct="1">
              <a:defRPr sz="55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95249FB3-2D92-4B86-AF9E-9917563CAFD2}" type="slidenum">
              <a:rPr lang="fr-FR" smtClean="0"/>
              <a:pPr algn="r"/>
              <a:t>4</a:t>
            </a:fld>
            <a:endParaRPr lang="fr-FR"/>
          </a:p>
        </p:txBody>
      </p:sp>
      <p:sp>
        <p:nvSpPr>
          <p:cNvPr id="4" name="ZoneTexte 3">
            <a:extLst>
              <a:ext uri="{FF2B5EF4-FFF2-40B4-BE49-F238E27FC236}">
                <a16:creationId xmlns:a16="http://schemas.microsoft.com/office/drawing/2014/main" id="{66C47FC9-40F5-4CAD-981D-03BA116B84DB}"/>
              </a:ext>
            </a:extLst>
          </p:cNvPr>
          <p:cNvSpPr txBox="1"/>
          <p:nvPr/>
        </p:nvSpPr>
        <p:spPr>
          <a:xfrm>
            <a:off x="1433249" y="781918"/>
            <a:ext cx="3596515" cy="677108"/>
          </a:xfrm>
          <a:prstGeom prst="rect">
            <a:avLst/>
          </a:prstGeom>
          <a:noFill/>
        </p:spPr>
        <p:txBody>
          <a:bodyPr wrap="square" rtlCol="0">
            <a:spAutoFit/>
          </a:bodyPr>
          <a:lstStyle/>
          <a:p>
            <a:r>
              <a:rPr lang="fr-FR" sz="1400" b="1"/>
              <a:t>Marion IVALDI-SEPEAU</a:t>
            </a:r>
          </a:p>
          <a:p>
            <a:r>
              <a:rPr lang="fr-FR" sz="1200" err="1"/>
              <a:t>Redactrice</a:t>
            </a:r>
            <a:r>
              <a:rPr lang="fr-FR" sz="1200"/>
              <a:t> en chef </a:t>
            </a:r>
          </a:p>
          <a:p>
            <a:r>
              <a:rPr lang="fr-FR" sz="1200" err="1"/>
              <a:t>Vitisphère</a:t>
            </a:r>
            <a:endParaRPr lang="fr-FR" sz="1200"/>
          </a:p>
        </p:txBody>
      </p:sp>
      <p:sp>
        <p:nvSpPr>
          <p:cNvPr id="9" name="ZoneTexte 8">
            <a:extLst>
              <a:ext uri="{FF2B5EF4-FFF2-40B4-BE49-F238E27FC236}">
                <a16:creationId xmlns:a16="http://schemas.microsoft.com/office/drawing/2014/main" id="{B3D3E18C-7B6B-4A8F-8E92-8F77E42E7AA3}"/>
              </a:ext>
            </a:extLst>
          </p:cNvPr>
          <p:cNvSpPr txBox="1"/>
          <p:nvPr/>
        </p:nvSpPr>
        <p:spPr>
          <a:xfrm>
            <a:off x="5473982" y="777864"/>
            <a:ext cx="3128962" cy="677108"/>
          </a:xfrm>
          <a:prstGeom prst="rect">
            <a:avLst/>
          </a:prstGeom>
          <a:noFill/>
        </p:spPr>
        <p:txBody>
          <a:bodyPr wrap="square" rtlCol="0">
            <a:spAutoFit/>
          </a:bodyPr>
          <a:lstStyle/>
          <a:p>
            <a:r>
              <a:rPr lang="fr-FR" sz="1400" b="1"/>
              <a:t>Santiago DIAZ -HERRENSCHMIDT</a:t>
            </a:r>
          </a:p>
          <a:p>
            <a:r>
              <a:rPr lang="fr-FR" sz="1200"/>
              <a:t>Chef de Service VSBC</a:t>
            </a:r>
          </a:p>
          <a:p>
            <a:r>
              <a:rPr lang="fr-FR" sz="1200"/>
              <a:t>Business France</a:t>
            </a:r>
          </a:p>
        </p:txBody>
      </p:sp>
      <p:pic>
        <p:nvPicPr>
          <p:cNvPr id="1026" name="Picture 2" descr="marion ivaldi">
            <a:extLst>
              <a:ext uri="{FF2B5EF4-FFF2-40B4-BE49-F238E27FC236}">
                <a16:creationId xmlns:a16="http://schemas.microsoft.com/office/drawing/2014/main" id="{144DEFE1-CE15-4E71-8EA8-BBE0C9AE4F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822" t="216" r="20703" b="15841"/>
          <a:stretch/>
        </p:blipFill>
        <p:spPr bwMode="auto">
          <a:xfrm>
            <a:off x="474422" y="766810"/>
            <a:ext cx="647876" cy="9144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Santiago Diaz Herrenschmidt - Head of Wine &amp; Spirits Trade ...">
            <a:extLst>
              <a:ext uri="{FF2B5EF4-FFF2-40B4-BE49-F238E27FC236}">
                <a16:creationId xmlns:a16="http://schemas.microsoft.com/office/drawing/2014/main" id="{E4ED21F8-E273-42B7-8298-767ED115D87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432" r="9716"/>
          <a:stretch/>
        </p:blipFill>
        <p:spPr bwMode="auto">
          <a:xfrm>
            <a:off x="4515153" y="777864"/>
            <a:ext cx="647876" cy="9144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Espace réservé du pied de page 3">
            <a:extLst>
              <a:ext uri="{FF2B5EF4-FFF2-40B4-BE49-F238E27FC236}">
                <a16:creationId xmlns:a16="http://schemas.microsoft.com/office/drawing/2014/main" id="{D9259364-1C8A-4E44-BE41-65B6EEA018B5}"/>
              </a:ext>
            </a:extLst>
          </p:cNvPr>
          <p:cNvSpPr txBox="1">
            <a:spLocks/>
          </p:cNvSpPr>
          <p:nvPr/>
        </p:nvSpPr>
        <p:spPr>
          <a:xfrm>
            <a:off x="289018" y="4933262"/>
            <a:ext cx="4282982" cy="84639"/>
          </a:xfrm>
          <a:prstGeom prst="rect">
            <a:avLst/>
          </a:prstGeom>
        </p:spPr>
        <p:txBody>
          <a:bodyPr wrap="square" lIns="0" tIns="0" rIns="0" bIns="0">
            <a:spAutoFit/>
          </a:bodyPr>
          <a:lstStyle>
            <a:defPPr>
              <a:defRPr lang="en-US"/>
            </a:defPPr>
            <a:lvl1pPr marL="0" algn="l" defTabSz="457200" rtl="0" eaLnBrk="1" latinLnBrk="0" hangingPunct="1">
              <a:defRPr sz="55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a:solidFill>
                  <a:srgbClr val="26358C"/>
                </a:solidFill>
                <a:latin typeface="Biome Light" panose="020B0303030204020804" pitchFamily="34" charset="0"/>
                <a:cs typeface="Biome Light" panose="020B0303030204020804" pitchFamily="34" charset="0"/>
              </a:rPr>
              <a:t>IMPACT DU COVID-19 SUR LE MARCHE DES VINS ET SPIRITUEUX  / WEBINAR SECTORIEL ZONE AFRIQUE SUBSAHARIENNE</a:t>
            </a:r>
          </a:p>
        </p:txBody>
      </p:sp>
      <p:pic>
        <p:nvPicPr>
          <p:cNvPr id="11" name="Picture 9" descr="C:\Users\mgrosenblieh\AppData\Local\Microsoft\Windows\Temporary Internet Files\Content.Outlook\SUPK8QHS\Denis. 2 (2).jpg">
            <a:extLst>
              <a:ext uri="{FF2B5EF4-FFF2-40B4-BE49-F238E27FC236}">
                <a16:creationId xmlns:a16="http://schemas.microsoft.com/office/drawing/2014/main" id="{A83E92A4-D207-4EE3-BB00-D9C664B49A2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233" r="21458"/>
          <a:stretch/>
        </p:blipFill>
        <p:spPr bwMode="auto">
          <a:xfrm>
            <a:off x="4515152" y="1759419"/>
            <a:ext cx="647876" cy="9579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A3F4DC1-C3D7-4239-A0F4-3A64FA19C90D}"/>
              </a:ext>
            </a:extLst>
          </p:cNvPr>
          <p:cNvSpPr/>
          <p:nvPr/>
        </p:nvSpPr>
        <p:spPr>
          <a:xfrm>
            <a:off x="3000040" y="3704665"/>
            <a:ext cx="45719" cy="45719"/>
          </a:xfrm>
          <a:prstGeom prst="rect">
            <a:avLst/>
          </a:prstGeom>
        </p:spPr>
        <p:txBody>
          <a:bodyPr wrap="square" lIns="0" tIns="0" rIns="0" bIns="0" rtlCol="0" anchor="ctr">
            <a:spAutoFit/>
          </a:bodyPr>
          <a:lstStyle/>
          <a:p>
            <a:pPr marL="0" algn="just"/>
            <a:endParaRPr lang="fr-FR" sz="900">
              <a:solidFill>
                <a:srgbClr val="26358C"/>
              </a:solidFill>
              <a:latin typeface="Arial" panose="020B0604020202020204" pitchFamily="34" charset="0"/>
              <a:cs typeface="Arial" panose="020B0604020202020204" pitchFamily="34" charset="0"/>
            </a:endParaRPr>
          </a:p>
        </p:txBody>
      </p:sp>
      <p:sp>
        <p:nvSpPr>
          <p:cNvPr id="12" name="ZoneTexte 11">
            <a:extLst>
              <a:ext uri="{FF2B5EF4-FFF2-40B4-BE49-F238E27FC236}">
                <a16:creationId xmlns:a16="http://schemas.microsoft.com/office/drawing/2014/main" id="{AAFF26E3-5E8B-4431-B37F-869DB8488590}"/>
              </a:ext>
            </a:extLst>
          </p:cNvPr>
          <p:cNvSpPr txBox="1"/>
          <p:nvPr/>
        </p:nvSpPr>
        <p:spPr>
          <a:xfrm>
            <a:off x="5473981" y="1755817"/>
            <a:ext cx="3596515" cy="677108"/>
          </a:xfrm>
          <a:prstGeom prst="rect">
            <a:avLst/>
          </a:prstGeom>
          <a:noFill/>
        </p:spPr>
        <p:txBody>
          <a:bodyPr wrap="square" rtlCol="0">
            <a:spAutoFit/>
          </a:bodyPr>
          <a:lstStyle/>
          <a:p>
            <a:r>
              <a:rPr lang="fr-FR" sz="1400" b="1"/>
              <a:t>Denis </a:t>
            </a:r>
            <a:r>
              <a:rPr lang="fr-FR" sz="1400" b="1" err="1"/>
              <a:t>Mwangi</a:t>
            </a:r>
            <a:endParaRPr lang="fr-FR" sz="1400" b="1"/>
          </a:p>
          <a:p>
            <a:r>
              <a:rPr lang="fr-FR" sz="1200"/>
              <a:t>Chargé de développement</a:t>
            </a:r>
          </a:p>
          <a:p>
            <a:r>
              <a:rPr lang="fr-FR" sz="1200"/>
              <a:t>Business France Kenya</a:t>
            </a:r>
          </a:p>
        </p:txBody>
      </p:sp>
      <p:pic>
        <p:nvPicPr>
          <p:cNvPr id="13" name="Image 12">
            <a:extLst>
              <a:ext uri="{FF2B5EF4-FFF2-40B4-BE49-F238E27FC236}">
                <a16:creationId xmlns:a16="http://schemas.microsoft.com/office/drawing/2014/main" id="{523A40E1-DF29-4FD9-9EFC-2C879128D564}"/>
              </a:ext>
            </a:extLst>
          </p:cNvPr>
          <p:cNvPicPr>
            <a:picLocks noChangeAspect="1"/>
          </p:cNvPicPr>
          <p:nvPr/>
        </p:nvPicPr>
        <p:blipFill rotWithShape="1">
          <a:blip r:embed="rId6"/>
          <a:srcRect r="11005" b="802"/>
          <a:stretch/>
        </p:blipFill>
        <p:spPr>
          <a:xfrm>
            <a:off x="474420" y="2814369"/>
            <a:ext cx="647876" cy="968032"/>
          </a:xfrm>
          <a:prstGeom prst="rect">
            <a:avLst/>
          </a:prstGeom>
          <a:ln>
            <a:noFill/>
          </a:ln>
          <a:effectLst>
            <a:outerShdw blurRad="292100" dist="139700" dir="2700000" algn="tl" rotWithShape="0">
              <a:srgbClr val="333333">
                <a:alpha val="65000"/>
              </a:srgbClr>
            </a:outerShdw>
          </a:effectLst>
        </p:spPr>
      </p:pic>
      <p:pic>
        <p:nvPicPr>
          <p:cNvPr id="3" name="Image 2">
            <a:extLst>
              <a:ext uri="{FF2B5EF4-FFF2-40B4-BE49-F238E27FC236}">
                <a16:creationId xmlns:a16="http://schemas.microsoft.com/office/drawing/2014/main" id="{650CEC11-CF77-4B22-A3CA-FF5BD032C089}"/>
              </a:ext>
            </a:extLst>
          </p:cNvPr>
          <p:cNvPicPr>
            <a:picLocks noChangeAspect="1"/>
          </p:cNvPicPr>
          <p:nvPr/>
        </p:nvPicPr>
        <p:blipFill>
          <a:blip r:embed="rId7"/>
          <a:stretch>
            <a:fillRect/>
          </a:stretch>
        </p:blipFill>
        <p:spPr>
          <a:xfrm>
            <a:off x="474420" y="1761141"/>
            <a:ext cx="647876" cy="968032"/>
          </a:xfrm>
          <a:prstGeom prst="rect">
            <a:avLst/>
          </a:prstGeom>
          <a:ln>
            <a:noFill/>
          </a:ln>
          <a:effectLst>
            <a:outerShdw blurRad="292100" dist="139700" dir="2700000" algn="tl" rotWithShape="0">
              <a:srgbClr val="333333">
                <a:alpha val="65000"/>
              </a:srgbClr>
            </a:outerShdw>
          </a:effectLst>
        </p:spPr>
      </p:pic>
      <p:sp>
        <p:nvSpPr>
          <p:cNvPr id="14" name="ZoneTexte 13">
            <a:extLst>
              <a:ext uri="{FF2B5EF4-FFF2-40B4-BE49-F238E27FC236}">
                <a16:creationId xmlns:a16="http://schemas.microsoft.com/office/drawing/2014/main" id="{70D08CAB-EB55-41B6-9722-8C4EDB942EAE}"/>
              </a:ext>
            </a:extLst>
          </p:cNvPr>
          <p:cNvSpPr txBox="1"/>
          <p:nvPr/>
        </p:nvSpPr>
        <p:spPr>
          <a:xfrm>
            <a:off x="1433249" y="1755817"/>
            <a:ext cx="3596515" cy="677108"/>
          </a:xfrm>
          <a:prstGeom prst="rect">
            <a:avLst/>
          </a:prstGeom>
          <a:noFill/>
        </p:spPr>
        <p:txBody>
          <a:bodyPr wrap="square" rtlCol="0">
            <a:spAutoFit/>
          </a:bodyPr>
          <a:lstStyle/>
          <a:p>
            <a:r>
              <a:rPr lang="fr-FR" sz="1400" b="1"/>
              <a:t>Igor </a:t>
            </a:r>
            <a:r>
              <a:rPr lang="fr-FR" sz="1400" b="1" err="1"/>
              <a:t>Chlapak</a:t>
            </a:r>
            <a:endParaRPr lang="fr-FR" sz="1400" b="1"/>
          </a:p>
          <a:p>
            <a:r>
              <a:rPr lang="fr-FR" sz="1200"/>
              <a:t>Directeur</a:t>
            </a:r>
          </a:p>
          <a:p>
            <a:r>
              <a:rPr lang="fr-FR" sz="1200"/>
              <a:t>Business France Angola</a:t>
            </a:r>
          </a:p>
        </p:txBody>
      </p:sp>
      <p:sp>
        <p:nvSpPr>
          <p:cNvPr id="15" name="ZoneTexte 14">
            <a:extLst>
              <a:ext uri="{FF2B5EF4-FFF2-40B4-BE49-F238E27FC236}">
                <a16:creationId xmlns:a16="http://schemas.microsoft.com/office/drawing/2014/main" id="{43AB81D3-AB31-4EE4-BB16-16C77605002F}"/>
              </a:ext>
            </a:extLst>
          </p:cNvPr>
          <p:cNvSpPr txBox="1"/>
          <p:nvPr/>
        </p:nvSpPr>
        <p:spPr>
          <a:xfrm>
            <a:off x="1433248" y="2814369"/>
            <a:ext cx="3596515" cy="677108"/>
          </a:xfrm>
          <a:prstGeom prst="rect">
            <a:avLst/>
          </a:prstGeom>
          <a:noFill/>
        </p:spPr>
        <p:txBody>
          <a:bodyPr wrap="square" rtlCol="0">
            <a:spAutoFit/>
          </a:bodyPr>
          <a:lstStyle/>
          <a:p>
            <a:r>
              <a:rPr lang="fr-FR" sz="1400" b="1" dirty="0" err="1"/>
              <a:t>Gihane</a:t>
            </a:r>
            <a:r>
              <a:rPr lang="fr-FR" sz="1400" b="1" dirty="0"/>
              <a:t> </a:t>
            </a:r>
            <a:r>
              <a:rPr lang="fr-FR" sz="1400" b="1" dirty="0" err="1"/>
              <a:t>Ramatouidi</a:t>
            </a:r>
            <a:endParaRPr lang="fr-FR" sz="1400" b="1" dirty="0"/>
          </a:p>
          <a:p>
            <a:r>
              <a:rPr lang="fr-FR" sz="1200" dirty="0"/>
              <a:t>Chargée d’affaires export</a:t>
            </a:r>
          </a:p>
          <a:p>
            <a:r>
              <a:rPr lang="fr-FR" sz="1200" dirty="0"/>
              <a:t>Business France Cameroun</a:t>
            </a:r>
          </a:p>
        </p:txBody>
      </p:sp>
      <p:sp>
        <p:nvSpPr>
          <p:cNvPr id="16" name="ZoneTexte 15">
            <a:extLst>
              <a:ext uri="{FF2B5EF4-FFF2-40B4-BE49-F238E27FC236}">
                <a16:creationId xmlns:a16="http://schemas.microsoft.com/office/drawing/2014/main" id="{DEEC5A01-7E6E-409F-9BC7-B08E8465E7B6}"/>
              </a:ext>
            </a:extLst>
          </p:cNvPr>
          <p:cNvSpPr txBox="1"/>
          <p:nvPr/>
        </p:nvSpPr>
        <p:spPr>
          <a:xfrm>
            <a:off x="5473980" y="2814369"/>
            <a:ext cx="3596515" cy="677108"/>
          </a:xfrm>
          <a:prstGeom prst="rect">
            <a:avLst/>
          </a:prstGeom>
          <a:noFill/>
        </p:spPr>
        <p:txBody>
          <a:bodyPr wrap="square" rtlCol="0">
            <a:spAutoFit/>
          </a:bodyPr>
          <a:lstStyle/>
          <a:p>
            <a:r>
              <a:rPr lang="fr-FR" sz="1400" b="1"/>
              <a:t>Ludovic Prévost</a:t>
            </a:r>
          </a:p>
          <a:p>
            <a:r>
              <a:rPr lang="fr-FR" sz="1200"/>
              <a:t>Directeur</a:t>
            </a:r>
          </a:p>
          <a:p>
            <a:r>
              <a:rPr lang="fr-FR" sz="1200"/>
              <a:t>Business France Kenya</a:t>
            </a:r>
          </a:p>
        </p:txBody>
      </p:sp>
      <p:pic>
        <p:nvPicPr>
          <p:cNvPr id="18" name="Image 17" descr="Une image contenant homme, personne, complet, cravate&#10;&#10;Description générée automatiquement">
            <a:extLst>
              <a:ext uri="{FF2B5EF4-FFF2-40B4-BE49-F238E27FC236}">
                <a16:creationId xmlns:a16="http://schemas.microsoft.com/office/drawing/2014/main" id="{8F50FCCF-7E20-4F30-809D-DA524CDC3291}"/>
              </a:ext>
            </a:extLst>
          </p:cNvPr>
          <p:cNvPicPr>
            <a:picLocks noChangeAspect="1"/>
          </p:cNvPicPr>
          <p:nvPr/>
        </p:nvPicPr>
        <p:blipFill rotWithShape="1">
          <a:blip r:embed="rId8"/>
          <a:srcRect l="22130" t="5600" r="12872" b="26184"/>
          <a:stretch/>
        </p:blipFill>
        <p:spPr>
          <a:xfrm>
            <a:off x="4515152" y="2814369"/>
            <a:ext cx="647876" cy="968032"/>
          </a:xfrm>
          <a:prstGeom prst="rect">
            <a:avLst/>
          </a:prstGeom>
          <a:ln>
            <a:noFill/>
          </a:ln>
          <a:effectLst>
            <a:outerShdw blurRad="292100" dist="139700" dir="2700000" algn="tl" rotWithShape="0">
              <a:srgbClr val="333333">
                <a:alpha val="65000"/>
              </a:srgbClr>
            </a:outerShdw>
          </a:effectLst>
        </p:spPr>
      </p:pic>
      <p:sp>
        <p:nvSpPr>
          <p:cNvPr id="21" name="ZoneTexte 20">
            <a:extLst>
              <a:ext uri="{FF2B5EF4-FFF2-40B4-BE49-F238E27FC236}">
                <a16:creationId xmlns:a16="http://schemas.microsoft.com/office/drawing/2014/main" id="{01C70603-6970-4906-BE6D-60992FADEB48}"/>
              </a:ext>
            </a:extLst>
          </p:cNvPr>
          <p:cNvSpPr txBox="1"/>
          <p:nvPr/>
        </p:nvSpPr>
        <p:spPr>
          <a:xfrm>
            <a:off x="5473980" y="3889249"/>
            <a:ext cx="3596515" cy="677108"/>
          </a:xfrm>
          <a:prstGeom prst="rect">
            <a:avLst/>
          </a:prstGeom>
          <a:noFill/>
        </p:spPr>
        <p:txBody>
          <a:bodyPr wrap="square" rtlCol="0">
            <a:spAutoFit/>
          </a:bodyPr>
          <a:lstStyle/>
          <a:p>
            <a:r>
              <a:rPr lang="fr-FR" sz="1400" b="1" dirty="0"/>
              <a:t>Julie SMITH </a:t>
            </a:r>
          </a:p>
          <a:p>
            <a:r>
              <a:rPr lang="fr-FR" sz="1200" dirty="0"/>
              <a:t>Conseillère de commerce extérieur au Kenya et une importatrice de vin </a:t>
            </a:r>
          </a:p>
        </p:txBody>
      </p:sp>
    </p:spTree>
    <p:extLst>
      <p:ext uri="{BB962C8B-B14F-4D97-AF65-F5344CB8AC3E}">
        <p14:creationId xmlns:p14="http://schemas.microsoft.com/office/powerpoint/2010/main" val="3198369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38BA04-A052-4B68-9F94-80B96840FFBF}"/>
              </a:ext>
            </a:extLst>
          </p:cNvPr>
          <p:cNvSpPr>
            <a:spLocks noGrp="1"/>
          </p:cNvSpPr>
          <p:nvPr>
            <p:ph type="ctrTitle"/>
          </p:nvPr>
        </p:nvSpPr>
        <p:spPr/>
        <p:txBody>
          <a:bodyPr>
            <a:normAutofit/>
          </a:bodyPr>
          <a:lstStyle/>
          <a:p>
            <a:r>
              <a:rPr lang="fr-FR" sz="4950" b="1">
                <a:solidFill>
                  <a:schemeClr val="bg1"/>
                </a:solidFill>
                <a:latin typeface="+mn-lt"/>
              </a:rPr>
              <a:t>ANGOLA</a:t>
            </a:r>
            <a:endParaRPr lang="fr-FR" sz="6000" b="1">
              <a:solidFill>
                <a:schemeClr val="bg1"/>
              </a:solidFill>
              <a:latin typeface="+mn-lt"/>
            </a:endParaRPr>
          </a:p>
        </p:txBody>
      </p:sp>
      <p:pic>
        <p:nvPicPr>
          <p:cNvPr id="12" name="Image 11">
            <a:extLst>
              <a:ext uri="{FF2B5EF4-FFF2-40B4-BE49-F238E27FC236}">
                <a16:creationId xmlns:a16="http://schemas.microsoft.com/office/drawing/2014/main" id="{E9B718EF-116D-428A-A534-3AC3C00CA425}"/>
              </a:ext>
            </a:extLst>
          </p:cNvPr>
          <p:cNvPicPr>
            <a:picLocks noChangeAspect="1"/>
          </p:cNvPicPr>
          <p:nvPr/>
        </p:nvPicPr>
        <p:blipFill rotWithShape="1">
          <a:blip r:embed="rId2"/>
          <a:srcRect l="27120" t="23929" r="66250" b="66309"/>
          <a:stretch/>
        </p:blipFill>
        <p:spPr>
          <a:xfrm>
            <a:off x="118890" y="58279"/>
            <a:ext cx="762062" cy="631205"/>
          </a:xfrm>
          <a:prstGeom prst="rect">
            <a:avLst/>
          </a:prstGeom>
        </p:spPr>
      </p:pic>
      <p:pic>
        <p:nvPicPr>
          <p:cNvPr id="2050" name="Picture 2" descr="Angola — Wikipédia">
            <a:extLst>
              <a:ext uri="{FF2B5EF4-FFF2-40B4-BE49-F238E27FC236}">
                <a16:creationId xmlns:a16="http://schemas.microsoft.com/office/drawing/2014/main" id="{8B4D2428-E3FE-45F9-9E39-11EF32AFAA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1040" y="2794887"/>
            <a:ext cx="1141919" cy="1141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490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9E1F087-1AB2-42C6-A5EF-54848F115FC9}"/>
              </a:ext>
            </a:extLst>
          </p:cNvPr>
          <p:cNvSpPr>
            <a:spLocks noGrp="1"/>
          </p:cNvSpPr>
          <p:nvPr>
            <p:ph type="title"/>
          </p:nvPr>
        </p:nvSpPr>
        <p:spPr>
          <a:xfrm>
            <a:off x="289016" y="303352"/>
            <a:ext cx="5766344" cy="276999"/>
          </a:xfrm>
        </p:spPr>
        <p:txBody>
          <a:bodyPr/>
          <a:lstStyle/>
          <a:p>
            <a:r>
              <a:rPr lang="fr-FR"/>
              <a:t>LES INFO GENERALES - ANGOLA </a:t>
            </a:r>
          </a:p>
        </p:txBody>
      </p:sp>
      <p:sp>
        <p:nvSpPr>
          <p:cNvPr id="17" name="Espace réservé du numéro de diapositive 2">
            <a:extLst>
              <a:ext uri="{FF2B5EF4-FFF2-40B4-BE49-F238E27FC236}">
                <a16:creationId xmlns:a16="http://schemas.microsoft.com/office/drawing/2014/main" id="{4E7E8697-A72A-4C03-8E0E-D3A7B645E7C4}"/>
              </a:ext>
            </a:extLst>
          </p:cNvPr>
          <p:cNvSpPr txBox="1">
            <a:spLocks/>
          </p:cNvSpPr>
          <p:nvPr/>
        </p:nvSpPr>
        <p:spPr>
          <a:xfrm>
            <a:off x="8566291" y="4933262"/>
            <a:ext cx="252000" cy="84639"/>
          </a:xfrm>
          <a:prstGeom prst="rect">
            <a:avLst/>
          </a:prstGeom>
        </p:spPr>
        <p:txBody>
          <a:bodyPr lIns="0" tIns="0" rIns="0" bIns="0">
            <a:spAutoFit/>
          </a:bodyPr>
          <a:lstStyle>
            <a:defPPr>
              <a:defRPr lang="en-US"/>
            </a:defPPr>
            <a:lvl1pPr marL="0" algn="l" defTabSz="457200" rtl="0" eaLnBrk="1" latinLnBrk="0" hangingPunct="1">
              <a:defRPr sz="55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95249FB3-2D92-4B86-AF9E-9917563CAFD2}" type="slidenum">
              <a:rPr lang="fr-FR" smtClean="0"/>
              <a:pPr algn="r"/>
              <a:t>6</a:t>
            </a:fld>
            <a:endParaRPr lang="fr-FR"/>
          </a:p>
        </p:txBody>
      </p:sp>
      <p:sp>
        <p:nvSpPr>
          <p:cNvPr id="3" name="Espace réservé du texte 2">
            <a:extLst>
              <a:ext uri="{FF2B5EF4-FFF2-40B4-BE49-F238E27FC236}">
                <a16:creationId xmlns:a16="http://schemas.microsoft.com/office/drawing/2014/main" id="{8C5FB127-9229-4CEA-ABF9-972E3FC397A8}"/>
              </a:ext>
            </a:extLst>
          </p:cNvPr>
          <p:cNvSpPr>
            <a:spLocks noGrp="1"/>
          </p:cNvSpPr>
          <p:nvPr>
            <p:ph type="body" sz="quarter" idx="13"/>
          </p:nvPr>
        </p:nvSpPr>
        <p:spPr>
          <a:xfrm>
            <a:off x="345962" y="1319594"/>
            <a:ext cx="3208397" cy="3631763"/>
          </a:xfrm>
        </p:spPr>
        <p:txBody>
          <a:bodyPr/>
          <a:lstStyle/>
          <a:p>
            <a:pPr algn="ctr"/>
            <a:r>
              <a:rPr lang="fr-FR" b="1"/>
              <a:t>Vins</a:t>
            </a:r>
          </a:p>
          <a:p>
            <a:pPr algn="ctr"/>
            <a:endParaRPr lang="fr-FR" b="1"/>
          </a:p>
          <a:p>
            <a:pPr marL="171450" lvl="0" indent="-171450" algn="just">
              <a:spcAft>
                <a:spcPts val="600"/>
              </a:spcAft>
              <a:buFont typeface="Arial" panose="020B0604020202020204" pitchFamily="34" charset="0"/>
              <a:buChar char="►"/>
            </a:pPr>
            <a:r>
              <a:rPr lang="fr-FR" sz="1050"/>
              <a:t>Tradition de consommation de vin en raison d’une présence coloniale portugaise étalée sur 5 siècles.  </a:t>
            </a:r>
          </a:p>
          <a:p>
            <a:pPr marL="171450" lvl="0" indent="-171450" algn="just">
              <a:spcAft>
                <a:spcPts val="600"/>
              </a:spcAft>
              <a:buFont typeface="Arial" panose="020B0604020202020204" pitchFamily="34" charset="0"/>
              <a:buChar char="►"/>
            </a:pPr>
            <a:r>
              <a:rPr lang="fr-FR" sz="1050"/>
              <a:t>47 M USD vins importés : </a:t>
            </a:r>
            <a:r>
              <a:rPr lang="fr-FR" sz="1050" b="1"/>
              <a:t>87 % provenant du Portugal </a:t>
            </a:r>
            <a:r>
              <a:rPr lang="fr-FR" sz="1050"/>
              <a:t>(suivi de Afrique du Sud) </a:t>
            </a:r>
          </a:p>
          <a:p>
            <a:pPr marL="171450" lvl="0" indent="-171450" algn="just">
              <a:spcAft>
                <a:spcPts val="600"/>
              </a:spcAft>
              <a:buFont typeface="Arial" panose="020B0604020202020204" pitchFamily="34" charset="0"/>
              <a:buChar char="►"/>
            </a:pPr>
            <a:r>
              <a:rPr lang="fr-FR" sz="1050" b="1"/>
              <a:t>Peu de références françaises</a:t>
            </a:r>
            <a:r>
              <a:rPr lang="fr-FR" sz="1050"/>
              <a:t>, surtout depuis la crise de 2015 (</a:t>
            </a:r>
            <a:r>
              <a:rPr lang="fr-FR" sz="1050" b="1"/>
              <a:t>Champagnes et Vins haut de gamme principalement</a:t>
            </a:r>
            <a:r>
              <a:rPr lang="fr-FR" sz="1050"/>
              <a:t>)</a:t>
            </a:r>
          </a:p>
          <a:p>
            <a:pPr marL="171450" lvl="0" indent="-171450" algn="just">
              <a:spcAft>
                <a:spcPts val="600"/>
              </a:spcAft>
              <a:buFont typeface="Arial" panose="020B0604020202020204" pitchFamily="34" charset="0"/>
              <a:buChar char="►"/>
            </a:pPr>
            <a:r>
              <a:rPr lang="fr-FR" sz="1050"/>
              <a:t>Demande pour vins d’entrée à moyenne gamme en GMS et HORECA + haut de gamme pour HORECA. </a:t>
            </a:r>
          </a:p>
          <a:p>
            <a:pPr marL="171450" lvl="0" indent="-171450" algn="just">
              <a:spcAft>
                <a:spcPts val="600"/>
              </a:spcAft>
              <a:buFont typeface="Arial" panose="020B0604020202020204" pitchFamily="34" charset="0"/>
              <a:buChar char="►"/>
            </a:pPr>
            <a:r>
              <a:rPr lang="fr-FR" sz="1050"/>
              <a:t>Communauté française de 2 000 personnes (Total, parapétroliers…) demandeuse + communauté expatriée et classes moyenne/haute angolaises consommatrices de vin. </a:t>
            </a:r>
          </a:p>
          <a:p>
            <a:pPr marL="171450" lvl="0" indent="-171450" algn="just">
              <a:spcAft>
                <a:spcPts val="600"/>
              </a:spcAft>
              <a:buFont typeface="Arial" panose="020B0604020202020204" pitchFamily="34" charset="0"/>
              <a:buChar char="►"/>
            </a:pPr>
            <a:r>
              <a:rPr lang="fr-FR" sz="1050"/>
              <a:t>Les Angolais consomment une « étiquette » pour le haut de gamme, sinon plutôt des vins assez taniques et alcoolisés (14%)</a:t>
            </a:r>
          </a:p>
        </p:txBody>
      </p:sp>
      <p:sp>
        <p:nvSpPr>
          <p:cNvPr id="6" name="Espace réservé du pied de page 3">
            <a:extLst>
              <a:ext uri="{FF2B5EF4-FFF2-40B4-BE49-F238E27FC236}">
                <a16:creationId xmlns:a16="http://schemas.microsoft.com/office/drawing/2014/main" id="{C630021D-80D1-44B9-9E24-B47BC6111D64}"/>
              </a:ext>
            </a:extLst>
          </p:cNvPr>
          <p:cNvSpPr txBox="1">
            <a:spLocks/>
          </p:cNvSpPr>
          <p:nvPr/>
        </p:nvSpPr>
        <p:spPr>
          <a:xfrm>
            <a:off x="289018" y="4933262"/>
            <a:ext cx="4282982" cy="84639"/>
          </a:xfrm>
          <a:prstGeom prst="rect">
            <a:avLst/>
          </a:prstGeom>
        </p:spPr>
        <p:txBody>
          <a:bodyPr wrap="square" lIns="0" tIns="0" rIns="0" bIns="0">
            <a:spAutoFit/>
          </a:bodyPr>
          <a:lstStyle>
            <a:defPPr>
              <a:defRPr lang="en-US"/>
            </a:defPPr>
            <a:lvl1pPr marL="0" algn="l" defTabSz="457200" rtl="0" eaLnBrk="1" latinLnBrk="0" hangingPunct="1">
              <a:defRPr sz="55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a:solidFill>
                  <a:srgbClr val="26358C"/>
                </a:solidFill>
                <a:latin typeface="Biome Light" panose="020B0303030204020804" pitchFamily="34" charset="0"/>
                <a:cs typeface="Biome Light" panose="020B0303030204020804" pitchFamily="34" charset="0"/>
              </a:rPr>
              <a:t>IMPACT DU COVID-19 SUR LE MARCHE DES VINS ET SPIRITUEUX  / WEBINAR SECTORIEL ZONE AFRIQUE SUBSAHARIENNE</a:t>
            </a:r>
          </a:p>
        </p:txBody>
      </p:sp>
      <p:graphicFrame>
        <p:nvGraphicFramePr>
          <p:cNvPr id="7" name="Tableau 6">
            <a:extLst>
              <a:ext uri="{FF2B5EF4-FFF2-40B4-BE49-F238E27FC236}">
                <a16:creationId xmlns:a16="http://schemas.microsoft.com/office/drawing/2014/main" id="{B2F20EEC-9C64-4B79-88E7-8108748E8D36}"/>
              </a:ext>
            </a:extLst>
          </p:cNvPr>
          <p:cNvGraphicFramePr>
            <a:graphicFrameLocks noGrp="1"/>
          </p:cNvGraphicFramePr>
          <p:nvPr>
            <p:extLst>
              <p:ext uri="{D42A27DB-BD31-4B8C-83A1-F6EECF244321}">
                <p14:modId xmlns:p14="http://schemas.microsoft.com/office/powerpoint/2010/main" val="1009811906"/>
              </p:ext>
            </p:extLst>
          </p:nvPr>
        </p:nvGraphicFramePr>
        <p:xfrm>
          <a:off x="7308525" y="1681962"/>
          <a:ext cx="1562634" cy="3054639"/>
        </p:xfrm>
        <a:graphic>
          <a:graphicData uri="http://schemas.openxmlformats.org/drawingml/2006/table">
            <a:tbl>
              <a:tblPr firstRow="1" bandRow="1">
                <a:tableStyleId>{5C22544A-7EE6-4342-B048-85BDC9FD1C3A}</a:tableStyleId>
              </a:tblPr>
              <a:tblGrid>
                <a:gridCol w="781317">
                  <a:extLst>
                    <a:ext uri="{9D8B030D-6E8A-4147-A177-3AD203B41FA5}">
                      <a16:colId xmlns:a16="http://schemas.microsoft.com/office/drawing/2014/main" val="3463577556"/>
                    </a:ext>
                  </a:extLst>
                </a:gridCol>
                <a:gridCol w="781317">
                  <a:extLst>
                    <a:ext uri="{9D8B030D-6E8A-4147-A177-3AD203B41FA5}">
                      <a16:colId xmlns:a16="http://schemas.microsoft.com/office/drawing/2014/main" val="20001"/>
                    </a:ext>
                  </a:extLst>
                </a:gridCol>
              </a:tblGrid>
              <a:tr h="398123">
                <a:tc>
                  <a:txBody>
                    <a:bodyPr/>
                    <a:lstStyle/>
                    <a:p>
                      <a:pPr algn="ctr">
                        <a:lnSpc>
                          <a:spcPts val="900"/>
                        </a:lnSpc>
                      </a:pPr>
                      <a:r>
                        <a:rPr lang="fr-FR" sz="900" b="0">
                          <a:solidFill>
                            <a:schemeClr val="accent2"/>
                          </a:solidFill>
                          <a:latin typeface="Arial" panose="020B0604020202020204" pitchFamily="34" charset="0"/>
                          <a:cs typeface="Arial" panose="020B0604020202020204" pitchFamily="34" charset="0"/>
                        </a:rPr>
                        <a:t>Pop.</a:t>
                      </a:r>
                      <a:r>
                        <a:rPr lang="fr-FR" sz="900" b="0" baseline="0">
                          <a:solidFill>
                            <a:schemeClr val="accent2"/>
                          </a:solidFill>
                          <a:latin typeface="Arial" panose="020B0604020202020204" pitchFamily="34" charset="0"/>
                          <a:cs typeface="Arial" panose="020B0604020202020204" pitchFamily="34" charset="0"/>
                        </a:rPr>
                        <a:t> en </a:t>
                      </a:r>
                      <a:r>
                        <a:rPr lang="fr-FR" sz="900" b="0">
                          <a:solidFill>
                            <a:schemeClr val="accent2"/>
                          </a:solidFill>
                          <a:latin typeface="Arial" panose="020B0604020202020204" pitchFamily="34" charset="0"/>
                          <a:cs typeface="Arial" panose="020B0604020202020204" pitchFamily="34" charset="0"/>
                        </a:rPr>
                        <a:t>M</a:t>
                      </a:r>
                      <a:endParaRPr lang="fr-FR" sz="900" b="0" baseline="30000">
                        <a:solidFill>
                          <a:schemeClr val="accent2"/>
                        </a:solidFill>
                        <a:latin typeface="Arial" panose="020B0604020202020204" pitchFamily="34" charset="0"/>
                        <a:cs typeface="Arial" panose="020B0604020202020204" pitchFamily="34" charset="0"/>
                      </a:endParaRPr>
                    </a:p>
                  </a:txBody>
                  <a:tcPr marL="32065" marR="32065" marT="0" marB="0" anchor="ctr">
                    <a:lnL w="1270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lang="fr-FR" sz="1050" b="1" kern="1200">
                          <a:solidFill>
                            <a:schemeClr val="tx1"/>
                          </a:solidFill>
                          <a:latin typeface="Arial" panose="020B0604020202020204" pitchFamily="34" charset="0"/>
                          <a:ea typeface="+mn-ea"/>
                          <a:cs typeface="Arial" panose="020B0604020202020204" pitchFamily="34" charset="0"/>
                        </a:rPr>
                        <a:t>31 M</a:t>
                      </a:r>
                    </a:p>
                  </a:txBody>
                  <a:tcPr marL="32065" marR="32065"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1975211"/>
                  </a:ext>
                </a:extLst>
              </a:tr>
              <a:tr h="390889">
                <a:tc>
                  <a:txBody>
                    <a:bodyPr/>
                    <a:lstStyle/>
                    <a:p>
                      <a:pPr algn="ctr">
                        <a:lnSpc>
                          <a:spcPts val="900"/>
                        </a:lnSpc>
                      </a:pPr>
                      <a:r>
                        <a:rPr lang="fr-FR" sz="900" b="0" baseline="0">
                          <a:solidFill>
                            <a:schemeClr val="accent2"/>
                          </a:solidFill>
                          <a:latin typeface="Arial" panose="020B0604020202020204" pitchFamily="34" charset="0"/>
                          <a:cs typeface="Arial" panose="020B0604020202020204" pitchFamily="34" charset="0"/>
                        </a:rPr>
                        <a:t>PIB/hab. </a:t>
                      </a:r>
                      <a:r>
                        <a:rPr lang="fr-FR" sz="900" b="0" kern="1200">
                          <a:solidFill>
                            <a:schemeClr val="accent2"/>
                          </a:solidFill>
                          <a:latin typeface="Arial" panose="020B0604020202020204" pitchFamily="34" charset="0"/>
                          <a:ea typeface="+mn-ea"/>
                          <a:cs typeface="Arial" panose="020B0604020202020204" pitchFamily="34" charset="0"/>
                        </a:rPr>
                        <a:t>(USD)</a:t>
                      </a:r>
                    </a:p>
                  </a:txBody>
                  <a:tcPr marL="0" marR="0" marT="72000" marB="0" anchor="ctr">
                    <a:lnL w="1270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050" b="1">
                          <a:solidFill>
                            <a:schemeClr val="tx1"/>
                          </a:solidFill>
                          <a:latin typeface="Arial" panose="020B0604020202020204" pitchFamily="34" charset="0"/>
                          <a:cs typeface="Arial" panose="020B0604020202020204" pitchFamily="34" charset="0"/>
                        </a:rPr>
                        <a:t>2 700</a:t>
                      </a:r>
                    </a:p>
                  </a:txBody>
                  <a:tcPr marL="0" marR="0" marT="7200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428419"/>
                  </a:ext>
                </a:extLst>
              </a:tr>
              <a:tr h="46767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900" b="0" baseline="0">
                          <a:solidFill>
                            <a:schemeClr val="accent2"/>
                          </a:solidFill>
                          <a:latin typeface="Arial" panose="020B0604020202020204" pitchFamily="34" charset="0"/>
                          <a:cs typeface="Arial" panose="020B0604020202020204" pitchFamily="34" charset="0"/>
                        </a:rPr>
                        <a:t>Croissance PIB (%) 2019</a:t>
                      </a:r>
                      <a:endParaRPr lang="fr-FR" sz="900" b="0" baseline="-25000">
                        <a:solidFill>
                          <a:schemeClr val="accent2"/>
                        </a:solidFill>
                        <a:effectLst>
                          <a:outerShdw blurRad="38100" dist="38100" dir="2700000" algn="tl">
                            <a:srgbClr val="000000">
                              <a:alpha val="43137"/>
                            </a:srgbClr>
                          </a:outerShdw>
                        </a:effectLst>
                        <a:latin typeface="Arial Black" panose="020B0A04020102020204" pitchFamily="34" charset="0"/>
                        <a:cs typeface="Aharoni" panose="02010803020104030203" pitchFamily="2" charset="-79"/>
                      </a:endParaRPr>
                    </a:p>
                  </a:txBody>
                  <a:tcPr marL="0" marR="0" marT="72000" marB="0" anchor="ctr">
                    <a:lnL w="1270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050" b="1">
                          <a:solidFill>
                            <a:schemeClr val="tx1"/>
                          </a:solidFill>
                          <a:latin typeface="Arial" panose="020B0604020202020204" pitchFamily="34" charset="0"/>
                          <a:cs typeface="Arial" panose="020B0604020202020204" pitchFamily="34" charset="0"/>
                        </a:rPr>
                        <a:t>- 0,9 %</a:t>
                      </a:r>
                    </a:p>
                  </a:txBody>
                  <a:tcPr marL="0" marR="0" marT="7200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5978990"/>
                  </a:ext>
                </a:extLst>
              </a:tr>
              <a:tr h="38390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900" b="0">
                          <a:solidFill>
                            <a:schemeClr val="accent2"/>
                          </a:solidFill>
                          <a:latin typeface="Arial" panose="020B0604020202020204" pitchFamily="34" charset="0"/>
                          <a:cs typeface="Arial" panose="020B0604020202020204" pitchFamily="34" charset="0"/>
                        </a:rPr>
                        <a:t>Note env</a:t>
                      </a:r>
                      <a:r>
                        <a:rPr lang="fr-FR" sz="900" b="0" baseline="30000">
                          <a:solidFill>
                            <a:schemeClr val="accent2"/>
                          </a:solidFill>
                          <a:latin typeface="Arial" panose="020B0604020202020204" pitchFamily="34" charset="0"/>
                          <a:cs typeface="Arial" panose="020B0604020202020204" pitchFamily="34" charset="0"/>
                        </a:rPr>
                        <a:t>t</a:t>
                      </a:r>
                      <a:r>
                        <a:rPr lang="fr-FR" sz="900" b="0">
                          <a:solidFill>
                            <a:schemeClr val="accent2"/>
                          </a:solidFill>
                          <a:latin typeface="Arial" panose="020B0604020202020204" pitchFamily="34" charset="0"/>
                          <a:cs typeface="Arial" panose="020B0604020202020204" pitchFamily="34" charset="0"/>
                        </a:rPr>
                        <a:t> des</a:t>
                      </a:r>
                      <a:r>
                        <a:rPr lang="fr-FR" sz="900" b="0" baseline="0">
                          <a:solidFill>
                            <a:schemeClr val="accent2"/>
                          </a:solidFill>
                          <a:latin typeface="Arial" panose="020B0604020202020204" pitchFamily="34" charset="0"/>
                          <a:cs typeface="Arial" panose="020B0604020202020204" pitchFamily="34" charset="0"/>
                        </a:rPr>
                        <a:t> affaires </a:t>
                      </a:r>
                      <a:endParaRPr lang="fr-FR" sz="900" b="0" baseline="30000">
                        <a:solidFill>
                          <a:schemeClr val="accent2"/>
                        </a:solidFill>
                        <a:latin typeface="Arial" panose="020B0604020202020204" pitchFamily="34" charset="0"/>
                        <a:cs typeface="Arial" panose="020B0604020202020204" pitchFamily="34" charset="0"/>
                      </a:endParaRPr>
                    </a:p>
                  </a:txBody>
                  <a:tcPr marL="0" marR="0" marT="72000" marB="0" anchor="ctr">
                    <a:lnL w="1270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050" b="1">
                          <a:solidFill>
                            <a:schemeClr val="tx1"/>
                          </a:solidFill>
                          <a:latin typeface="Arial" panose="020B0604020202020204" pitchFamily="34" charset="0"/>
                          <a:cs typeface="Arial" panose="020B0604020202020204" pitchFamily="34" charset="0"/>
                        </a:rPr>
                        <a:t>D</a:t>
                      </a:r>
                    </a:p>
                  </a:txBody>
                  <a:tcPr marL="0" marR="0" marT="7200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1877331"/>
                  </a:ext>
                </a:extLst>
              </a:tr>
              <a:tr h="70702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900" b="0" kern="1200">
                          <a:solidFill>
                            <a:schemeClr val="accent2"/>
                          </a:solidFill>
                          <a:latin typeface="Arial" panose="020B0604020202020204" pitchFamily="34" charset="0"/>
                          <a:ea typeface="+mn-ea"/>
                          <a:cs typeface="Arial" panose="020B0604020202020204" pitchFamily="34" charset="0"/>
                        </a:rPr>
                        <a:t>Droits de douane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fr-FR" sz="900" b="0" kern="1200">
                        <a:solidFill>
                          <a:schemeClr val="accent2"/>
                        </a:solidFill>
                        <a:latin typeface="Arial" panose="020B0604020202020204" pitchFamily="34" charset="0"/>
                        <a:ea typeface="+mn-ea"/>
                        <a:cs typeface="Arial" panose="020B0604020202020204" pitchFamily="34" charset="0"/>
                      </a:endParaRPr>
                    </a:p>
                  </a:txBody>
                  <a:tcPr marL="0" marR="0" marT="72000" marB="0" anchor="ctr">
                    <a:lnL w="1270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000" b="1">
                          <a:solidFill>
                            <a:schemeClr val="tx1"/>
                          </a:solidFill>
                          <a:latin typeface="Arial" panose="020B0604020202020204" pitchFamily="34" charset="0"/>
                          <a:cs typeface="Arial" panose="020B0604020202020204" pitchFamily="34" charset="0"/>
                        </a:rPr>
                        <a:t>Vins (30%)</a:t>
                      </a:r>
                    </a:p>
                    <a:p>
                      <a:pPr marL="0" marR="0" lvl="0" indent="0" algn="ctr" defTabSz="685800" rtl="0" eaLnBrk="1" fontAlgn="auto" latinLnBrk="0" hangingPunct="1">
                        <a:lnSpc>
                          <a:spcPct val="100000"/>
                        </a:lnSpc>
                        <a:spcBef>
                          <a:spcPts val="0"/>
                        </a:spcBef>
                        <a:spcAft>
                          <a:spcPts val="0"/>
                        </a:spcAft>
                        <a:buClrTx/>
                        <a:buSzTx/>
                        <a:buFontTx/>
                        <a:buNone/>
                        <a:tabLst/>
                        <a:defRPr/>
                      </a:pPr>
                      <a:r>
                        <a:rPr lang="fr-FR" sz="1000" b="1">
                          <a:solidFill>
                            <a:schemeClr val="tx1"/>
                          </a:solidFill>
                          <a:latin typeface="Arial" panose="020B0604020202020204" pitchFamily="34" charset="0"/>
                          <a:cs typeface="Arial" panose="020B0604020202020204" pitchFamily="34" charset="0"/>
                        </a:rPr>
                        <a:t>Spiritueux, bières et cidres (60%)</a:t>
                      </a:r>
                    </a:p>
                  </a:txBody>
                  <a:tcPr marL="0" marR="0" marT="7200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8827757"/>
                  </a:ext>
                </a:extLst>
              </a:tr>
              <a:tr h="70702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900" b="0" kern="1200">
                          <a:solidFill>
                            <a:schemeClr val="accent2"/>
                          </a:solidFill>
                          <a:latin typeface="Arial" panose="020B0604020202020204" pitchFamily="34" charset="0"/>
                          <a:ea typeface="+mn-ea"/>
                          <a:cs typeface="Arial" panose="020B0604020202020204" pitchFamily="34" charset="0"/>
                        </a:rPr>
                        <a:t>TVA</a:t>
                      </a:r>
                    </a:p>
                  </a:txBody>
                  <a:tcPr marL="0" marR="0" marT="72000" marB="0" anchor="ctr">
                    <a:lnL w="1270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000" b="1">
                          <a:solidFill>
                            <a:schemeClr val="tx1"/>
                          </a:solidFill>
                          <a:latin typeface="Arial" panose="020B0604020202020204" pitchFamily="34" charset="0"/>
                          <a:cs typeface="Arial" panose="020B0604020202020204" pitchFamily="34" charset="0"/>
                        </a:rPr>
                        <a:t>14%</a:t>
                      </a:r>
                    </a:p>
                  </a:txBody>
                  <a:tcPr marL="0" marR="0" marT="7200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7079778"/>
                  </a:ext>
                </a:extLst>
              </a:tr>
            </a:tbl>
          </a:graphicData>
        </a:graphic>
      </p:graphicFrame>
      <p:pic>
        <p:nvPicPr>
          <p:cNvPr id="8" name="Image 7">
            <a:extLst>
              <a:ext uri="{FF2B5EF4-FFF2-40B4-BE49-F238E27FC236}">
                <a16:creationId xmlns:a16="http://schemas.microsoft.com/office/drawing/2014/main" id="{E33C65B1-ECAE-4DFE-ACDE-5303A1C96FA9}"/>
              </a:ext>
            </a:extLst>
          </p:cNvPr>
          <p:cNvPicPr>
            <a:picLocks noChangeAspect="1"/>
          </p:cNvPicPr>
          <p:nvPr/>
        </p:nvPicPr>
        <p:blipFill>
          <a:blip r:embed="rId2"/>
          <a:stretch>
            <a:fillRect/>
          </a:stretch>
        </p:blipFill>
        <p:spPr>
          <a:xfrm>
            <a:off x="8261423" y="860625"/>
            <a:ext cx="609736" cy="406490"/>
          </a:xfrm>
          <a:prstGeom prst="rect">
            <a:avLst/>
          </a:prstGeom>
        </p:spPr>
      </p:pic>
      <p:pic>
        <p:nvPicPr>
          <p:cNvPr id="13" name="Graphique 12" descr="Bière">
            <a:extLst>
              <a:ext uri="{FF2B5EF4-FFF2-40B4-BE49-F238E27FC236}">
                <a16:creationId xmlns:a16="http://schemas.microsoft.com/office/drawing/2014/main" id="{8BDC707A-BD4C-4B3B-B2DA-E1D191CF26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84538" y="2770556"/>
            <a:ext cx="334271" cy="334271"/>
          </a:xfrm>
          <a:prstGeom prst="rect">
            <a:avLst/>
          </a:prstGeom>
        </p:spPr>
      </p:pic>
      <p:sp>
        <p:nvSpPr>
          <p:cNvPr id="16" name="Espace réservé du texte 2">
            <a:extLst>
              <a:ext uri="{FF2B5EF4-FFF2-40B4-BE49-F238E27FC236}">
                <a16:creationId xmlns:a16="http://schemas.microsoft.com/office/drawing/2014/main" id="{9898891B-313F-444C-9628-89E5B20FD6C3}"/>
              </a:ext>
            </a:extLst>
          </p:cNvPr>
          <p:cNvSpPr txBox="1">
            <a:spLocks/>
          </p:cNvSpPr>
          <p:nvPr/>
        </p:nvSpPr>
        <p:spPr>
          <a:xfrm>
            <a:off x="3919320" y="1262735"/>
            <a:ext cx="2967297" cy="1384995"/>
          </a:xfrm>
          <a:prstGeom prst="rect">
            <a:avLst/>
          </a:prstGeom>
        </p:spPr>
        <p:txBody>
          <a:bodyPr wrap="square" lIns="0" tIns="0" rIns="0" bIns="0">
            <a:spAutoFit/>
          </a:bodyPr>
          <a:lstStyle>
            <a:lvl1pPr marL="0" indent="0" algn="l" defTabSz="457200" rtl="0" eaLnBrk="1" latinLnBrk="0" hangingPunct="1">
              <a:spcBef>
                <a:spcPts val="0"/>
              </a:spcBef>
              <a:buFontTx/>
              <a:buNone/>
              <a:defRPr sz="1100" kern="1200">
                <a:solidFill>
                  <a:schemeClr val="accent1"/>
                </a:solidFill>
                <a:latin typeface="+mn-lt"/>
                <a:ea typeface="+mn-ea"/>
                <a:cs typeface="+mn-cs"/>
              </a:defRPr>
            </a:lvl1pPr>
            <a:lvl2pPr marL="180000" indent="-180000" algn="l" defTabSz="457200" rtl="0" eaLnBrk="1" latinLnBrk="0" hangingPunct="1">
              <a:spcBef>
                <a:spcPts val="0"/>
              </a:spcBef>
              <a:buClr>
                <a:schemeClr val="accent2"/>
              </a:buClr>
              <a:buFont typeface="Arial" panose="020B0604020202020204" pitchFamily="34" charset="0"/>
              <a:buChar char="•"/>
              <a:defRPr sz="1100" kern="1200">
                <a:solidFill>
                  <a:schemeClr val="accent1"/>
                </a:solidFill>
                <a:latin typeface="+mn-lt"/>
                <a:ea typeface="+mn-ea"/>
                <a:cs typeface="+mn-cs"/>
              </a:defRPr>
            </a:lvl2pPr>
            <a:lvl3pPr marL="0" indent="0" algn="l" defTabSz="457200" rtl="0" eaLnBrk="1" latinLnBrk="0" hangingPunct="1">
              <a:spcBef>
                <a:spcPts val="0"/>
              </a:spcBef>
              <a:buFontTx/>
              <a:buNone/>
              <a:defRPr sz="1100" kern="1200">
                <a:solidFill>
                  <a:schemeClr val="accent1"/>
                </a:solidFill>
                <a:latin typeface="+mn-lt"/>
                <a:ea typeface="+mn-ea"/>
                <a:cs typeface="+mn-cs"/>
              </a:defRPr>
            </a:lvl3pPr>
            <a:lvl4pPr marL="0" indent="0" algn="l" defTabSz="457200" rtl="0" eaLnBrk="1" latinLnBrk="0" hangingPunct="1">
              <a:spcBef>
                <a:spcPts val="0"/>
              </a:spcBef>
              <a:buFontTx/>
              <a:buNone/>
              <a:defRPr sz="1100" kern="1200">
                <a:solidFill>
                  <a:schemeClr val="accent1"/>
                </a:solidFill>
                <a:latin typeface="+mn-lt"/>
                <a:ea typeface="+mn-ea"/>
                <a:cs typeface="+mn-cs"/>
              </a:defRPr>
            </a:lvl4pPr>
            <a:lvl5pPr marL="0" indent="0" algn="l" defTabSz="457200" rtl="0" eaLnBrk="1" latinLnBrk="0" hangingPunct="1">
              <a:spcBef>
                <a:spcPts val="0"/>
              </a:spcBef>
              <a:buFontTx/>
              <a:buNone/>
              <a:defRPr sz="1100" kern="1200">
                <a:solidFill>
                  <a:schemeClr val="accen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FR" b="1"/>
              <a:t>Spiritueux</a:t>
            </a:r>
          </a:p>
          <a:p>
            <a:pPr algn="ctr"/>
            <a:endParaRPr lang="fr-FR" b="1"/>
          </a:p>
          <a:p>
            <a:pPr marL="171450" indent="-171450" algn="just">
              <a:spcAft>
                <a:spcPts val="600"/>
              </a:spcAft>
              <a:buFont typeface="Arial" panose="020B0604020202020204" pitchFamily="34" charset="0"/>
              <a:buChar char="►"/>
            </a:pPr>
            <a:r>
              <a:rPr lang="fr-FR" sz="1050"/>
              <a:t>Production nationale de spiritueux : majoritairement alcools bas de gamme (bouteilles &amp; sachets) + gin (</a:t>
            </a:r>
            <a:r>
              <a:rPr lang="fr-FR" sz="1050" err="1"/>
              <a:t>Kianda</a:t>
            </a:r>
            <a:r>
              <a:rPr lang="fr-FR" sz="1050"/>
              <a:t>, </a:t>
            </a:r>
            <a:r>
              <a:rPr lang="fr-FR" sz="1050" err="1"/>
              <a:t>Gordon’s</a:t>
            </a:r>
            <a:r>
              <a:rPr lang="fr-FR" sz="1050"/>
              <a:t>).</a:t>
            </a:r>
          </a:p>
          <a:p>
            <a:pPr marL="171450" indent="-171450" algn="just">
              <a:spcAft>
                <a:spcPts val="600"/>
              </a:spcAft>
              <a:buFont typeface="Arial" panose="020B0604020202020204" pitchFamily="34" charset="0"/>
              <a:buChar char="►"/>
            </a:pPr>
            <a:r>
              <a:rPr lang="fr-FR" sz="1050"/>
              <a:t>14 M USD importés : Whisky principalement puis Liqueur puis Gin</a:t>
            </a:r>
          </a:p>
        </p:txBody>
      </p:sp>
      <p:sp>
        <p:nvSpPr>
          <p:cNvPr id="18" name="Espace réservé du texte 2">
            <a:extLst>
              <a:ext uri="{FF2B5EF4-FFF2-40B4-BE49-F238E27FC236}">
                <a16:creationId xmlns:a16="http://schemas.microsoft.com/office/drawing/2014/main" id="{B7F20A12-5D99-4197-A35C-1F6C503F95FE}"/>
              </a:ext>
            </a:extLst>
          </p:cNvPr>
          <p:cNvSpPr txBox="1">
            <a:spLocks/>
          </p:cNvSpPr>
          <p:nvPr/>
        </p:nvSpPr>
        <p:spPr>
          <a:xfrm>
            <a:off x="3919320" y="2864370"/>
            <a:ext cx="2967297" cy="2092881"/>
          </a:xfrm>
          <a:prstGeom prst="rect">
            <a:avLst/>
          </a:prstGeom>
        </p:spPr>
        <p:txBody>
          <a:bodyPr wrap="square" lIns="0" tIns="0" rIns="0" bIns="0">
            <a:spAutoFit/>
          </a:bodyPr>
          <a:lstStyle>
            <a:lvl1pPr marL="0" indent="0" algn="l" defTabSz="457200" rtl="0" eaLnBrk="1" latinLnBrk="0" hangingPunct="1">
              <a:spcBef>
                <a:spcPts val="0"/>
              </a:spcBef>
              <a:buFontTx/>
              <a:buNone/>
              <a:defRPr sz="1100" kern="1200">
                <a:solidFill>
                  <a:schemeClr val="accent1"/>
                </a:solidFill>
                <a:latin typeface="+mn-lt"/>
                <a:ea typeface="+mn-ea"/>
                <a:cs typeface="+mn-cs"/>
              </a:defRPr>
            </a:lvl1pPr>
            <a:lvl2pPr marL="180000" indent="-180000" algn="l" defTabSz="457200" rtl="0" eaLnBrk="1" latinLnBrk="0" hangingPunct="1">
              <a:spcBef>
                <a:spcPts val="0"/>
              </a:spcBef>
              <a:buClr>
                <a:schemeClr val="accent2"/>
              </a:buClr>
              <a:buFont typeface="Arial" panose="020B0604020202020204" pitchFamily="34" charset="0"/>
              <a:buChar char="•"/>
              <a:defRPr sz="1100" kern="1200">
                <a:solidFill>
                  <a:schemeClr val="accent1"/>
                </a:solidFill>
                <a:latin typeface="+mn-lt"/>
                <a:ea typeface="+mn-ea"/>
                <a:cs typeface="+mn-cs"/>
              </a:defRPr>
            </a:lvl2pPr>
            <a:lvl3pPr marL="0" indent="0" algn="l" defTabSz="457200" rtl="0" eaLnBrk="1" latinLnBrk="0" hangingPunct="1">
              <a:spcBef>
                <a:spcPts val="0"/>
              </a:spcBef>
              <a:buFontTx/>
              <a:buNone/>
              <a:defRPr sz="1100" kern="1200">
                <a:solidFill>
                  <a:schemeClr val="accent1"/>
                </a:solidFill>
                <a:latin typeface="+mn-lt"/>
                <a:ea typeface="+mn-ea"/>
                <a:cs typeface="+mn-cs"/>
              </a:defRPr>
            </a:lvl3pPr>
            <a:lvl4pPr marL="0" indent="0" algn="l" defTabSz="457200" rtl="0" eaLnBrk="1" latinLnBrk="0" hangingPunct="1">
              <a:spcBef>
                <a:spcPts val="0"/>
              </a:spcBef>
              <a:buFontTx/>
              <a:buNone/>
              <a:defRPr sz="1100" kern="1200">
                <a:solidFill>
                  <a:schemeClr val="accent1"/>
                </a:solidFill>
                <a:latin typeface="+mn-lt"/>
                <a:ea typeface="+mn-ea"/>
                <a:cs typeface="+mn-cs"/>
              </a:defRPr>
            </a:lvl4pPr>
            <a:lvl5pPr marL="0" indent="0" algn="l" defTabSz="457200" rtl="0" eaLnBrk="1" latinLnBrk="0" hangingPunct="1">
              <a:spcBef>
                <a:spcPts val="0"/>
              </a:spcBef>
              <a:buFontTx/>
              <a:buNone/>
              <a:defRPr sz="1100" kern="1200">
                <a:solidFill>
                  <a:schemeClr val="accen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FR" sz="1050" b="1"/>
              <a:t>Bières et cidres</a:t>
            </a:r>
          </a:p>
          <a:p>
            <a:pPr algn="ctr"/>
            <a:endParaRPr lang="fr-FR" sz="1050" b="1"/>
          </a:p>
          <a:p>
            <a:pPr marL="171450" indent="-171450" algn="just">
              <a:spcAft>
                <a:spcPts val="600"/>
              </a:spcAft>
              <a:buFont typeface="Arial" panose="020B0604020202020204" pitchFamily="34" charset="0"/>
              <a:buChar char="►"/>
            </a:pPr>
            <a:r>
              <a:rPr lang="fr-FR" sz="1050"/>
              <a:t>Autosuffisance sur ces produits / production locale.  Groupe Castel est leader (80% </a:t>
            </a:r>
            <a:r>
              <a:rPr lang="fr-FR" sz="1050" err="1"/>
              <a:t>pdm</a:t>
            </a:r>
            <a:r>
              <a:rPr lang="fr-FR" sz="1050"/>
              <a:t>) grâce à ses 8 brasseries (marques </a:t>
            </a:r>
            <a:r>
              <a:rPr lang="fr-FR" sz="1050" err="1"/>
              <a:t>Cuca</a:t>
            </a:r>
            <a:r>
              <a:rPr lang="fr-FR" sz="1050"/>
              <a:t>, </a:t>
            </a:r>
            <a:r>
              <a:rPr lang="fr-FR" sz="1050" err="1"/>
              <a:t>Eka</a:t>
            </a:r>
            <a:r>
              <a:rPr lang="fr-FR" sz="1050"/>
              <a:t>, </a:t>
            </a:r>
            <a:r>
              <a:rPr lang="fr-FR" sz="1050" err="1"/>
              <a:t>Nocal</a:t>
            </a:r>
            <a:r>
              <a:rPr lang="fr-FR" sz="1050"/>
              <a:t>, N’</a:t>
            </a:r>
            <a:r>
              <a:rPr lang="fr-FR" sz="1050" err="1"/>
              <a:t>Gola</a:t>
            </a:r>
            <a:r>
              <a:rPr lang="fr-FR" sz="1050"/>
              <a:t>…) + 1 brasserie </a:t>
            </a:r>
            <a:r>
              <a:rPr lang="fr-FR" sz="1050" err="1"/>
              <a:t>Refriango</a:t>
            </a:r>
            <a:r>
              <a:rPr lang="fr-FR" sz="1050"/>
              <a:t> (Tigra) + 1 brasserie </a:t>
            </a:r>
            <a:r>
              <a:rPr lang="fr-FR" sz="1050" err="1"/>
              <a:t>Sodiba</a:t>
            </a:r>
            <a:r>
              <a:rPr lang="fr-FR" sz="1050"/>
              <a:t> (</a:t>
            </a:r>
            <a:r>
              <a:rPr lang="fr-FR" sz="1050" err="1"/>
              <a:t>Luandina</a:t>
            </a:r>
            <a:r>
              <a:rPr lang="fr-FR" sz="1050"/>
              <a:t> + Sagres). </a:t>
            </a:r>
          </a:p>
          <a:p>
            <a:pPr marL="171450" indent="-171450" algn="just">
              <a:spcAft>
                <a:spcPts val="600"/>
              </a:spcAft>
              <a:buFont typeface="Arial" panose="020B0604020202020204" pitchFamily="34" charset="0"/>
              <a:buChar char="►"/>
            </a:pPr>
            <a:r>
              <a:rPr lang="fr-FR" sz="1050"/>
              <a:t>Importations de bière extrêmement marginales sur des références bien particulières (ex: Chimay). </a:t>
            </a:r>
          </a:p>
          <a:p>
            <a:pPr marL="171450" indent="-171450" algn="just">
              <a:spcAft>
                <a:spcPts val="600"/>
              </a:spcAft>
              <a:buFont typeface="Arial" panose="020B0604020202020204" pitchFamily="34" charset="0"/>
              <a:buChar char="►"/>
            </a:pPr>
            <a:r>
              <a:rPr lang="fr-FR" sz="1050"/>
              <a:t>Cidre: production locale de 2-3 marques. </a:t>
            </a:r>
          </a:p>
        </p:txBody>
      </p:sp>
      <p:sp>
        <p:nvSpPr>
          <p:cNvPr id="19" name="Espace réservé du texte 2">
            <a:extLst>
              <a:ext uri="{FF2B5EF4-FFF2-40B4-BE49-F238E27FC236}">
                <a16:creationId xmlns:a16="http://schemas.microsoft.com/office/drawing/2014/main" id="{0507E9E9-0EC4-47DD-A8C4-796633EDD44C}"/>
              </a:ext>
            </a:extLst>
          </p:cNvPr>
          <p:cNvSpPr txBox="1">
            <a:spLocks/>
          </p:cNvSpPr>
          <p:nvPr/>
        </p:nvSpPr>
        <p:spPr>
          <a:xfrm>
            <a:off x="289015" y="788390"/>
            <a:ext cx="6118458" cy="323165"/>
          </a:xfrm>
          <a:prstGeom prst="rect">
            <a:avLst/>
          </a:prstGeom>
        </p:spPr>
        <p:txBody>
          <a:bodyPr wrap="square" lIns="0" tIns="0" rIns="0" bIns="0">
            <a:spAutoFit/>
          </a:bodyPr>
          <a:lstStyle>
            <a:lvl1pPr marL="0" indent="0" algn="l" defTabSz="457200" rtl="0" eaLnBrk="1" latinLnBrk="0" hangingPunct="1">
              <a:spcBef>
                <a:spcPts val="0"/>
              </a:spcBef>
              <a:buFontTx/>
              <a:buNone/>
              <a:defRPr sz="1100" kern="1200">
                <a:solidFill>
                  <a:schemeClr val="accent1"/>
                </a:solidFill>
                <a:latin typeface="+mn-lt"/>
                <a:ea typeface="+mn-ea"/>
                <a:cs typeface="+mn-cs"/>
              </a:defRPr>
            </a:lvl1pPr>
            <a:lvl2pPr marL="180000" indent="-180000" algn="l" defTabSz="457200" rtl="0" eaLnBrk="1" latinLnBrk="0" hangingPunct="1">
              <a:spcBef>
                <a:spcPts val="0"/>
              </a:spcBef>
              <a:buClr>
                <a:schemeClr val="accent2"/>
              </a:buClr>
              <a:buFont typeface="Arial" panose="020B0604020202020204" pitchFamily="34" charset="0"/>
              <a:buChar char="•"/>
              <a:defRPr sz="1100" kern="1200">
                <a:solidFill>
                  <a:schemeClr val="accent1"/>
                </a:solidFill>
                <a:latin typeface="+mn-lt"/>
                <a:ea typeface="+mn-ea"/>
                <a:cs typeface="+mn-cs"/>
              </a:defRPr>
            </a:lvl2pPr>
            <a:lvl3pPr marL="0" indent="0" algn="l" defTabSz="457200" rtl="0" eaLnBrk="1" latinLnBrk="0" hangingPunct="1">
              <a:spcBef>
                <a:spcPts val="0"/>
              </a:spcBef>
              <a:buFontTx/>
              <a:buNone/>
              <a:defRPr sz="1100" kern="1200">
                <a:solidFill>
                  <a:schemeClr val="accent1"/>
                </a:solidFill>
                <a:latin typeface="+mn-lt"/>
                <a:ea typeface="+mn-ea"/>
                <a:cs typeface="+mn-cs"/>
              </a:defRPr>
            </a:lvl3pPr>
            <a:lvl4pPr marL="0" indent="0" algn="l" defTabSz="457200" rtl="0" eaLnBrk="1" latinLnBrk="0" hangingPunct="1">
              <a:spcBef>
                <a:spcPts val="0"/>
              </a:spcBef>
              <a:buFontTx/>
              <a:buNone/>
              <a:defRPr sz="1100" kern="1200">
                <a:solidFill>
                  <a:schemeClr val="accent1"/>
                </a:solidFill>
                <a:latin typeface="+mn-lt"/>
                <a:ea typeface="+mn-ea"/>
                <a:cs typeface="+mn-cs"/>
              </a:defRPr>
            </a:lvl4pPr>
            <a:lvl5pPr marL="0" indent="0" algn="l" defTabSz="457200" rtl="0" eaLnBrk="1" latinLnBrk="0" hangingPunct="1">
              <a:spcBef>
                <a:spcPts val="0"/>
              </a:spcBef>
              <a:buFontTx/>
              <a:buNone/>
              <a:defRPr sz="1100" kern="1200">
                <a:solidFill>
                  <a:schemeClr val="accen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050" i="1">
                <a:solidFill>
                  <a:schemeClr val="tx1"/>
                </a:solidFill>
              </a:rPr>
              <a:t>Pays lusophone, 3</a:t>
            </a:r>
            <a:r>
              <a:rPr lang="fr-FR" sz="1050" i="1" baseline="30000">
                <a:solidFill>
                  <a:schemeClr val="tx1"/>
                </a:solidFill>
              </a:rPr>
              <a:t>ème</a:t>
            </a:r>
            <a:r>
              <a:rPr lang="fr-FR" sz="1050" i="1">
                <a:solidFill>
                  <a:schemeClr val="tx1"/>
                </a:solidFill>
              </a:rPr>
              <a:t> économie d’Afrique après l’Afrique du Sud et le Nigéria, politiquement stable</a:t>
            </a:r>
          </a:p>
          <a:p>
            <a:r>
              <a:rPr lang="fr-FR" sz="1050" i="1">
                <a:solidFill>
                  <a:schemeClr val="tx1"/>
                </a:solidFill>
              </a:rPr>
              <a:t>Capitale : Luanda (10 M d’habitants)</a:t>
            </a:r>
          </a:p>
        </p:txBody>
      </p:sp>
      <p:pic>
        <p:nvPicPr>
          <p:cNvPr id="15" name="Graphique 14" descr="Vin">
            <a:extLst>
              <a:ext uri="{FF2B5EF4-FFF2-40B4-BE49-F238E27FC236}">
                <a16:creationId xmlns:a16="http://schemas.microsoft.com/office/drawing/2014/main" id="{D6FC99AA-49C9-4F48-9AFC-F6F88F1494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41455" y="1218768"/>
            <a:ext cx="339137" cy="339137"/>
          </a:xfrm>
          <a:prstGeom prst="rect">
            <a:avLst/>
          </a:prstGeom>
        </p:spPr>
      </p:pic>
      <p:pic>
        <p:nvPicPr>
          <p:cNvPr id="21" name="Graphique 20" descr="Martini">
            <a:extLst>
              <a:ext uri="{FF2B5EF4-FFF2-40B4-BE49-F238E27FC236}">
                <a16:creationId xmlns:a16="http://schemas.microsoft.com/office/drawing/2014/main" id="{81C2FF1D-F4E0-45C0-A3A7-C52ACA91BAA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49241" y="1202077"/>
            <a:ext cx="339137" cy="339137"/>
          </a:xfrm>
          <a:prstGeom prst="rect">
            <a:avLst/>
          </a:prstGeom>
        </p:spPr>
      </p:pic>
    </p:spTree>
    <p:extLst>
      <p:ext uri="{BB962C8B-B14F-4D97-AF65-F5344CB8AC3E}">
        <p14:creationId xmlns:p14="http://schemas.microsoft.com/office/powerpoint/2010/main" val="4030158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9E1F087-1AB2-42C6-A5EF-54848F115FC9}"/>
              </a:ext>
            </a:extLst>
          </p:cNvPr>
          <p:cNvSpPr>
            <a:spLocks noGrp="1"/>
          </p:cNvSpPr>
          <p:nvPr>
            <p:ph type="title"/>
          </p:nvPr>
        </p:nvSpPr>
        <p:spPr>
          <a:xfrm>
            <a:off x="289016" y="303352"/>
            <a:ext cx="5766344" cy="276999"/>
          </a:xfrm>
        </p:spPr>
        <p:txBody>
          <a:bodyPr/>
          <a:lstStyle/>
          <a:p>
            <a:r>
              <a:rPr lang="fr-FR"/>
              <a:t>SITUATION ACTUELLE EN ANGOLA</a:t>
            </a:r>
          </a:p>
        </p:txBody>
      </p:sp>
      <p:sp>
        <p:nvSpPr>
          <p:cNvPr id="17" name="Espace réservé du numéro de diapositive 2">
            <a:extLst>
              <a:ext uri="{FF2B5EF4-FFF2-40B4-BE49-F238E27FC236}">
                <a16:creationId xmlns:a16="http://schemas.microsoft.com/office/drawing/2014/main" id="{4E7E8697-A72A-4C03-8E0E-D3A7B645E7C4}"/>
              </a:ext>
            </a:extLst>
          </p:cNvPr>
          <p:cNvSpPr txBox="1">
            <a:spLocks/>
          </p:cNvSpPr>
          <p:nvPr/>
        </p:nvSpPr>
        <p:spPr>
          <a:xfrm>
            <a:off x="8566291" y="4933262"/>
            <a:ext cx="252000" cy="84639"/>
          </a:xfrm>
          <a:prstGeom prst="rect">
            <a:avLst/>
          </a:prstGeom>
        </p:spPr>
        <p:txBody>
          <a:bodyPr lIns="0" tIns="0" rIns="0" bIns="0">
            <a:spAutoFit/>
          </a:bodyPr>
          <a:lstStyle>
            <a:defPPr>
              <a:defRPr lang="en-US"/>
            </a:defPPr>
            <a:lvl1pPr marL="0" algn="l" defTabSz="457200" rtl="0" eaLnBrk="1" latinLnBrk="0" hangingPunct="1">
              <a:defRPr sz="55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95249FB3-2D92-4B86-AF9E-9917563CAFD2}" type="slidenum">
              <a:rPr lang="fr-FR" smtClean="0"/>
              <a:pPr algn="r"/>
              <a:t>7</a:t>
            </a:fld>
            <a:endParaRPr lang="fr-FR"/>
          </a:p>
        </p:txBody>
      </p:sp>
      <p:sp>
        <p:nvSpPr>
          <p:cNvPr id="7" name="Espace réservé du pied de page 3">
            <a:extLst>
              <a:ext uri="{FF2B5EF4-FFF2-40B4-BE49-F238E27FC236}">
                <a16:creationId xmlns:a16="http://schemas.microsoft.com/office/drawing/2014/main" id="{32A7212B-5B4C-42D8-95C9-C847610592D0}"/>
              </a:ext>
            </a:extLst>
          </p:cNvPr>
          <p:cNvSpPr txBox="1">
            <a:spLocks/>
          </p:cNvSpPr>
          <p:nvPr/>
        </p:nvSpPr>
        <p:spPr>
          <a:xfrm>
            <a:off x="289018" y="4933262"/>
            <a:ext cx="4282982" cy="84639"/>
          </a:xfrm>
          <a:prstGeom prst="rect">
            <a:avLst/>
          </a:prstGeom>
        </p:spPr>
        <p:txBody>
          <a:bodyPr wrap="square" lIns="0" tIns="0" rIns="0" bIns="0">
            <a:spAutoFit/>
          </a:bodyPr>
          <a:lstStyle>
            <a:defPPr>
              <a:defRPr lang="en-US"/>
            </a:defPPr>
            <a:lvl1pPr marL="0" algn="l" defTabSz="457200" rtl="0" eaLnBrk="1" latinLnBrk="0" hangingPunct="1">
              <a:defRPr sz="55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a:solidFill>
                  <a:srgbClr val="26358C"/>
                </a:solidFill>
                <a:latin typeface="Biome Light" panose="020B0303030204020804" pitchFamily="34" charset="0"/>
                <a:cs typeface="Biome Light" panose="020B0303030204020804" pitchFamily="34" charset="0"/>
              </a:rPr>
              <a:t>IMPACT DU COVID-19 SUR LE MARCHE DES VINS ET SPIRITUEUX  / WEBINAR SECTORIEL ZONE AFRIQUE SUBSAHARIENNE</a:t>
            </a:r>
          </a:p>
        </p:txBody>
      </p:sp>
      <p:pic>
        <p:nvPicPr>
          <p:cNvPr id="8" name="Image 7">
            <a:extLst>
              <a:ext uri="{FF2B5EF4-FFF2-40B4-BE49-F238E27FC236}">
                <a16:creationId xmlns:a16="http://schemas.microsoft.com/office/drawing/2014/main" id="{4EF2F5E8-83FF-492F-B12F-659EEC134034}"/>
              </a:ext>
            </a:extLst>
          </p:cNvPr>
          <p:cNvPicPr>
            <a:picLocks noChangeAspect="1"/>
          </p:cNvPicPr>
          <p:nvPr/>
        </p:nvPicPr>
        <p:blipFill>
          <a:blip r:embed="rId3"/>
          <a:stretch>
            <a:fillRect/>
          </a:stretch>
        </p:blipFill>
        <p:spPr>
          <a:xfrm>
            <a:off x="8261423" y="867599"/>
            <a:ext cx="609736" cy="406490"/>
          </a:xfrm>
          <a:prstGeom prst="rect">
            <a:avLst/>
          </a:prstGeom>
        </p:spPr>
      </p:pic>
      <p:sp>
        <p:nvSpPr>
          <p:cNvPr id="3" name="ZoneTexte 2">
            <a:extLst>
              <a:ext uri="{FF2B5EF4-FFF2-40B4-BE49-F238E27FC236}">
                <a16:creationId xmlns:a16="http://schemas.microsoft.com/office/drawing/2014/main" id="{D051C26E-0F72-408C-8119-F05EF314BB1D}"/>
              </a:ext>
            </a:extLst>
          </p:cNvPr>
          <p:cNvSpPr txBox="1"/>
          <p:nvPr/>
        </p:nvSpPr>
        <p:spPr>
          <a:xfrm>
            <a:off x="451962" y="1094966"/>
            <a:ext cx="3419211" cy="1233671"/>
          </a:xfrm>
          <a:prstGeom prst="rect">
            <a:avLst/>
          </a:prstGeom>
          <a:ln w="6350">
            <a:noFill/>
          </a:ln>
        </p:spPr>
        <p:style>
          <a:lnRef idx="2">
            <a:schemeClr val="accent6"/>
          </a:lnRef>
          <a:fillRef idx="1">
            <a:schemeClr val="lt1"/>
          </a:fillRef>
          <a:effectRef idx="0">
            <a:schemeClr val="accent6"/>
          </a:effectRef>
          <a:fontRef idx="minor">
            <a:schemeClr val="dk1"/>
          </a:fontRef>
        </p:style>
        <p:txBody>
          <a:bodyPr wrap="square" lIns="0" tIns="0" rIns="0" bIns="0" rtlCol="0">
            <a:spAutoFit/>
          </a:bodyPr>
          <a:lstStyle/>
          <a:p>
            <a:pPr marL="207450" indent="-171450">
              <a:spcAft>
                <a:spcPts val="400"/>
              </a:spcAft>
              <a:buFont typeface="Arial" panose="020B0604020202020204" pitchFamily="34" charset="0"/>
              <a:buChar char="•"/>
            </a:pPr>
            <a:r>
              <a:rPr lang="fr-FR" sz="1050" b="1">
                <a:solidFill>
                  <a:schemeClr val="accent1"/>
                </a:solidFill>
              </a:rPr>
              <a:t>Etat de « calamité » après 2 mois d’état d’urgence </a:t>
            </a:r>
          </a:p>
          <a:p>
            <a:pPr marL="207450" indent="-171450">
              <a:spcAft>
                <a:spcPts val="400"/>
              </a:spcAft>
              <a:buFont typeface="Arial" panose="020B0604020202020204" pitchFamily="34" charset="0"/>
              <a:buChar char="•"/>
            </a:pPr>
            <a:r>
              <a:rPr lang="fr-FR" sz="1050" b="1">
                <a:solidFill>
                  <a:schemeClr val="accent1"/>
                </a:solidFill>
              </a:rPr>
              <a:t>Retour progressif à un fonctionnement normal des services publics et activités commerciales mais prévoient encore des restrictions et limitations de circulation</a:t>
            </a:r>
          </a:p>
          <a:p>
            <a:pPr marL="207450" indent="-171450">
              <a:spcAft>
                <a:spcPts val="400"/>
              </a:spcAft>
              <a:buFont typeface="Arial" panose="020B0604020202020204" pitchFamily="34" charset="0"/>
              <a:buChar char="•"/>
            </a:pPr>
            <a:r>
              <a:rPr lang="fr-FR" sz="1050" b="1">
                <a:solidFill>
                  <a:schemeClr val="accent1"/>
                </a:solidFill>
              </a:rPr>
              <a:t>Frontières aériennes fermées à ce jour mais la voie maritime reste opérationnelle. </a:t>
            </a:r>
          </a:p>
        </p:txBody>
      </p:sp>
      <p:sp>
        <p:nvSpPr>
          <p:cNvPr id="16" name="ZoneTexte 15">
            <a:extLst>
              <a:ext uri="{FF2B5EF4-FFF2-40B4-BE49-F238E27FC236}">
                <a16:creationId xmlns:a16="http://schemas.microsoft.com/office/drawing/2014/main" id="{48AEFDD2-68C2-4A7E-9F98-CD10FEB0572B}"/>
              </a:ext>
            </a:extLst>
          </p:cNvPr>
          <p:cNvSpPr txBox="1"/>
          <p:nvPr/>
        </p:nvSpPr>
        <p:spPr>
          <a:xfrm>
            <a:off x="4314269" y="1094966"/>
            <a:ext cx="3683182" cy="1131079"/>
          </a:xfrm>
          <a:prstGeom prst="rect">
            <a:avLst/>
          </a:prstGeom>
          <a:ln w="6350">
            <a:noFill/>
          </a:ln>
        </p:spPr>
        <p:style>
          <a:lnRef idx="2">
            <a:schemeClr val="accent6"/>
          </a:lnRef>
          <a:fillRef idx="1">
            <a:schemeClr val="lt1"/>
          </a:fillRef>
          <a:effectRef idx="0">
            <a:schemeClr val="accent6"/>
          </a:effectRef>
          <a:fontRef idx="minor">
            <a:schemeClr val="dk1"/>
          </a:fontRef>
        </p:style>
        <p:txBody>
          <a:bodyPr wrap="square" lIns="0" tIns="0" rIns="0" bIns="0" rtlCol="0">
            <a:spAutoFit/>
          </a:bodyPr>
          <a:lstStyle/>
          <a:p>
            <a:pPr marL="171450" indent="-171450">
              <a:buFont typeface="Arial" panose="020B0604020202020204" pitchFamily="34" charset="0"/>
              <a:buChar char="•"/>
            </a:pPr>
            <a:r>
              <a:rPr lang="fr-FR" sz="1050" b="1">
                <a:solidFill>
                  <a:schemeClr val="accent1"/>
                </a:solidFill>
              </a:rPr>
              <a:t>Respect des règles de distanciation sociale et port du masque pour tous les secteurs</a:t>
            </a:r>
          </a:p>
          <a:p>
            <a:pPr marL="171450" indent="-171450">
              <a:buFont typeface="Arial" panose="020B0604020202020204" pitchFamily="34" charset="0"/>
              <a:buChar char="•"/>
            </a:pPr>
            <a:r>
              <a:rPr lang="fr-FR" sz="1050" b="1">
                <a:solidFill>
                  <a:schemeClr val="accent1"/>
                </a:solidFill>
              </a:rPr>
              <a:t>Les restaurants ouverts pour déjeuner (11h-15h) du lundi au samedi (et à partir du 8 juin ouverture jusqu’à 22h30)</a:t>
            </a:r>
          </a:p>
          <a:p>
            <a:pPr marL="171450" indent="-171450">
              <a:buFont typeface="Arial" panose="020B0604020202020204" pitchFamily="34" charset="0"/>
              <a:buChar char="•"/>
            </a:pPr>
            <a:r>
              <a:rPr lang="fr-FR" sz="1050" b="1">
                <a:solidFill>
                  <a:schemeClr val="accent1"/>
                </a:solidFill>
              </a:rPr>
              <a:t>Les commerces et supermarchés sont ouverts de 7h à 19h</a:t>
            </a:r>
          </a:p>
        </p:txBody>
      </p:sp>
      <p:pic>
        <p:nvPicPr>
          <p:cNvPr id="9" name="Picture 12" descr="Icône Virus, coronavirus, covid19, covid Gratuit de Covid 19 Flat">
            <a:extLst>
              <a:ext uri="{FF2B5EF4-FFF2-40B4-BE49-F238E27FC236}">
                <a16:creationId xmlns:a16="http://schemas.microsoft.com/office/drawing/2014/main" id="{F1F75CD6-D2EC-42BC-9681-CE3910485F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841" y="924287"/>
            <a:ext cx="358246" cy="35824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Icône Virus, coronavirus, covid19, covid Gratuit de Covid 19 Flat">
            <a:extLst>
              <a:ext uri="{FF2B5EF4-FFF2-40B4-BE49-F238E27FC236}">
                <a16:creationId xmlns:a16="http://schemas.microsoft.com/office/drawing/2014/main" id="{951993A7-9503-4CBC-9CA2-62BF61AA80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5146" y="924287"/>
            <a:ext cx="358246" cy="358246"/>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2AA1A771-63C3-468D-9D93-2DB727E582BC}"/>
              </a:ext>
            </a:extLst>
          </p:cNvPr>
          <p:cNvSpPr txBox="1"/>
          <p:nvPr/>
        </p:nvSpPr>
        <p:spPr>
          <a:xfrm>
            <a:off x="451962" y="2696078"/>
            <a:ext cx="4120036" cy="1692771"/>
          </a:xfrm>
          <a:prstGeom prst="rect">
            <a:avLst/>
          </a:prstGeom>
          <a:ln w="6350">
            <a:noFill/>
          </a:ln>
        </p:spPr>
        <p:style>
          <a:lnRef idx="2">
            <a:schemeClr val="accent6"/>
          </a:lnRef>
          <a:fillRef idx="1">
            <a:schemeClr val="lt1"/>
          </a:fillRef>
          <a:effectRef idx="0">
            <a:schemeClr val="accent6"/>
          </a:effectRef>
          <a:fontRef idx="minor">
            <a:schemeClr val="dk1"/>
          </a:fontRef>
        </p:style>
        <p:txBody>
          <a:bodyPr wrap="square" lIns="0" tIns="0" rIns="0" bIns="0" rtlCol="0">
            <a:spAutoFit/>
          </a:bodyPr>
          <a:lstStyle/>
          <a:p>
            <a:pPr marL="36000" algn="ctr">
              <a:spcAft>
                <a:spcPts val="400"/>
              </a:spcAft>
            </a:pPr>
            <a:r>
              <a:rPr lang="fr-FR" sz="1000" b="1">
                <a:solidFill>
                  <a:schemeClr val="accent1"/>
                </a:solidFill>
              </a:rPr>
              <a:t>Etat d’esprit des acteurs de la filière (importateurs / </a:t>
            </a:r>
            <a:r>
              <a:rPr lang="fr-FR" sz="1000" b="1" err="1">
                <a:solidFill>
                  <a:schemeClr val="accent1"/>
                </a:solidFill>
              </a:rPr>
              <a:t>retaileurs</a:t>
            </a:r>
            <a:r>
              <a:rPr lang="fr-FR" sz="1000" b="1">
                <a:solidFill>
                  <a:schemeClr val="accent1"/>
                </a:solidFill>
              </a:rPr>
              <a:t>)</a:t>
            </a:r>
          </a:p>
          <a:p>
            <a:pPr marL="207450" indent="-171450">
              <a:spcAft>
                <a:spcPts val="400"/>
              </a:spcAft>
              <a:buFont typeface="Wingdings" panose="05000000000000000000" pitchFamily="2" charset="2"/>
              <a:buChar char="v"/>
            </a:pPr>
            <a:r>
              <a:rPr lang="fr-FR" sz="1000" i="1">
                <a:solidFill>
                  <a:schemeClr val="accent1"/>
                </a:solidFill>
              </a:rPr>
              <a:t>L’Angola souffre d’une nouvelle crise économique mais ce n’est pas une nouveauté (crise 2014)</a:t>
            </a:r>
          </a:p>
          <a:p>
            <a:pPr marL="207450" indent="-171450">
              <a:spcAft>
                <a:spcPts val="400"/>
              </a:spcAft>
              <a:buFont typeface="Wingdings" panose="05000000000000000000" pitchFamily="2" charset="2"/>
              <a:buChar char="v"/>
            </a:pPr>
            <a:r>
              <a:rPr lang="fr-FR" sz="1000" i="1">
                <a:solidFill>
                  <a:schemeClr val="accent1"/>
                </a:solidFill>
              </a:rPr>
              <a:t>C’est un marché compliqué mais les opérateurs s’efforcent de s’adapter au contexte et de maintenir la communication (groupes </a:t>
            </a:r>
            <a:r>
              <a:rPr lang="fr-FR" sz="1000" i="1" err="1">
                <a:solidFill>
                  <a:schemeClr val="accent1"/>
                </a:solidFill>
              </a:rPr>
              <a:t>Whatsapp</a:t>
            </a:r>
            <a:r>
              <a:rPr lang="fr-FR" sz="1000" i="1">
                <a:solidFill>
                  <a:schemeClr val="accent1"/>
                </a:solidFill>
              </a:rPr>
              <a:t> spécialisés actifs, promotion des marques via les réseaux sociaux)</a:t>
            </a:r>
          </a:p>
          <a:p>
            <a:pPr marL="207450" indent="-171450">
              <a:spcAft>
                <a:spcPts val="400"/>
              </a:spcAft>
              <a:buFont typeface="Wingdings" panose="05000000000000000000" pitchFamily="2" charset="2"/>
              <a:buChar char="v"/>
            </a:pPr>
            <a:r>
              <a:rPr lang="fr-FR" sz="1000" i="1">
                <a:solidFill>
                  <a:schemeClr val="accent1"/>
                </a:solidFill>
              </a:rPr>
              <a:t>De manière générale les importations ne se sont pas arrêtées mais l’arrêt total du circuit HORECA pendant l’état d’urgence a fortement fragilisé les acteurs de la filière.</a:t>
            </a:r>
          </a:p>
        </p:txBody>
      </p:sp>
      <p:pic>
        <p:nvPicPr>
          <p:cNvPr id="19" name="Image 18">
            <a:extLst>
              <a:ext uri="{FF2B5EF4-FFF2-40B4-BE49-F238E27FC236}">
                <a16:creationId xmlns:a16="http://schemas.microsoft.com/office/drawing/2014/main" id="{CB4F0A33-3832-449E-B791-E178DAE8DF72}"/>
              </a:ext>
            </a:extLst>
          </p:cNvPr>
          <p:cNvPicPr>
            <a:picLocks noChangeAspect="1"/>
          </p:cNvPicPr>
          <p:nvPr/>
        </p:nvPicPr>
        <p:blipFill>
          <a:blip r:embed="rId5"/>
          <a:stretch>
            <a:fillRect/>
          </a:stretch>
        </p:blipFill>
        <p:spPr>
          <a:xfrm>
            <a:off x="5286502" y="2302844"/>
            <a:ext cx="2203707" cy="2387076"/>
          </a:xfrm>
          <a:prstGeom prst="rect">
            <a:avLst/>
          </a:prstGeom>
        </p:spPr>
      </p:pic>
      <p:pic>
        <p:nvPicPr>
          <p:cNvPr id="20" name="Image 19">
            <a:extLst>
              <a:ext uri="{FF2B5EF4-FFF2-40B4-BE49-F238E27FC236}">
                <a16:creationId xmlns:a16="http://schemas.microsoft.com/office/drawing/2014/main" id="{F2A45B05-AA25-41A9-B947-BC56B45F1D93}"/>
              </a:ext>
            </a:extLst>
          </p:cNvPr>
          <p:cNvPicPr>
            <a:picLocks noChangeAspect="1"/>
          </p:cNvPicPr>
          <p:nvPr/>
        </p:nvPicPr>
        <p:blipFill rotWithShape="1">
          <a:blip r:embed="rId6"/>
          <a:srcRect t="15590" b="8163"/>
          <a:stretch/>
        </p:blipFill>
        <p:spPr>
          <a:xfrm>
            <a:off x="5286502" y="4689919"/>
            <a:ext cx="2219882" cy="150229"/>
          </a:xfrm>
          <a:prstGeom prst="rect">
            <a:avLst/>
          </a:prstGeom>
        </p:spPr>
      </p:pic>
      <p:sp>
        <p:nvSpPr>
          <p:cNvPr id="21" name="ZoneTexte 20">
            <a:extLst>
              <a:ext uri="{FF2B5EF4-FFF2-40B4-BE49-F238E27FC236}">
                <a16:creationId xmlns:a16="http://schemas.microsoft.com/office/drawing/2014/main" id="{6ACD57F4-9D56-42D9-B795-35E2AD06662F}"/>
              </a:ext>
            </a:extLst>
          </p:cNvPr>
          <p:cNvSpPr txBox="1"/>
          <p:nvPr/>
        </p:nvSpPr>
        <p:spPr>
          <a:xfrm>
            <a:off x="7723035" y="3142353"/>
            <a:ext cx="1076775" cy="646331"/>
          </a:xfrm>
          <a:prstGeom prst="rect">
            <a:avLst/>
          </a:prstGeom>
          <a:noFill/>
        </p:spPr>
        <p:txBody>
          <a:bodyPr wrap="square" lIns="0" tIns="0" rIns="0" bIns="0" rtlCol="0">
            <a:spAutoFit/>
          </a:bodyPr>
          <a:lstStyle/>
          <a:p>
            <a:pPr algn="ctr"/>
            <a:r>
              <a:rPr lang="fr-FR" sz="700"/>
              <a:t>Catalogue promotionnel pendant la période de confinement pour achat + livraison à domicile diffusé sur un groupe </a:t>
            </a:r>
            <a:r>
              <a:rPr lang="fr-FR" sz="700" err="1"/>
              <a:t>Whatsapp</a:t>
            </a:r>
            <a:r>
              <a:rPr lang="fr-FR" sz="700"/>
              <a:t> spécialisé V&amp;S</a:t>
            </a:r>
          </a:p>
        </p:txBody>
      </p:sp>
    </p:spTree>
    <p:extLst>
      <p:ext uri="{BB962C8B-B14F-4D97-AF65-F5344CB8AC3E}">
        <p14:creationId xmlns:p14="http://schemas.microsoft.com/office/powerpoint/2010/main" val="1735423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9E1F087-1AB2-42C6-A5EF-54848F115FC9}"/>
              </a:ext>
            </a:extLst>
          </p:cNvPr>
          <p:cNvSpPr>
            <a:spLocks noGrp="1"/>
          </p:cNvSpPr>
          <p:nvPr>
            <p:ph type="title"/>
          </p:nvPr>
        </p:nvSpPr>
        <p:spPr>
          <a:xfrm>
            <a:off x="289016" y="303352"/>
            <a:ext cx="5888264" cy="276999"/>
          </a:xfrm>
        </p:spPr>
        <p:txBody>
          <a:bodyPr/>
          <a:lstStyle/>
          <a:p>
            <a:r>
              <a:rPr lang="fr-FR">
                <a:solidFill>
                  <a:srgbClr val="26358C"/>
                </a:solidFill>
                <a:latin typeface="Arial" panose="020B0604020202020204" pitchFamily="34" charset="0"/>
                <a:cs typeface="Arial" panose="020B0604020202020204" pitchFamily="34" charset="0"/>
              </a:rPr>
              <a:t>CANAUX DE DISTRIBUTION </a:t>
            </a:r>
            <a:r>
              <a:rPr lang="fr-FR"/>
              <a:t>EN ANGOLA</a:t>
            </a:r>
          </a:p>
        </p:txBody>
      </p:sp>
      <p:sp>
        <p:nvSpPr>
          <p:cNvPr id="6" name="Espace réservé du texte 5">
            <a:extLst>
              <a:ext uri="{FF2B5EF4-FFF2-40B4-BE49-F238E27FC236}">
                <a16:creationId xmlns:a16="http://schemas.microsoft.com/office/drawing/2014/main" id="{0454B0CE-4CF1-424F-9CB4-C24A01527748}"/>
              </a:ext>
            </a:extLst>
          </p:cNvPr>
          <p:cNvSpPr>
            <a:spLocks noGrp="1"/>
          </p:cNvSpPr>
          <p:nvPr>
            <p:ph type="body" sz="quarter" idx="13"/>
          </p:nvPr>
        </p:nvSpPr>
        <p:spPr>
          <a:xfrm>
            <a:off x="276924" y="756086"/>
            <a:ext cx="3820896" cy="1354217"/>
          </a:xfrm>
        </p:spPr>
        <p:txBody>
          <a:bodyPr/>
          <a:lstStyle/>
          <a:p>
            <a:r>
              <a:rPr lang="fr-FR" b="1"/>
              <a:t>Canaux bloqués/limités </a:t>
            </a:r>
          </a:p>
          <a:p>
            <a:pPr marL="171450" indent="-171450">
              <a:buFont typeface="Arial" panose="020B0604020202020204" pitchFamily="34" charset="0"/>
              <a:buChar char="•"/>
            </a:pPr>
            <a:endParaRPr lang="fr-FR"/>
          </a:p>
          <a:p>
            <a:pPr marL="171450" indent="-171450">
              <a:buFont typeface="Arial" panose="020B0604020202020204" pitchFamily="34" charset="0"/>
              <a:buChar char="•"/>
            </a:pPr>
            <a:r>
              <a:rPr lang="fr-FR"/>
              <a:t>(70%) Le marché informel (</a:t>
            </a:r>
            <a:r>
              <a:rPr lang="fr-FR" b="1"/>
              <a:t>vente ambulante</a:t>
            </a:r>
            <a:r>
              <a:rPr lang="fr-FR"/>
              <a:t>) est autorisé du mardi au samedi de 6h à 15h</a:t>
            </a:r>
          </a:p>
          <a:p>
            <a:pPr marL="171450" indent="-171450">
              <a:buFont typeface="Arial" panose="020B0604020202020204" pitchFamily="34" charset="0"/>
              <a:buChar char="•"/>
            </a:pPr>
            <a:r>
              <a:rPr lang="fr-FR"/>
              <a:t>(30%) Le marché formel (</a:t>
            </a:r>
            <a:r>
              <a:rPr lang="fr-FR" b="1"/>
              <a:t>grande distribution</a:t>
            </a:r>
            <a:r>
              <a:rPr lang="fr-FR"/>
              <a:t>) ouvert de de 7h à 19h</a:t>
            </a:r>
          </a:p>
          <a:p>
            <a:pPr marL="171450" indent="-171450">
              <a:buFont typeface="Arial" panose="020B0604020202020204" pitchFamily="34" charset="0"/>
              <a:buChar char="•"/>
            </a:pPr>
            <a:r>
              <a:rPr lang="fr-FR" b="1"/>
              <a:t>Restaurants</a:t>
            </a:r>
            <a:r>
              <a:rPr lang="fr-FR"/>
              <a:t> ouverts pour déjeuner seulement (11h à 15h)</a:t>
            </a:r>
          </a:p>
        </p:txBody>
      </p:sp>
      <p:sp>
        <p:nvSpPr>
          <p:cNvPr id="17" name="Espace réservé du numéro de diapositive 2">
            <a:extLst>
              <a:ext uri="{FF2B5EF4-FFF2-40B4-BE49-F238E27FC236}">
                <a16:creationId xmlns:a16="http://schemas.microsoft.com/office/drawing/2014/main" id="{4E7E8697-A72A-4C03-8E0E-D3A7B645E7C4}"/>
              </a:ext>
            </a:extLst>
          </p:cNvPr>
          <p:cNvSpPr txBox="1">
            <a:spLocks/>
          </p:cNvSpPr>
          <p:nvPr/>
        </p:nvSpPr>
        <p:spPr>
          <a:xfrm>
            <a:off x="8566291" y="4933262"/>
            <a:ext cx="252000" cy="84639"/>
          </a:xfrm>
          <a:prstGeom prst="rect">
            <a:avLst/>
          </a:prstGeom>
        </p:spPr>
        <p:txBody>
          <a:bodyPr lIns="0" tIns="0" rIns="0" bIns="0">
            <a:spAutoFit/>
          </a:bodyPr>
          <a:lstStyle>
            <a:defPPr>
              <a:defRPr lang="en-US"/>
            </a:defPPr>
            <a:lvl1pPr marL="0" algn="l" defTabSz="457200" rtl="0" eaLnBrk="1" latinLnBrk="0" hangingPunct="1">
              <a:defRPr sz="55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95249FB3-2D92-4B86-AF9E-9917563CAFD2}" type="slidenum">
              <a:rPr lang="fr-FR" smtClean="0"/>
              <a:pPr algn="r"/>
              <a:t>8</a:t>
            </a:fld>
            <a:endParaRPr lang="fr-FR"/>
          </a:p>
        </p:txBody>
      </p:sp>
      <p:sp>
        <p:nvSpPr>
          <p:cNvPr id="18" name="Espace réservé du texte 5">
            <a:extLst>
              <a:ext uri="{FF2B5EF4-FFF2-40B4-BE49-F238E27FC236}">
                <a16:creationId xmlns:a16="http://schemas.microsoft.com/office/drawing/2014/main" id="{2A2F6C56-CAC8-4447-B370-4D879D7E99D1}"/>
              </a:ext>
            </a:extLst>
          </p:cNvPr>
          <p:cNvSpPr txBox="1">
            <a:spLocks/>
          </p:cNvSpPr>
          <p:nvPr/>
        </p:nvSpPr>
        <p:spPr>
          <a:xfrm>
            <a:off x="4326818" y="756086"/>
            <a:ext cx="3820896" cy="1184940"/>
          </a:xfrm>
          <a:prstGeom prst="rect">
            <a:avLst/>
          </a:prstGeom>
        </p:spPr>
        <p:txBody>
          <a:bodyPr wrap="square" lIns="0" tIns="0" rIns="0" bIns="0">
            <a:spAutoFit/>
          </a:bodyPr>
          <a:lstStyle>
            <a:lvl1pPr marL="0" indent="0" algn="l" defTabSz="457200" rtl="0" eaLnBrk="1" latinLnBrk="0" hangingPunct="1">
              <a:spcBef>
                <a:spcPts val="0"/>
              </a:spcBef>
              <a:buFontTx/>
              <a:buNone/>
              <a:defRPr sz="1100" kern="1200">
                <a:solidFill>
                  <a:schemeClr val="accent1"/>
                </a:solidFill>
                <a:latin typeface="+mn-lt"/>
                <a:ea typeface="+mn-ea"/>
                <a:cs typeface="+mn-cs"/>
              </a:defRPr>
            </a:lvl1pPr>
            <a:lvl2pPr marL="180000" indent="-180000" algn="l" defTabSz="457200" rtl="0" eaLnBrk="1" latinLnBrk="0" hangingPunct="1">
              <a:spcBef>
                <a:spcPts val="0"/>
              </a:spcBef>
              <a:buClr>
                <a:schemeClr val="accent2"/>
              </a:buClr>
              <a:buFont typeface="Arial" panose="020B0604020202020204" pitchFamily="34" charset="0"/>
              <a:buChar char="•"/>
              <a:defRPr sz="1100" kern="1200">
                <a:solidFill>
                  <a:schemeClr val="accent1"/>
                </a:solidFill>
                <a:latin typeface="+mn-lt"/>
                <a:ea typeface="+mn-ea"/>
                <a:cs typeface="+mn-cs"/>
              </a:defRPr>
            </a:lvl2pPr>
            <a:lvl3pPr marL="0" indent="0" algn="l" defTabSz="457200" rtl="0" eaLnBrk="1" latinLnBrk="0" hangingPunct="1">
              <a:spcBef>
                <a:spcPts val="0"/>
              </a:spcBef>
              <a:buFontTx/>
              <a:buNone/>
              <a:defRPr sz="1100" kern="1200">
                <a:solidFill>
                  <a:schemeClr val="accent1"/>
                </a:solidFill>
                <a:latin typeface="+mn-lt"/>
                <a:ea typeface="+mn-ea"/>
                <a:cs typeface="+mn-cs"/>
              </a:defRPr>
            </a:lvl3pPr>
            <a:lvl4pPr marL="0" indent="0" algn="l" defTabSz="457200" rtl="0" eaLnBrk="1" latinLnBrk="0" hangingPunct="1">
              <a:spcBef>
                <a:spcPts val="0"/>
              </a:spcBef>
              <a:buFontTx/>
              <a:buNone/>
              <a:defRPr sz="1100" kern="1200">
                <a:solidFill>
                  <a:schemeClr val="accent1"/>
                </a:solidFill>
                <a:latin typeface="+mn-lt"/>
                <a:ea typeface="+mn-ea"/>
                <a:cs typeface="+mn-cs"/>
              </a:defRPr>
            </a:lvl4pPr>
            <a:lvl5pPr marL="0" indent="0" algn="l" defTabSz="457200" rtl="0" eaLnBrk="1" latinLnBrk="0" hangingPunct="1">
              <a:spcBef>
                <a:spcPts val="0"/>
              </a:spcBef>
              <a:buFontTx/>
              <a:buNone/>
              <a:defRPr sz="1100" kern="1200">
                <a:solidFill>
                  <a:schemeClr val="accen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b="1"/>
              <a:t>Canaux en développement </a:t>
            </a:r>
            <a:endParaRPr lang="fr-FR"/>
          </a:p>
          <a:p>
            <a:endParaRPr lang="fr-FR"/>
          </a:p>
          <a:p>
            <a:pPr marL="171450" indent="-171450">
              <a:buFont typeface="Arial" panose="020B0604020202020204" pitchFamily="34" charset="0"/>
              <a:buChar char="•"/>
            </a:pPr>
            <a:r>
              <a:rPr lang="fr-FR" b="1"/>
              <a:t>Livraison à domicile</a:t>
            </a:r>
            <a:r>
              <a:rPr lang="fr-FR"/>
              <a:t> : les supermarchés proposent des services de livraison des courses</a:t>
            </a:r>
          </a:p>
          <a:p>
            <a:pPr marL="171450" indent="-171450">
              <a:buFont typeface="Arial" panose="020B0604020202020204" pitchFamily="34" charset="0"/>
              <a:buChar char="•"/>
            </a:pPr>
            <a:endParaRPr lang="fr-FR"/>
          </a:p>
          <a:p>
            <a:r>
              <a:rPr lang="fr-FR" i="1"/>
              <a:t>Initiatives innovantes en cours </a:t>
            </a:r>
            <a:r>
              <a:rPr lang="fr-FR"/>
              <a:t>: </a:t>
            </a:r>
            <a:r>
              <a:rPr lang="fr-FR" b="1"/>
              <a:t>vente en ligne </a:t>
            </a:r>
            <a:r>
              <a:rPr lang="fr-FR"/>
              <a:t>de vins et spiritueux non existant à ce jour et en cours de réflexion</a:t>
            </a:r>
          </a:p>
        </p:txBody>
      </p:sp>
      <p:sp>
        <p:nvSpPr>
          <p:cNvPr id="22" name="Interdiction 21">
            <a:extLst>
              <a:ext uri="{FF2B5EF4-FFF2-40B4-BE49-F238E27FC236}">
                <a16:creationId xmlns:a16="http://schemas.microsoft.com/office/drawing/2014/main" id="{30DA90B8-1E65-4E24-8AC1-0A6C6D26BAED}"/>
              </a:ext>
            </a:extLst>
          </p:cNvPr>
          <p:cNvSpPr/>
          <p:nvPr/>
        </p:nvSpPr>
        <p:spPr>
          <a:xfrm>
            <a:off x="1950720" y="2384213"/>
            <a:ext cx="1424398" cy="1171787"/>
          </a:xfrm>
          <a:prstGeom prst="noSmoking">
            <a:avLst/>
          </a:prstGeom>
        </p:spPr>
        <p:txBody>
          <a:bodyPr wrap="square" lIns="0" tIns="0" rIns="0" bIns="0" rtlCol="0" anchor="ctr">
            <a:spAutoFit/>
          </a:bodyPr>
          <a:lstStyle/>
          <a:p>
            <a:pPr marL="0" algn="just"/>
            <a:endParaRPr lang="fr-FR" sz="900">
              <a:solidFill>
                <a:srgbClr val="26358C"/>
              </a:solidFill>
              <a:latin typeface="Arial" panose="020B0604020202020204" pitchFamily="34" charset="0"/>
              <a:cs typeface="Arial" panose="020B0604020202020204" pitchFamily="34" charset="0"/>
            </a:endParaRPr>
          </a:p>
        </p:txBody>
      </p:sp>
      <p:sp>
        <p:nvSpPr>
          <p:cNvPr id="23" name="Interdiction 22">
            <a:extLst>
              <a:ext uri="{FF2B5EF4-FFF2-40B4-BE49-F238E27FC236}">
                <a16:creationId xmlns:a16="http://schemas.microsoft.com/office/drawing/2014/main" id="{12592BA4-C44B-43D8-8545-FD3C1A0CBD85}"/>
              </a:ext>
            </a:extLst>
          </p:cNvPr>
          <p:cNvSpPr/>
          <p:nvPr/>
        </p:nvSpPr>
        <p:spPr>
          <a:xfrm>
            <a:off x="2668693" y="3048169"/>
            <a:ext cx="914400" cy="914400"/>
          </a:xfrm>
          <a:prstGeom prst="noSmoking">
            <a:avLst/>
          </a:prstGeom>
        </p:spPr>
        <p:txBody>
          <a:bodyPr wrap="square" lIns="0" tIns="0" rIns="0" bIns="0" rtlCol="0" anchor="ctr">
            <a:spAutoFit/>
          </a:bodyPr>
          <a:lstStyle/>
          <a:p>
            <a:pPr marL="0" algn="just"/>
            <a:endParaRPr lang="fr-FR" sz="900">
              <a:solidFill>
                <a:srgbClr val="26358C"/>
              </a:solidFill>
              <a:latin typeface="Arial" panose="020B0604020202020204" pitchFamily="34" charset="0"/>
              <a:cs typeface="Arial" panose="020B0604020202020204" pitchFamily="34" charset="0"/>
            </a:endParaRPr>
          </a:p>
        </p:txBody>
      </p:sp>
      <p:sp>
        <p:nvSpPr>
          <p:cNvPr id="24" name="Interdiction 23">
            <a:extLst>
              <a:ext uri="{FF2B5EF4-FFF2-40B4-BE49-F238E27FC236}">
                <a16:creationId xmlns:a16="http://schemas.microsoft.com/office/drawing/2014/main" id="{4FD5C424-508C-49E6-801B-69EA0AA70C50}"/>
              </a:ext>
            </a:extLst>
          </p:cNvPr>
          <p:cNvSpPr/>
          <p:nvPr/>
        </p:nvSpPr>
        <p:spPr>
          <a:xfrm>
            <a:off x="2756747" y="3132808"/>
            <a:ext cx="914400" cy="914400"/>
          </a:xfrm>
          <a:prstGeom prst="noSmoking">
            <a:avLst/>
          </a:prstGeom>
        </p:spPr>
        <p:txBody>
          <a:bodyPr wrap="square" lIns="0" tIns="0" rIns="0" bIns="0" rtlCol="0" anchor="ctr">
            <a:spAutoFit/>
          </a:bodyPr>
          <a:lstStyle/>
          <a:p>
            <a:pPr marL="0" algn="just"/>
            <a:endParaRPr lang="fr-FR" sz="900">
              <a:solidFill>
                <a:srgbClr val="26358C"/>
              </a:solidFill>
              <a:latin typeface="Arial" panose="020B0604020202020204" pitchFamily="34" charset="0"/>
              <a:cs typeface="Arial" panose="020B0604020202020204" pitchFamily="34" charset="0"/>
            </a:endParaRPr>
          </a:p>
        </p:txBody>
      </p:sp>
      <p:sp>
        <p:nvSpPr>
          <p:cNvPr id="25" name="Interdiction 24">
            <a:extLst>
              <a:ext uri="{FF2B5EF4-FFF2-40B4-BE49-F238E27FC236}">
                <a16:creationId xmlns:a16="http://schemas.microsoft.com/office/drawing/2014/main" id="{3FB0FF8B-A358-44DB-B44D-A1C8641A60EF}"/>
              </a:ext>
            </a:extLst>
          </p:cNvPr>
          <p:cNvSpPr/>
          <p:nvPr/>
        </p:nvSpPr>
        <p:spPr>
          <a:xfrm>
            <a:off x="2953173" y="3217447"/>
            <a:ext cx="914400" cy="914400"/>
          </a:xfrm>
          <a:prstGeom prst="noSmoking">
            <a:avLst/>
          </a:prstGeom>
        </p:spPr>
        <p:txBody>
          <a:bodyPr wrap="square" lIns="0" tIns="0" rIns="0" bIns="0" rtlCol="0" anchor="ctr">
            <a:spAutoFit/>
          </a:bodyPr>
          <a:lstStyle/>
          <a:p>
            <a:pPr marL="0" algn="just"/>
            <a:endParaRPr lang="fr-FR" sz="900">
              <a:solidFill>
                <a:srgbClr val="26358C"/>
              </a:solidFill>
              <a:latin typeface="Arial" panose="020B0604020202020204" pitchFamily="34" charset="0"/>
              <a:cs typeface="Arial" panose="020B0604020202020204" pitchFamily="34" charset="0"/>
            </a:endParaRPr>
          </a:p>
        </p:txBody>
      </p:sp>
      <p:sp>
        <p:nvSpPr>
          <p:cNvPr id="14" name="Espace réservé du pied de page 3">
            <a:extLst>
              <a:ext uri="{FF2B5EF4-FFF2-40B4-BE49-F238E27FC236}">
                <a16:creationId xmlns:a16="http://schemas.microsoft.com/office/drawing/2014/main" id="{B07058EE-4AAC-4B32-906A-77D8CB7526B4}"/>
              </a:ext>
            </a:extLst>
          </p:cNvPr>
          <p:cNvSpPr txBox="1">
            <a:spLocks/>
          </p:cNvSpPr>
          <p:nvPr/>
        </p:nvSpPr>
        <p:spPr>
          <a:xfrm>
            <a:off x="289018" y="4933262"/>
            <a:ext cx="4282982" cy="84639"/>
          </a:xfrm>
          <a:prstGeom prst="rect">
            <a:avLst/>
          </a:prstGeom>
        </p:spPr>
        <p:txBody>
          <a:bodyPr wrap="square" lIns="0" tIns="0" rIns="0" bIns="0">
            <a:spAutoFit/>
          </a:bodyPr>
          <a:lstStyle>
            <a:defPPr>
              <a:defRPr lang="en-US"/>
            </a:defPPr>
            <a:lvl1pPr marL="0" algn="l" defTabSz="457200" rtl="0" eaLnBrk="1" latinLnBrk="0" hangingPunct="1">
              <a:defRPr sz="55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a:solidFill>
                  <a:srgbClr val="26358C"/>
                </a:solidFill>
                <a:latin typeface="Biome Light" panose="020B0303030204020804" pitchFamily="34" charset="0"/>
                <a:cs typeface="Biome Light" panose="020B0303030204020804" pitchFamily="34" charset="0"/>
              </a:rPr>
              <a:t>IMPACT DU COVID-19 SUR LE MARCHE DES VINS ET SPIRITUEUX  / WEBINAR SECTORIEL ZONE AFRIQUE SUBSAHARIENNE</a:t>
            </a:r>
          </a:p>
        </p:txBody>
      </p:sp>
      <p:pic>
        <p:nvPicPr>
          <p:cNvPr id="15" name="Image 14">
            <a:extLst>
              <a:ext uri="{FF2B5EF4-FFF2-40B4-BE49-F238E27FC236}">
                <a16:creationId xmlns:a16="http://schemas.microsoft.com/office/drawing/2014/main" id="{FE4A6589-B272-470C-AE8B-AE2E59D33308}"/>
              </a:ext>
            </a:extLst>
          </p:cNvPr>
          <p:cNvPicPr>
            <a:picLocks noChangeAspect="1"/>
          </p:cNvPicPr>
          <p:nvPr/>
        </p:nvPicPr>
        <p:blipFill>
          <a:blip r:embed="rId2"/>
          <a:stretch>
            <a:fillRect/>
          </a:stretch>
        </p:blipFill>
        <p:spPr>
          <a:xfrm>
            <a:off x="8261423" y="867599"/>
            <a:ext cx="609736" cy="406490"/>
          </a:xfrm>
          <a:prstGeom prst="rect">
            <a:avLst/>
          </a:prstGeom>
        </p:spPr>
      </p:pic>
      <p:sp>
        <p:nvSpPr>
          <p:cNvPr id="19" name="Titre 4">
            <a:extLst>
              <a:ext uri="{FF2B5EF4-FFF2-40B4-BE49-F238E27FC236}">
                <a16:creationId xmlns:a16="http://schemas.microsoft.com/office/drawing/2014/main" id="{20172AAA-2EF8-4CBB-8237-E4BD8D30A8A9}"/>
              </a:ext>
            </a:extLst>
          </p:cNvPr>
          <p:cNvSpPr txBox="1">
            <a:spLocks/>
          </p:cNvSpPr>
          <p:nvPr/>
        </p:nvSpPr>
        <p:spPr>
          <a:xfrm>
            <a:off x="289016" y="2162115"/>
            <a:ext cx="5766344" cy="276999"/>
          </a:xfrm>
          <a:prstGeom prst="rect">
            <a:avLst/>
          </a:prstGeom>
        </p:spPr>
        <p:txBody>
          <a:bodyPr wrap="square" lIns="0" tIns="0" rIns="0" bIns="0" anchor="t" anchorCtr="0">
            <a:spAutoFit/>
          </a:bodyPr>
          <a:lstStyle>
            <a:lvl1pPr algn="l" defTabSz="457200" rtl="0" eaLnBrk="1" latinLnBrk="0" hangingPunct="1">
              <a:spcBef>
                <a:spcPct val="0"/>
              </a:spcBef>
              <a:buNone/>
              <a:defRPr sz="1800" b="1" kern="1200">
                <a:solidFill>
                  <a:schemeClr val="accent1"/>
                </a:solidFill>
                <a:latin typeface="+mj-lt"/>
                <a:ea typeface="+mj-ea"/>
                <a:cs typeface="+mj-cs"/>
              </a:defRPr>
            </a:lvl1pPr>
          </a:lstStyle>
          <a:p>
            <a:r>
              <a:rPr lang="fr-FR"/>
              <a:t>SORTIE DE LA CRISE – STRATEGIES POSSIBLES</a:t>
            </a:r>
          </a:p>
        </p:txBody>
      </p:sp>
      <p:sp>
        <p:nvSpPr>
          <p:cNvPr id="20" name="Isosceles Triangle 2">
            <a:extLst>
              <a:ext uri="{FF2B5EF4-FFF2-40B4-BE49-F238E27FC236}">
                <a16:creationId xmlns:a16="http://schemas.microsoft.com/office/drawing/2014/main" id="{B075A55D-B826-447A-BC33-2AE0CABF53BC}"/>
              </a:ext>
            </a:extLst>
          </p:cNvPr>
          <p:cNvSpPr/>
          <p:nvPr/>
        </p:nvSpPr>
        <p:spPr>
          <a:xfrm rot="16200000" flipV="1">
            <a:off x="-89314" y="2177343"/>
            <a:ext cx="415790" cy="237161"/>
          </a:xfrm>
          <a:prstGeom prst="triangle">
            <a:avLst/>
          </a:prstGeom>
          <a:solidFill>
            <a:srgbClr val="4DEA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1" name="Espace réservé du texte 5">
            <a:extLst>
              <a:ext uri="{FF2B5EF4-FFF2-40B4-BE49-F238E27FC236}">
                <a16:creationId xmlns:a16="http://schemas.microsoft.com/office/drawing/2014/main" id="{DC6F189C-45FD-493C-8184-BBE02E3B8103}"/>
              </a:ext>
            </a:extLst>
          </p:cNvPr>
          <p:cNvSpPr txBox="1">
            <a:spLocks/>
          </p:cNvSpPr>
          <p:nvPr/>
        </p:nvSpPr>
        <p:spPr>
          <a:xfrm>
            <a:off x="310002" y="2439115"/>
            <a:ext cx="4411966" cy="2492990"/>
          </a:xfrm>
          <a:prstGeom prst="rect">
            <a:avLst/>
          </a:prstGeom>
        </p:spPr>
        <p:txBody>
          <a:bodyPr wrap="square" lIns="0" tIns="0" rIns="0" bIns="0">
            <a:spAutoFit/>
          </a:bodyPr>
          <a:lstStyle>
            <a:lvl1pPr marL="0" indent="0" algn="l" defTabSz="457200" rtl="0" eaLnBrk="1" latinLnBrk="0" hangingPunct="1">
              <a:spcBef>
                <a:spcPts val="0"/>
              </a:spcBef>
              <a:buFontTx/>
              <a:buNone/>
              <a:defRPr sz="1100" kern="1200">
                <a:solidFill>
                  <a:schemeClr val="accent1"/>
                </a:solidFill>
                <a:latin typeface="+mn-lt"/>
                <a:ea typeface="+mn-ea"/>
                <a:cs typeface="+mn-cs"/>
              </a:defRPr>
            </a:lvl1pPr>
            <a:lvl2pPr marL="180000" indent="-180000" algn="l" defTabSz="457200" rtl="0" eaLnBrk="1" latinLnBrk="0" hangingPunct="1">
              <a:spcBef>
                <a:spcPts val="0"/>
              </a:spcBef>
              <a:buClr>
                <a:schemeClr val="accent2"/>
              </a:buClr>
              <a:buFont typeface="Arial" panose="020B0604020202020204" pitchFamily="34" charset="0"/>
              <a:buChar char="•"/>
              <a:defRPr sz="1100" kern="1200">
                <a:solidFill>
                  <a:schemeClr val="accent1"/>
                </a:solidFill>
                <a:latin typeface="+mn-lt"/>
                <a:ea typeface="+mn-ea"/>
                <a:cs typeface="+mn-cs"/>
              </a:defRPr>
            </a:lvl2pPr>
            <a:lvl3pPr marL="0" indent="0" algn="l" defTabSz="457200" rtl="0" eaLnBrk="1" latinLnBrk="0" hangingPunct="1">
              <a:spcBef>
                <a:spcPts val="0"/>
              </a:spcBef>
              <a:buFontTx/>
              <a:buNone/>
              <a:defRPr sz="1100" kern="1200">
                <a:solidFill>
                  <a:schemeClr val="accent1"/>
                </a:solidFill>
                <a:latin typeface="+mn-lt"/>
                <a:ea typeface="+mn-ea"/>
                <a:cs typeface="+mn-cs"/>
              </a:defRPr>
            </a:lvl3pPr>
            <a:lvl4pPr marL="0" indent="0" algn="l" defTabSz="457200" rtl="0" eaLnBrk="1" latinLnBrk="0" hangingPunct="1">
              <a:spcBef>
                <a:spcPts val="0"/>
              </a:spcBef>
              <a:buFontTx/>
              <a:buNone/>
              <a:defRPr sz="1100" kern="1200">
                <a:solidFill>
                  <a:schemeClr val="accent1"/>
                </a:solidFill>
                <a:latin typeface="+mn-lt"/>
                <a:ea typeface="+mn-ea"/>
                <a:cs typeface="+mn-cs"/>
              </a:defRPr>
            </a:lvl4pPr>
            <a:lvl5pPr marL="0" indent="0" algn="l" defTabSz="457200" rtl="0" eaLnBrk="1" latinLnBrk="0" hangingPunct="1">
              <a:spcBef>
                <a:spcPts val="0"/>
              </a:spcBef>
              <a:buFontTx/>
              <a:buNone/>
              <a:defRPr sz="1100" kern="1200">
                <a:solidFill>
                  <a:schemeClr val="accen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900" b="1" i="1"/>
              <a:t>Quelles sont les projections sur la courbe de la reprise (en U, en V?) </a:t>
            </a:r>
          </a:p>
          <a:p>
            <a:pPr marL="351450" lvl="1" indent="-171450"/>
            <a:r>
              <a:rPr lang="fr-FR" sz="900"/>
              <a:t>Difficile de définir le modèle de reprise qui sera affecté par la situation économique dépendante du marché pétrolier. Plutôt en U. </a:t>
            </a:r>
          </a:p>
          <a:p>
            <a:pPr marL="351450" lvl="1" indent="-171450"/>
            <a:endParaRPr lang="fr-FR" sz="900" b="1" i="1"/>
          </a:p>
          <a:p>
            <a:r>
              <a:rPr lang="fr-FR" sz="900" b="1" i="1"/>
              <a:t>Quels sont les </a:t>
            </a:r>
            <a:r>
              <a:rPr lang="fr-FR" sz="900" b="1" i="1" err="1"/>
              <a:t>do’s</a:t>
            </a:r>
            <a:r>
              <a:rPr lang="fr-FR" sz="900" b="1" i="1"/>
              <a:t> &amp; </a:t>
            </a:r>
            <a:r>
              <a:rPr lang="fr-FR" sz="900" b="1" i="1" err="1"/>
              <a:t>don’t</a:t>
            </a:r>
            <a:r>
              <a:rPr lang="fr-FR" sz="900" b="1" i="1"/>
              <a:t> à la sortie de la crise. </a:t>
            </a:r>
            <a:endParaRPr lang="fr-FR" sz="900" i="1">
              <a:ea typeface="+mn-lt"/>
              <a:cs typeface="+mn-lt"/>
            </a:endParaRPr>
          </a:p>
          <a:p>
            <a:pPr marL="351155" lvl="1" indent="-171450"/>
            <a:r>
              <a:rPr lang="fr-FR" sz="900"/>
              <a:t>L’élargissement des portefeuilles de produits devrait intervenir à moyen ou plus long terme, lorsque la demande sera de nouveau importante </a:t>
            </a:r>
            <a:r>
              <a:rPr lang="fr-FR" sz="900">
                <a:sym typeface="Wingdings" panose="05000000000000000000" pitchFamily="2" charset="2"/>
              </a:rPr>
              <a:t> opportunités pour l’offre française. </a:t>
            </a:r>
          </a:p>
          <a:p>
            <a:pPr marL="351155" lvl="1" indent="-171450"/>
            <a:r>
              <a:rPr lang="fr-FR" sz="900"/>
              <a:t>Préparer 2021 avec des opérations sur place. </a:t>
            </a:r>
            <a:endParaRPr lang="fr-FR" sz="900">
              <a:cs typeface="Arial"/>
            </a:endParaRPr>
          </a:p>
          <a:p>
            <a:pPr marL="351155" lvl="1" indent="-171450">
              <a:buFont typeface="Wingdings" panose="05000000000000000000" pitchFamily="2" charset="2"/>
              <a:buChar char="à"/>
            </a:pPr>
            <a:r>
              <a:rPr lang="fr-FR" sz="900">
                <a:sym typeface="Wingdings" panose="05000000000000000000" pitchFamily="2" charset="2"/>
              </a:rPr>
              <a:t>A garder en tête les difficultés financières de certains acteurs /conditions de paiement (L/C à 90j, etc.). </a:t>
            </a:r>
          </a:p>
          <a:p>
            <a:pPr marL="351155" lvl="1" indent="-171450">
              <a:buFont typeface="Wingdings" panose="05000000000000000000" pitchFamily="2" charset="2"/>
              <a:buChar char="à"/>
            </a:pPr>
            <a:endParaRPr lang="fr-FR" sz="900">
              <a:cs typeface="Arial"/>
            </a:endParaRPr>
          </a:p>
          <a:p>
            <a:r>
              <a:rPr lang="fr-FR" sz="900" b="1" i="1"/>
              <a:t>Quelle est la stratégie de la concurrence de la France? Que font nos concurrents? </a:t>
            </a:r>
            <a:endParaRPr lang="fr-FR" sz="900" b="1" i="1">
              <a:cs typeface="Arial"/>
            </a:endParaRPr>
          </a:p>
          <a:p>
            <a:pPr algn="just"/>
            <a:r>
              <a:rPr lang="fr-FR" sz="900">
                <a:cs typeface="Arial"/>
              </a:rPr>
              <a:t>Seuls les Portugais ont véritablement une stratégie commerciale construite et pérenne en Angola. Viennent ensuite les Sud-africains (notamment via </a:t>
            </a:r>
            <a:r>
              <a:rPr lang="fr-FR" sz="900" err="1">
                <a:cs typeface="Arial"/>
              </a:rPr>
              <a:t>Shoprite</a:t>
            </a:r>
            <a:r>
              <a:rPr lang="fr-FR" sz="900">
                <a:cs typeface="Arial"/>
              </a:rPr>
              <a:t>). Nos concurrents espagnols et italiens sont dans la même situation de nous: très peu de références disponibles sur le marché; fonctionnent au « coup » et non dans la durée. </a:t>
            </a:r>
          </a:p>
        </p:txBody>
      </p:sp>
      <p:sp>
        <p:nvSpPr>
          <p:cNvPr id="26" name="Flèche : droite 25">
            <a:extLst>
              <a:ext uri="{FF2B5EF4-FFF2-40B4-BE49-F238E27FC236}">
                <a16:creationId xmlns:a16="http://schemas.microsoft.com/office/drawing/2014/main" id="{1C2976C3-9DB5-4818-BC42-818EEB159382}"/>
              </a:ext>
            </a:extLst>
          </p:cNvPr>
          <p:cNvSpPr/>
          <p:nvPr/>
        </p:nvSpPr>
        <p:spPr>
          <a:xfrm rot="19219678">
            <a:off x="6245957" y="704849"/>
            <a:ext cx="365132" cy="257618"/>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203279"/>
              </a:solidFill>
              <a:effectLst/>
              <a:uLnTx/>
              <a:uFillTx/>
              <a:latin typeface="Avenir LT Std 35 Light"/>
              <a:ea typeface="+mn-ea"/>
              <a:cs typeface="+mn-cs"/>
            </a:endParaRPr>
          </a:p>
        </p:txBody>
      </p:sp>
      <p:sp>
        <p:nvSpPr>
          <p:cNvPr id="28" name="Flèche : droite 27">
            <a:extLst>
              <a:ext uri="{FF2B5EF4-FFF2-40B4-BE49-F238E27FC236}">
                <a16:creationId xmlns:a16="http://schemas.microsoft.com/office/drawing/2014/main" id="{BFD9D147-764B-4922-806C-BD19C66E9FFE}"/>
              </a:ext>
            </a:extLst>
          </p:cNvPr>
          <p:cNvSpPr/>
          <p:nvPr/>
        </p:nvSpPr>
        <p:spPr>
          <a:xfrm rot="3060121">
            <a:off x="1942203" y="697600"/>
            <a:ext cx="365132" cy="257618"/>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203279"/>
              </a:solidFill>
              <a:effectLst/>
              <a:uLnTx/>
              <a:uFillTx/>
              <a:latin typeface="Avenir LT Std 35 Light"/>
              <a:ea typeface="+mn-ea"/>
              <a:cs typeface="+mn-cs"/>
            </a:endParaRPr>
          </a:p>
        </p:txBody>
      </p:sp>
      <p:pic>
        <p:nvPicPr>
          <p:cNvPr id="27" name="Image 26">
            <a:extLst>
              <a:ext uri="{FF2B5EF4-FFF2-40B4-BE49-F238E27FC236}">
                <a16:creationId xmlns:a16="http://schemas.microsoft.com/office/drawing/2014/main" id="{61ADBE92-7A60-4D81-935E-7F9F5B8AF1E3}"/>
              </a:ext>
            </a:extLst>
          </p:cNvPr>
          <p:cNvPicPr>
            <a:picLocks noChangeAspect="1"/>
          </p:cNvPicPr>
          <p:nvPr/>
        </p:nvPicPr>
        <p:blipFill rotWithShape="1">
          <a:blip r:embed="rId3"/>
          <a:srcRect t="14063"/>
          <a:stretch/>
        </p:blipFill>
        <p:spPr>
          <a:xfrm>
            <a:off x="4721968" y="2770157"/>
            <a:ext cx="1985907" cy="1692408"/>
          </a:xfrm>
          <a:prstGeom prst="rect">
            <a:avLst/>
          </a:prstGeom>
        </p:spPr>
      </p:pic>
      <p:pic>
        <p:nvPicPr>
          <p:cNvPr id="29" name="Image 28">
            <a:extLst>
              <a:ext uri="{FF2B5EF4-FFF2-40B4-BE49-F238E27FC236}">
                <a16:creationId xmlns:a16="http://schemas.microsoft.com/office/drawing/2014/main" id="{03EE8196-09CA-4636-B840-2E07B7E9B96A}"/>
              </a:ext>
            </a:extLst>
          </p:cNvPr>
          <p:cNvPicPr>
            <a:picLocks noChangeAspect="1"/>
          </p:cNvPicPr>
          <p:nvPr/>
        </p:nvPicPr>
        <p:blipFill rotWithShape="1">
          <a:blip r:embed="rId4"/>
          <a:srcRect t="3692" r="16467"/>
          <a:stretch/>
        </p:blipFill>
        <p:spPr>
          <a:xfrm>
            <a:off x="6904644" y="2770157"/>
            <a:ext cx="1985907" cy="1717214"/>
          </a:xfrm>
          <a:prstGeom prst="rect">
            <a:avLst/>
          </a:prstGeom>
        </p:spPr>
      </p:pic>
      <p:sp>
        <p:nvSpPr>
          <p:cNvPr id="30" name="Ellipse 29">
            <a:extLst>
              <a:ext uri="{FF2B5EF4-FFF2-40B4-BE49-F238E27FC236}">
                <a16:creationId xmlns:a16="http://schemas.microsoft.com/office/drawing/2014/main" id="{3D9CCB20-CBDC-4BE9-AF50-5AD7682071E0}"/>
              </a:ext>
            </a:extLst>
          </p:cNvPr>
          <p:cNvSpPr/>
          <p:nvPr/>
        </p:nvSpPr>
        <p:spPr>
          <a:xfrm rot="346894">
            <a:off x="5449595" y="3126618"/>
            <a:ext cx="936692" cy="181655"/>
          </a:xfrm>
          <a:prstGeom prst="ellipse">
            <a:avLst/>
          </a:prstGeom>
          <a:solidFill>
            <a:srgbClr val="006666">
              <a:alpha val="96863"/>
            </a:srgbClr>
          </a:solidFill>
        </p:spPr>
        <p:txBody>
          <a:bodyPr wrap="square" lIns="0" tIns="0" rIns="0" bIns="0" rtlCol="0" anchor="ctr">
            <a:spAutoFit/>
          </a:bodyPr>
          <a:lstStyle/>
          <a:p>
            <a:pPr marL="0" algn="just"/>
            <a:endParaRPr lang="fr-FR" sz="900">
              <a:solidFill>
                <a:srgbClr val="26358C"/>
              </a:solidFill>
              <a:latin typeface="Arial" panose="020B0604020202020204" pitchFamily="34" charset="0"/>
              <a:cs typeface="Arial" panose="020B0604020202020204" pitchFamily="34" charset="0"/>
            </a:endParaRPr>
          </a:p>
        </p:txBody>
      </p:sp>
      <p:sp>
        <p:nvSpPr>
          <p:cNvPr id="31" name="Ellipse 30">
            <a:extLst>
              <a:ext uri="{FF2B5EF4-FFF2-40B4-BE49-F238E27FC236}">
                <a16:creationId xmlns:a16="http://schemas.microsoft.com/office/drawing/2014/main" id="{563EBC55-F7E6-4037-9A27-5EA5D1441AD0}"/>
              </a:ext>
            </a:extLst>
          </p:cNvPr>
          <p:cNvSpPr/>
          <p:nvPr/>
        </p:nvSpPr>
        <p:spPr>
          <a:xfrm>
            <a:off x="8200008" y="3014462"/>
            <a:ext cx="249547" cy="170597"/>
          </a:xfrm>
          <a:prstGeom prst="ellipse">
            <a:avLst/>
          </a:prstGeom>
          <a:solidFill>
            <a:schemeClr val="tx1">
              <a:alpha val="96863"/>
            </a:schemeClr>
          </a:solidFill>
        </p:spPr>
        <p:txBody>
          <a:bodyPr wrap="square" lIns="0" tIns="0" rIns="0" bIns="0" rtlCol="0" anchor="ctr">
            <a:spAutoFit/>
          </a:bodyPr>
          <a:lstStyle/>
          <a:p>
            <a:pPr marL="0" algn="just"/>
            <a:endParaRPr lang="fr-FR" sz="900">
              <a:solidFill>
                <a:srgbClr val="26358C"/>
              </a:solidFill>
              <a:latin typeface="Arial" panose="020B0604020202020204" pitchFamily="34" charset="0"/>
              <a:cs typeface="Arial" panose="020B0604020202020204" pitchFamily="34" charset="0"/>
            </a:endParaRPr>
          </a:p>
        </p:txBody>
      </p:sp>
      <p:sp>
        <p:nvSpPr>
          <p:cNvPr id="32" name="ZoneTexte 31">
            <a:extLst>
              <a:ext uri="{FF2B5EF4-FFF2-40B4-BE49-F238E27FC236}">
                <a16:creationId xmlns:a16="http://schemas.microsoft.com/office/drawing/2014/main" id="{DEF1AC0B-532E-4250-B946-039E6796C4BE}"/>
              </a:ext>
            </a:extLst>
          </p:cNvPr>
          <p:cNvSpPr txBox="1"/>
          <p:nvPr/>
        </p:nvSpPr>
        <p:spPr>
          <a:xfrm>
            <a:off x="4721968" y="4526927"/>
            <a:ext cx="4168583" cy="107722"/>
          </a:xfrm>
          <a:prstGeom prst="rect">
            <a:avLst/>
          </a:prstGeom>
          <a:noFill/>
        </p:spPr>
        <p:txBody>
          <a:bodyPr wrap="square" lIns="0" tIns="0" rIns="0" bIns="0" rtlCol="0">
            <a:spAutoFit/>
          </a:bodyPr>
          <a:lstStyle/>
          <a:p>
            <a:pPr algn="ctr"/>
            <a:r>
              <a:rPr lang="fr-FR" sz="700"/>
              <a:t>Magasins spécialisés </a:t>
            </a:r>
            <a:r>
              <a:rPr lang="fr-FR" sz="700" err="1"/>
              <a:t>Vins&amp;Spiriteux</a:t>
            </a:r>
            <a:r>
              <a:rPr lang="fr-FR" sz="700"/>
              <a:t> dans le centre-ville de Luanda désormais ouverts</a:t>
            </a:r>
          </a:p>
        </p:txBody>
      </p:sp>
    </p:spTree>
    <p:extLst>
      <p:ext uri="{BB962C8B-B14F-4D97-AF65-F5344CB8AC3E}">
        <p14:creationId xmlns:p14="http://schemas.microsoft.com/office/powerpoint/2010/main" val="82423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38BA04-A052-4B68-9F94-80B96840FFBF}"/>
              </a:ext>
            </a:extLst>
          </p:cNvPr>
          <p:cNvSpPr>
            <a:spLocks noGrp="1"/>
          </p:cNvSpPr>
          <p:nvPr>
            <p:ph type="ctrTitle"/>
          </p:nvPr>
        </p:nvSpPr>
        <p:spPr/>
        <p:txBody>
          <a:bodyPr>
            <a:normAutofit/>
          </a:bodyPr>
          <a:lstStyle/>
          <a:p>
            <a:r>
              <a:rPr lang="fr-FR" sz="4950" b="1">
                <a:solidFill>
                  <a:schemeClr val="bg1"/>
                </a:solidFill>
                <a:latin typeface="+mn-lt"/>
              </a:rPr>
              <a:t>CAMEROUN</a:t>
            </a:r>
            <a:endParaRPr lang="fr-FR" sz="6000" b="1">
              <a:solidFill>
                <a:schemeClr val="bg1"/>
              </a:solidFill>
              <a:latin typeface="+mn-lt"/>
            </a:endParaRPr>
          </a:p>
        </p:txBody>
      </p:sp>
      <p:pic>
        <p:nvPicPr>
          <p:cNvPr id="12" name="Image 11">
            <a:extLst>
              <a:ext uri="{FF2B5EF4-FFF2-40B4-BE49-F238E27FC236}">
                <a16:creationId xmlns:a16="http://schemas.microsoft.com/office/drawing/2014/main" id="{E9B718EF-116D-428A-A534-3AC3C00CA425}"/>
              </a:ext>
            </a:extLst>
          </p:cNvPr>
          <p:cNvPicPr>
            <a:picLocks noChangeAspect="1"/>
          </p:cNvPicPr>
          <p:nvPr/>
        </p:nvPicPr>
        <p:blipFill rotWithShape="1">
          <a:blip r:embed="rId2"/>
          <a:srcRect l="27120" t="23929" r="66250" b="66309"/>
          <a:stretch/>
        </p:blipFill>
        <p:spPr>
          <a:xfrm>
            <a:off x="118890" y="58279"/>
            <a:ext cx="762062" cy="631205"/>
          </a:xfrm>
          <a:prstGeom prst="rect">
            <a:avLst/>
          </a:prstGeom>
        </p:spPr>
      </p:pic>
      <p:pic>
        <p:nvPicPr>
          <p:cNvPr id="5" name="Picture 4" descr="Cameroun — Wikipédia">
            <a:extLst>
              <a:ext uri="{FF2B5EF4-FFF2-40B4-BE49-F238E27FC236}">
                <a16:creationId xmlns:a16="http://schemas.microsoft.com/office/drawing/2014/main" id="{9706C330-0AF9-4DD2-8222-43C16FF654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1040" y="2787907"/>
            <a:ext cx="1141919" cy="1141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405284"/>
      </p:ext>
    </p:extLst>
  </p:cSld>
  <p:clrMapOvr>
    <a:masterClrMapping/>
  </p:clrMapOvr>
</p:sld>
</file>

<file path=ppt/theme/theme1.xml><?xml version="1.0" encoding="utf-8"?>
<a:theme xmlns:a="http://schemas.openxmlformats.org/drawingml/2006/main" name="Office Theme">
  <a:themeElements>
    <a:clrScheme name="TEAM FRANCE EXPORT">
      <a:dk1>
        <a:sysClr val="windowText" lastClr="000000"/>
      </a:dk1>
      <a:lt1>
        <a:sysClr val="window" lastClr="FFFFFF"/>
      </a:lt1>
      <a:dk2>
        <a:srgbClr val="706F6F"/>
      </a:dk2>
      <a:lt2>
        <a:srgbClr val="FFFFFF"/>
      </a:lt2>
      <a:accent1>
        <a:srgbClr val="26358C"/>
      </a:accent1>
      <a:accent2>
        <a:srgbClr val="E30613"/>
      </a:accent2>
      <a:accent3>
        <a:srgbClr val="4DEAB7"/>
      </a:accent3>
      <a:accent4>
        <a:srgbClr val="706F6F"/>
      </a:accent4>
      <a:accent5>
        <a:srgbClr val="BB0C80"/>
      </a:accent5>
      <a:accent6>
        <a:srgbClr val="2EA3FC"/>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spAutoFit/>
      </a:bodyPr>
      <a:lstStyle>
        <a:defPPr marL="0" algn="just">
          <a:defRPr sz="900" dirty="0">
            <a:solidFill>
              <a:srgbClr val="26358C"/>
            </a:solidFill>
            <a:latin typeface="Arial" panose="020B0604020202020204" pitchFamily="34" charset="0"/>
            <a:cs typeface="Arial" panose="020B0604020202020204" pitchFamily="34" charset="0"/>
          </a:defRPr>
        </a:defPPr>
      </a:lst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sz="900" dirty="0">
            <a:solidFill>
              <a:schemeClr val="accent1"/>
            </a:solidFill>
          </a:defRPr>
        </a:defPPr>
      </a:lstStyle>
    </a:txDef>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hème Office">
  <a:themeElements>
    <a:clrScheme name="BF TEAM EXPORT">
      <a:dk1>
        <a:srgbClr val="26358C"/>
      </a:dk1>
      <a:lt1>
        <a:srgbClr val="FFFFFF"/>
      </a:lt1>
      <a:dk2>
        <a:srgbClr val="26358C"/>
      </a:dk2>
      <a:lt2>
        <a:srgbClr val="FFFFFF"/>
      </a:lt2>
      <a:accent1>
        <a:srgbClr val="26358C"/>
      </a:accent1>
      <a:accent2>
        <a:srgbClr val="FF202D"/>
      </a:accent2>
      <a:accent3>
        <a:srgbClr val="706F6F"/>
      </a:accent3>
      <a:accent4>
        <a:srgbClr val="A6D2F2"/>
      </a:accent4>
      <a:accent5>
        <a:srgbClr val="BCBBBB"/>
      </a:accent5>
      <a:accent6>
        <a:srgbClr val="FF202D"/>
      </a:accent6>
      <a:hlink>
        <a:srgbClr val="0563C1"/>
      </a:hlink>
      <a:folHlink>
        <a:srgbClr val="954F72"/>
      </a:folHlink>
    </a:clrScheme>
    <a:fontScheme name="AFK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prstDash val="dash"/>
        </a:ln>
      </a:spPr>
      <a:bodyPr/>
      <a:lstStyle/>
      <a:style>
        <a:lnRef idx="1">
          <a:schemeClr val="accent1"/>
        </a:lnRef>
        <a:fillRef idx="0">
          <a:schemeClr val="accent1"/>
        </a:fillRef>
        <a:effectRef idx="0">
          <a:schemeClr val="accent1"/>
        </a:effectRef>
        <a:fontRef idx="minor">
          <a:schemeClr val="tx1"/>
        </a:fontRef>
      </a:style>
    </a:lnDef>
    <a:txDef>
      <a:spPr/>
      <a:bodyPr lIns="0" tIns="0" rIns="0" bIns="0"/>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u">
  <a:themeElements>
    <a:clrScheme name="BF Fiche Secteur C">
      <a:dk1>
        <a:srgbClr val="000000"/>
      </a:dk1>
      <a:lt1>
        <a:srgbClr val="FFFFFF"/>
      </a:lt1>
      <a:dk2>
        <a:srgbClr val="000000"/>
      </a:dk2>
      <a:lt2>
        <a:srgbClr val="FFFFFF"/>
      </a:lt2>
      <a:accent1>
        <a:srgbClr val="EA5B0C"/>
      </a:accent1>
      <a:accent2>
        <a:srgbClr val="26327B"/>
      </a:accent2>
      <a:accent3>
        <a:srgbClr val="E5E5E5"/>
      </a:accent3>
      <a:accent4>
        <a:srgbClr val="EA5B0C"/>
      </a:accent4>
      <a:accent5>
        <a:srgbClr val="26327B"/>
      </a:accent5>
      <a:accent6>
        <a:srgbClr val="E5E5E5"/>
      </a:accent6>
      <a:hlink>
        <a:srgbClr val="0563C1"/>
      </a:hlink>
      <a:folHlink>
        <a:srgbClr val="954F72"/>
      </a:folHlink>
    </a:clrScheme>
    <a:fontScheme name="AFK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just">
          <a:defRPr sz="10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TEAM FRANCE EXPORT">
      <a:dk1>
        <a:sysClr val="windowText" lastClr="000000"/>
      </a:dk1>
      <a:lt1>
        <a:sysClr val="window" lastClr="FFFFFF"/>
      </a:lt1>
      <a:dk2>
        <a:srgbClr val="706F6F"/>
      </a:dk2>
      <a:lt2>
        <a:srgbClr val="FFFFFF"/>
      </a:lt2>
      <a:accent1>
        <a:srgbClr val="26358C"/>
      </a:accent1>
      <a:accent2>
        <a:srgbClr val="E30613"/>
      </a:accent2>
      <a:accent3>
        <a:srgbClr val="4DEAB7"/>
      </a:accent3>
      <a:accent4>
        <a:srgbClr val="706F6F"/>
      </a:accent4>
      <a:accent5>
        <a:srgbClr val="BB0C80"/>
      </a:accent5>
      <a:accent6>
        <a:srgbClr val="2EA3FC"/>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spAutoFit/>
      </a:bodyPr>
      <a:lstStyle>
        <a:defPPr marL="0" algn="just">
          <a:defRPr sz="900" dirty="0">
            <a:solidFill>
              <a:srgbClr val="26358C"/>
            </a:solidFill>
            <a:latin typeface="Arial" panose="020B0604020202020204" pitchFamily="34" charset="0"/>
            <a:cs typeface="Arial" panose="020B0604020202020204" pitchFamily="34" charset="0"/>
          </a:defRPr>
        </a:defPPr>
      </a:lst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sz="900" dirty="0">
            <a:solidFill>
              <a:schemeClr val="accent1"/>
            </a:solidFill>
          </a:defRPr>
        </a:defPPr>
      </a:lstStyle>
    </a:txDef>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5ED6DD20D5954FB4854ACBD72EF449" ma:contentTypeVersion="2" ma:contentTypeDescription="Crée un document." ma:contentTypeScope="" ma:versionID="9d3314d4c412faf670960ecab128b81b">
  <xsd:schema xmlns:xsd="http://www.w3.org/2001/XMLSchema" xmlns:xs="http://www.w3.org/2001/XMLSchema" xmlns:p="http://schemas.microsoft.com/office/2006/metadata/properties" xmlns:ns2="d1a42ce1-037a-4983-a387-8d099eafe53b" targetNamespace="http://schemas.microsoft.com/office/2006/metadata/properties" ma:root="true" ma:fieldsID="14049ad5fcdfd95fb249a3cf3d8ca9bf" ns2:_="">
    <xsd:import namespace="d1a42ce1-037a-4983-a387-8d099eafe53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a42ce1-037a-4983-a387-8d099eafe5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9F3F990-687E-4D72-8EB7-D38D0FFF5E62}">
  <ds:schemaRefs>
    <ds:schemaRef ds:uri="d1a42ce1-037a-4983-a387-8d099eafe53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2641276-06FC-4B2C-BBC2-6E8ED0208C19}">
  <ds:schemaRefs>
    <ds:schemaRef ds:uri="http://schemas.microsoft.com/sharepoint/v3/contenttype/forms"/>
  </ds:schemaRefs>
</ds:datastoreItem>
</file>

<file path=customXml/itemProps3.xml><?xml version="1.0" encoding="utf-8"?>
<ds:datastoreItem xmlns:ds="http://schemas.openxmlformats.org/officeDocument/2006/customXml" ds:itemID="{7405566B-A1CF-44E3-A8EE-E01110631384}">
  <ds:schemaRefs>
    <ds:schemaRef ds:uri="http://schemas.openxmlformats.org/package/2006/metadata/core-properties"/>
    <ds:schemaRef ds:uri="http://purl.org/dc/dcmitype/"/>
    <ds:schemaRef ds:uri="d1a42ce1-037a-4983-a387-8d099eafe53b"/>
    <ds:schemaRef ds:uri="http://purl.org/dc/elements/1.1/"/>
    <ds:schemaRef ds:uri="http://schemas.microsoft.com/office/2006/metadata/properties"/>
    <ds:schemaRef ds:uri="http://schemas.microsoft.com/office/2006/documentManagement/types"/>
    <ds:schemaRef ds:uri="http://purl.org/dc/term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3755</Words>
  <Application>Microsoft Office PowerPoint</Application>
  <PresentationFormat>Affichage à l'écran (16:9)</PresentationFormat>
  <Paragraphs>353</Paragraphs>
  <Slides>20</Slides>
  <Notes>6</Notes>
  <HiddenSlides>0</HiddenSlides>
  <MMClips>0</MMClips>
  <ScaleCrop>false</ScaleCrop>
  <HeadingPairs>
    <vt:vector size="6" baseType="variant">
      <vt:variant>
        <vt:lpstr>Polices utilisées</vt:lpstr>
      </vt:variant>
      <vt:variant>
        <vt:i4>11</vt:i4>
      </vt:variant>
      <vt:variant>
        <vt:lpstr>Thème</vt:lpstr>
      </vt:variant>
      <vt:variant>
        <vt:i4>5</vt:i4>
      </vt:variant>
      <vt:variant>
        <vt:lpstr>Titres des diapositives</vt:lpstr>
      </vt:variant>
      <vt:variant>
        <vt:i4>20</vt:i4>
      </vt:variant>
    </vt:vector>
  </HeadingPairs>
  <TitlesOfParts>
    <vt:vector size="36" baseType="lpstr">
      <vt:lpstr>Arial</vt:lpstr>
      <vt:lpstr>Arial Black</vt:lpstr>
      <vt:lpstr>Avenir LT Std 35 Light</vt:lpstr>
      <vt:lpstr>Avenir Next LT Pro</vt:lpstr>
      <vt:lpstr>Biome Light</vt:lpstr>
      <vt:lpstr>Calibri</vt:lpstr>
      <vt:lpstr>Calibri Light</vt:lpstr>
      <vt:lpstr>Courier New</vt:lpstr>
      <vt:lpstr>Helvetica</vt:lpstr>
      <vt:lpstr>Wingdings</vt:lpstr>
      <vt:lpstr>Wingdings 3</vt:lpstr>
      <vt:lpstr>Office Theme</vt:lpstr>
      <vt:lpstr>Conception personnalisée</vt:lpstr>
      <vt:lpstr>1_Thème Office</vt:lpstr>
      <vt:lpstr>Contenu</vt:lpstr>
      <vt:lpstr>1_Office Theme</vt:lpstr>
      <vt:lpstr>Présentation PowerPoint</vt:lpstr>
      <vt:lpstr>NOS PARTENAIRES </vt:lpstr>
      <vt:lpstr>QUESTIONS ET REPONSES  COMMENT CA MARCHE ? </vt:lpstr>
      <vt:lpstr>LES INTERVENANTS </vt:lpstr>
      <vt:lpstr>ANGOLA</vt:lpstr>
      <vt:lpstr>LES INFO GENERALES - ANGOLA </vt:lpstr>
      <vt:lpstr>SITUATION ACTUELLE EN ANGOLA</vt:lpstr>
      <vt:lpstr>CANAUX DE DISTRIBUTION EN ANGOLA</vt:lpstr>
      <vt:lpstr>CAMEROUN</vt:lpstr>
      <vt:lpstr>LES INFO GENERALES – CAMEROUN </vt:lpstr>
      <vt:lpstr>SITUATION ACTUELLE AU CAMEROUN</vt:lpstr>
      <vt:lpstr>CANAUX DE DISTRIBUTION AU CAMEROUN</vt:lpstr>
      <vt:lpstr>SORTIE DE LA CRISE – STRATEGIES POSSIBLES</vt:lpstr>
      <vt:lpstr>KENYA</vt:lpstr>
      <vt:lpstr>Chiffres clés</vt:lpstr>
      <vt:lpstr>Présentation PowerPoint</vt:lpstr>
      <vt:lpstr>Présentation PowerPoint</vt:lpstr>
      <vt:lpstr>Points sur le marche kenyan</vt:lpstr>
      <vt:lpstr>L’AVIS DES OPERATEURS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BP, CM</dc:creator>
  <cp:lastModifiedBy>FOTOWICZ,Anna</cp:lastModifiedBy>
  <cp:revision>1</cp:revision>
  <dcterms:created xsi:type="dcterms:W3CDTF">2020-01-14T15:27:51Z</dcterms:created>
  <dcterms:modified xsi:type="dcterms:W3CDTF">2020-06-08T10:08:35Z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0x010100B05ED6DD20D5954FB4854ACBD72EF449</vt:lpwstr>
  </property>
</Properties>
</file>